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96" r:id="rId2"/>
    <p:sldId id="256" r:id="rId3"/>
    <p:sldId id="258" r:id="rId4"/>
    <p:sldId id="392" r:id="rId5"/>
    <p:sldId id="259" r:id="rId6"/>
    <p:sldId id="271" r:id="rId7"/>
    <p:sldId id="261" r:id="rId8"/>
    <p:sldId id="262" r:id="rId9"/>
    <p:sldId id="397" r:id="rId10"/>
    <p:sldId id="327" r:id="rId11"/>
    <p:sldId id="335" r:id="rId12"/>
    <p:sldId id="395" r:id="rId13"/>
    <p:sldId id="351" r:id="rId14"/>
    <p:sldId id="336" r:id="rId15"/>
    <p:sldId id="368" r:id="rId16"/>
    <p:sldId id="398" r:id="rId17"/>
    <p:sldId id="338" r:id="rId18"/>
    <p:sldId id="339" r:id="rId19"/>
    <p:sldId id="340" r:id="rId20"/>
    <p:sldId id="341" r:id="rId21"/>
    <p:sldId id="402" r:id="rId22"/>
    <p:sldId id="399" r:id="rId23"/>
    <p:sldId id="342" r:id="rId24"/>
    <p:sldId id="343" r:id="rId25"/>
    <p:sldId id="337" r:id="rId26"/>
    <p:sldId id="344" r:id="rId27"/>
    <p:sldId id="364" r:id="rId28"/>
    <p:sldId id="323" r:id="rId29"/>
    <p:sldId id="359" r:id="rId30"/>
    <p:sldId id="362" r:id="rId31"/>
    <p:sldId id="363" r:id="rId32"/>
    <p:sldId id="403" r:id="rId33"/>
    <p:sldId id="267" r:id="rId34"/>
    <p:sldId id="388" r:id="rId35"/>
    <p:sldId id="400" r:id="rId36"/>
    <p:sldId id="384" r:id="rId37"/>
    <p:sldId id="382" r:id="rId38"/>
    <p:sldId id="401" r:id="rId39"/>
    <p:sldId id="264" r:id="rId40"/>
    <p:sldId id="390" r:id="rId41"/>
    <p:sldId id="346" r:id="rId42"/>
    <p:sldId id="376" r:id="rId43"/>
    <p:sldId id="360" r:id="rId44"/>
    <p:sldId id="383" r:id="rId45"/>
    <p:sldId id="386" r:id="rId46"/>
    <p:sldId id="385" r:id="rId47"/>
    <p:sldId id="387" r:id="rId48"/>
    <p:sldId id="393" r:id="rId49"/>
    <p:sldId id="357" r:id="rId50"/>
    <p:sldId id="369" r:id="rId51"/>
    <p:sldId id="356" r:id="rId52"/>
    <p:sldId id="379" r:id="rId53"/>
    <p:sldId id="381" r:id="rId54"/>
    <p:sldId id="380" r:id="rId55"/>
    <p:sldId id="378" r:id="rId56"/>
    <p:sldId id="377" r:id="rId57"/>
    <p:sldId id="391" r:id="rId58"/>
    <p:sldId id="365" r:id="rId59"/>
    <p:sldId id="366" r:id="rId60"/>
    <p:sldId id="367" r:id="rId6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2998" autoAdjust="0"/>
  </p:normalViewPr>
  <p:slideViewPr>
    <p:cSldViewPr>
      <p:cViewPr varScale="1">
        <p:scale>
          <a:sx n="124" d="100"/>
          <a:sy n="124" d="100"/>
        </p:scale>
        <p:origin x="1368" y="102"/>
      </p:cViewPr>
      <p:guideLst>
        <p:guide orient="horz" pos="2160"/>
        <p:guide pos="2880"/>
      </p:guideLst>
    </p:cSldViewPr>
  </p:slideViewPr>
  <p:outlineViewPr>
    <p:cViewPr>
      <p:scale>
        <a:sx n="33" d="100"/>
        <a:sy n="33" d="100"/>
      </p:scale>
      <p:origin x="0" y="52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5FA70-1845-406F-B292-252B956EBCD4}" type="doc">
      <dgm:prSet loTypeId="urn:microsoft.com/office/officeart/2005/8/layout/arrow2" loCatId="process" qsTypeId="urn:microsoft.com/office/officeart/2005/8/quickstyle/simple1" qsCatId="simple" csTypeId="urn:microsoft.com/office/officeart/2005/8/colors/accent1_2" csCatId="accent1" phldr="1"/>
      <dgm:spPr/>
    </dgm:pt>
    <dgm:pt modelId="{03C6D580-B5E6-4159-807A-12043E410DE3}">
      <dgm:prSet phldrT="[文本]" custT="1"/>
      <dgm:spPr/>
      <dgm:t>
        <a:bodyPr/>
        <a:lstStyle/>
        <a:p>
          <a:r>
            <a:rPr lang="zh-CN" altLang="en-US" sz="1600" dirty="0" smtClean="0"/>
            <a:t>卡片式管理</a:t>
          </a:r>
          <a:endParaRPr lang="zh-CN" altLang="en-US" sz="1600" dirty="0"/>
        </a:p>
      </dgm:t>
    </dgm:pt>
    <dgm:pt modelId="{DE03A9A5-415C-4866-AD7E-55B25EFAABFA}" type="parTrans" cxnId="{4C5AEA0A-8323-4EBA-9D33-1C45563E868F}">
      <dgm:prSet/>
      <dgm:spPr/>
      <dgm:t>
        <a:bodyPr/>
        <a:lstStyle/>
        <a:p>
          <a:endParaRPr lang="zh-CN" altLang="en-US"/>
        </a:p>
      </dgm:t>
    </dgm:pt>
    <dgm:pt modelId="{BF73AF4A-586A-4AC3-8075-832B4A04D9B8}" type="sibTrans" cxnId="{4C5AEA0A-8323-4EBA-9D33-1C45563E868F}">
      <dgm:prSet/>
      <dgm:spPr/>
      <dgm:t>
        <a:bodyPr/>
        <a:lstStyle/>
        <a:p>
          <a:endParaRPr lang="zh-CN" altLang="en-US"/>
        </a:p>
      </dgm:t>
    </dgm:pt>
    <dgm:pt modelId="{146D1477-4D86-4418-8E1A-15526FFB7448}">
      <dgm:prSet phldrT="[文本]" custT="1"/>
      <dgm:spPr/>
      <dgm:t>
        <a:bodyPr/>
        <a:lstStyle/>
        <a:p>
          <a:r>
            <a:rPr lang="zh-CN" altLang="en-US" sz="1600" dirty="0" smtClean="0"/>
            <a:t>非专业化工具管理</a:t>
          </a:r>
          <a:endParaRPr lang="zh-CN" altLang="en-US" sz="1600" dirty="0"/>
        </a:p>
      </dgm:t>
    </dgm:pt>
    <dgm:pt modelId="{5FFF29C0-8DE2-416F-B1BC-C1A3635DEDE2}" type="parTrans" cxnId="{2D429B78-04D6-48AD-B44E-6D8621875D10}">
      <dgm:prSet/>
      <dgm:spPr/>
      <dgm:t>
        <a:bodyPr/>
        <a:lstStyle/>
        <a:p>
          <a:endParaRPr lang="zh-CN" altLang="en-US"/>
        </a:p>
      </dgm:t>
    </dgm:pt>
    <dgm:pt modelId="{B109E6D7-CD88-49E2-9612-D1025EA249A9}" type="sibTrans" cxnId="{2D429B78-04D6-48AD-B44E-6D8621875D10}">
      <dgm:prSet/>
      <dgm:spPr/>
      <dgm:t>
        <a:bodyPr/>
        <a:lstStyle/>
        <a:p>
          <a:endParaRPr lang="zh-CN" altLang="en-US"/>
        </a:p>
      </dgm:t>
    </dgm:pt>
    <dgm:pt modelId="{62CDB617-AE22-422A-9BA9-2C408E1B9214}">
      <dgm:prSet phldrT="[文本]" custT="1"/>
      <dgm:spPr/>
      <dgm:t>
        <a:bodyPr/>
        <a:lstStyle/>
        <a:p>
          <a:r>
            <a:rPr lang="zh-CN" altLang="en-US" sz="1600" dirty="0" smtClean="0"/>
            <a:t>专业化工具管理</a:t>
          </a:r>
          <a:endParaRPr lang="zh-CN" altLang="en-US" sz="1600" dirty="0"/>
        </a:p>
      </dgm:t>
    </dgm:pt>
    <dgm:pt modelId="{E97606C7-799D-4EEF-8180-AD697E45E247}" type="parTrans" cxnId="{DE576236-06F7-4B83-834C-F270EFC8A4DE}">
      <dgm:prSet/>
      <dgm:spPr/>
      <dgm:t>
        <a:bodyPr/>
        <a:lstStyle/>
        <a:p>
          <a:endParaRPr lang="zh-CN" altLang="en-US"/>
        </a:p>
      </dgm:t>
    </dgm:pt>
    <dgm:pt modelId="{80E86150-8BFA-4B89-A67C-7DD730D9857C}" type="sibTrans" cxnId="{DE576236-06F7-4B83-834C-F270EFC8A4DE}">
      <dgm:prSet/>
      <dgm:spPr/>
      <dgm:t>
        <a:bodyPr/>
        <a:lstStyle/>
        <a:p>
          <a:endParaRPr lang="zh-CN" altLang="en-US"/>
        </a:p>
      </dgm:t>
    </dgm:pt>
    <dgm:pt modelId="{C75E8643-3397-4501-8629-03F7B951F771}">
      <dgm:prSet phldrT="[文本]" custT="1"/>
      <dgm:spPr/>
      <dgm:t>
        <a:bodyPr/>
        <a:lstStyle/>
        <a:p>
          <a:r>
            <a:rPr lang="zh-CN" altLang="en-US" sz="1600" dirty="0" smtClean="0"/>
            <a:t>网络化专业工具</a:t>
          </a:r>
          <a:endParaRPr lang="zh-CN" altLang="en-US" sz="1600" dirty="0"/>
        </a:p>
      </dgm:t>
    </dgm:pt>
    <dgm:pt modelId="{6C3EF746-BC53-46AD-B499-921DE4F1D60A}" type="parTrans" cxnId="{6F0DA8CB-E281-40F2-97D3-18B73AF2A216}">
      <dgm:prSet/>
      <dgm:spPr/>
      <dgm:t>
        <a:bodyPr/>
        <a:lstStyle/>
        <a:p>
          <a:endParaRPr lang="zh-CN" altLang="en-US"/>
        </a:p>
      </dgm:t>
    </dgm:pt>
    <dgm:pt modelId="{EEAE76E7-1FF7-4259-9C70-F78A4BFD8CD2}" type="sibTrans" cxnId="{6F0DA8CB-E281-40F2-97D3-18B73AF2A216}">
      <dgm:prSet/>
      <dgm:spPr/>
      <dgm:t>
        <a:bodyPr/>
        <a:lstStyle/>
        <a:p>
          <a:endParaRPr lang="zh-CN" altLang="en-US"/>
        </a:p>
      </dgm:t>
    </dgm:pt>
    <dgm:pt modelId="{B186F58A-9B87-471B-9744-7F7E4DF9AEF0}" type="pres">
      <dgm:prSet presAssocID="{F055FA70-1845-406F-B292-252B956EBCD4}" presName="arrowDiagram" presStyleCnt="0">
        <dgm:presLayoutVars>
          <dgm:chMax val="5"/>
          <dgm:dir/>
          <dgm:resizeHandles val="exact"/>
        </dgm:presLayoutVars>
      </dgm:prSet>
      <dgm:spPr/>
    </dgm:pt>
    <dgm:pt modelId="{628CA828-DB4F-4979-9E4C-F31651862B7E}" type="pres">
      <dgm:prSet presAssocID="{F055FA70-1845-406F-B292-252B956EBCD4}" presName="arrow" presStyleLbl="bgShp" presStyleIdx="0" presStyleCnt="1" custLinFactNeighborX="1078" custLinFactNeighborY="-1561"/>
      <dgm:spPr/>
    </dgm:pt>
    <dgm:pt modelId="{B85D806C-254F-4F5E-98EF-9DF2AFE6CAA3}" type="pres">
      <dgm:prSet presAssocID="{F055FA70-1845-406F-B292-252B956EBCD4}" presName="arrowDiagram4" presStyleCnt="0"/>
      <dgm:spPr/>
    </dgm:pt>
    <dgm:pt modelId="{FA2B4349-727D-4B94-AA98-96F2FB95D19A}" type="pres">
      <dgm:prSet presAssocID="{03C6D580-B5E6-4159-807A-12043E410DE3}" presName="bullet4a" presStyleLbl="node1" presStyleIdx="0" presStyleCnt="4" custLinFactNeighborX="-35390" custLinFactNeighborY="50083"/>
      <dgm:spPr/>
    </dgm:pt>
    <dgm:pt modelId="{A030B7CA-FEA8-4C06-9F81-7488D607CE3C}" type="pres">
      <dgm:prSet presAssocID="{03C6D580-B5E6-4159-807A-12043E410DE3}" presName="textBox4a" presStyleLbl="revTx" presStyleIdx="0" presStyleCnt="4" custScaleX="124848" custScaleY="32946" custLinFactNeighborX="13788" custLinFactNeighborY="-32824">
        <dgm:presLayoutVars>
          <dgm:bulletEnabled val="1"/>
        </dgm:presLayoutVars>
      </dgm:prSet>
      <dgm:spPr/>
      <dgm:t>
        <a:bodyPr/>
        <a:lstStyle/>
        <a:p>
          <a:endParaRPr lang="zh-CN" altLang="en-US"/>
        </a:p>
      </dgm:t>
    </dgm:pt>
    <dgm:pt modelId="{00139DBD-AF60-48F0-AB9B-D2C141062AC5}" type="pres">
      <dgm:prSet presAssocID="{146D1477-4D86-4418-8E1A-15526FFB7448}" presName="bullet4b" presStyleLbl="node1" presStyleIdx="1" presStyleCnt="4" custLinFactNeighborX="-54966" custLinFactNeighborY="75075"/>
      <dgm:spPr/>
    </dgm:pt>
    <dgm:pt modelId="{EFBF5C85-A593-45CD-8D0A-882A8B157401}" type="pres">
      <dgm:prSet presAssocID="{146D1477-4D86-4418-8E1A-15526FFB7448}" presName="textBox4b" presStyleLbl="revTx" presStyleIdx="1" presStyleCnt="4" custScaleX="150424" custScaleY="19654" custLinFactNeighborX="27438" custLinFactNeighborY="-34618">
        <dgm:presLayoutVars>
          <dgm:bulletEnabled val="1"/>
        </dgm:presLayoutVars>
      </dgm:prSet>
      <dgm:spPr/>
      <dgm:t>
        <a:bodyPr/>
        <a:lstStyle/>
        <a:p>
          <a:endParaRPr lang="zh-CN" altLang="en-US"/>
        </a:p>
      </dgm:t>
    </dgm:pt>
    <dgm:pt modelId="{60356BC5-C2AE-4D34-B78E-7430F8942382}" type="pres">
      <dgm:prSet presAssocID="{62CDB617-AE22-422A-9BA9-2C408E1B9214}" presName="bullet4c" presStyleLbl="node1" presStyleIdx="2" presStyleCnt="4" custLinFactNeighborX="-18412" custLinFactNeighborY="2589"/>
      <dgm:spPr/>
    </dgm:pt>
    <dgm:pt modelId="{DD123CC4-8B99-4456-BB83-3E6C1C4A0BDD}" type="pres">
      <dgm:prSet presAssocID="{62CDB617-AE22-422A-9BA9-2C408E1B9214}" presName="textBox4c" presStyleLbl="revTx" presStyleIdx="2" presStyleCnt="4" custScaleX="176806" custScaleY="12142" custLinFactNeighborX="36832" custLinFactNeighborY="-47590">
        <dgm:presLayoutVars>
          <dgm:bulletEnabled val="1"/>
        </dgm:presLayoutVars>
      </dgm:prSet>
      <dgm:spPr/>
      <dgm:t>
        <a:bodyPr/>
        <a:lstStyle/>
        <a:p>
          <a:endParaRPr lang="zh-CN" altLang="en-US"/>
        </a:p>
      </dgm:t>
    </dgm:pt>
    <dgm:pt modelId="{64A269F7-6473-42B0-9DCD-80E48D114B52}" type="pres">
      <dgm:prSet presAssocID="{C75E8643-3397-4501-8629-03F7B951F771}" presName="bullet4d" presStyleLbl="node1" presStyleIdx="3" presStyleCnt="4" custLinFactNeighborX="39318" custLinFactNeighborY="-6560"/>
      <dgm:spPr/>
    </dgm:pt>
    <dgm:pt modelId="{02A94753-CA79-49E1-9942-B4CD4A4F4990}" type="pres">
      <dgm:prSet presAssocID="{C75E8643-3397-4501-8629-03F7B951F771}" presName="textBox4d" presStyleLbl="revTx" presStyleIdx="3" presStyleCnt="4" custScaleX="172083" custScaleY="9563" custLinFactNeighborX="58828" custLinFactNeighborY="-55034">
        <dgm:presLayoutVars>
          <dgm:bulletEnabled val="1"/>
        </dgm:presLayoutVars>
      </dgm:prSet>
      <dgm:spPr/>
      <dgm:t>
        <a:bodyPr/>
        <a:lstStyle/>
        <a:p>
          <a:endParaRPr lang="zh-CN" altLang="en-US"/>
        </a:p>
      </dgm:t>
    </dgm:pt>
  </dgm:ptLst>
  <dgm:cxnLst>
    <dgm:cxn modelId="{164AD664-4FB4-4F48-BD46-DE8CB56499D4}" type="presOf" srcId="{F055FA70-1845-406F-B292-252B956EBCD4}" destId="{B186F58A-9B87-471B-9744-7F7E4DF9AEF0}" srcOrd="0" destOrd="0" presId="urn:microsoft.com/office/officeart/2005/8/layout/arrow2"/>
    <dgm:cxn modelId="{158BFB24-1676-4E65-B9F6-9A6C739B993D}" type="presOf" srcId="{146D1477-4D86-4418-8E1A-15526FFB7448}" destId="{EFBF5C85-A593-45CD-8D0A-882A8B157401}" srcOrd="0" destOrd="0" presId="urn:microsoft.com/office/officeart/2005/8/layout/arrow2"/>
    <dgm:cxn modelId="{586BBE13-9033-4BDD-8CDB-6060D469680D}" type="presOf" srcId="{C75E8643-3397-4501-8629-03F7B951F771}" destId="{02A94753-CA79-49E1-9942-B4CD4A4F4990}" srcOrd="0" destOrd="0" presId="urn:microsoft.com/office/officeart/2005/8/layout/arrow2"/>
    <dgm:cxn modelId="{2D429B78-04D6-48AD-B44E-6D8621875D10}" srcId="{F055FA70-1845-406F-B292-252B956EBCD4}" destId="{146D1477-4D86-4418-8E1A-15526FFB7448}" srcOrd="1" destOrd="0" parTransId="{5FFF29C0-8DE2-416F-B1BC-C1A3635DEDE2}" sibTransId="{B109E6D7-CD88-49E2-9612-D1025EA249A9}"/>
    <dgm:cxn modelId="{6F0DA8CB-E281-40F2-97D3-18B73AF2A216}" srcId="{F055FA70-1845-406F-B292-252B956EBCD4}" destId="{C75E8643-3397-4501-8629-03F7B951F771}" srcOrd="3" destOrd="0" parTransId="{6C3EF746-BC53-46AD-B499-921DE4F1D60A}" sibTransId="{EEAE76E7-1FF7-4259-9C70-F78A4BFD8CD2}"/>
    <dgm:cxn modelId="{DE576236-06F7-4B83-834C-F270EFC8A4DE}" srcId="{F055FA70-1845-406F-B292-252B956EBCD4}" destId="{62CDB617-AE22-422A-9BA9-2C408E1B9214}" srcOrd="2" destOrd="0" parTransId="{E97606C7-799D-4EEF-8180-AD697E45E247}" sibTransId="{80E86150-8BFA-4B89-A67C-7DD730D9857C}"/>
    <dgm:cxn modelId="{4C5AEA0A-8323-4EBA-9D33-1C45563E868F}" srcId="{F055FA70-1845-406F-B292-252B956EBCD4}" destId="{03C6D580-B5E6-4159-807A-12043E410DE3}" srcOrd="0" destOrd="0" parTransId="{DE03A9A5-415C-4866-AD7E-55B25EFAABFA}" sibTransId="{BF73AF4A-586A-4AC3-8075-832B4A04D9B8}"/>
    <dgm:cxn modelId="{3C2759E5-0ACA-49DB-966B-029E0615AA4F}" type="presOf" srcId="{03C6D580-B5E6-4159-807A-12043E410DE3}" destId="{A030B7CA-FEA8-4C06-9F81-7488D607CE3C}" srcOrd="0" destOrd="0" presId="urn:microsoft.com/office/officeart/2005/8/layout/arrow2"/>
    <dgm:cxn modelId="{7F87C558-1D9C-4EE1-9343-C87A8EB0F6F5}" type="presOf" srcId="{62CDB617-AE22-422A-9BA9-2C408E1B9214}" destId="{DD123CC4-8B99-4456-BB83-3E6C1C4A0BDD}" srcOrd="0" destOrd="0" presId="urn:microsoft.com/office/officeart/2005/8/layout/arrow2"/>
    <dgm:cxn modelId="{A1568D79-FBA6-4B67-BAF4-18AD135946DC}" type="presParOf" srcId="{B186F58A-9B87-471B-9744-7F7E4DF9AEF0}" destId="{628CA828-DB4F-4979-9E4C-F31651862B7E}" srcOrd="0" destOrd="0" presId="urn:microsoft.com/office/officeart/2005/8/layout/arrow2"/>
    <dgm:cxn modelId="{95E0478D-B6E3-4FF5-A2B0-6FD3D97977E4}" type="presParOf" srcId="{B186F58A-9B87-471B-9744-7F7E4DF9AEF0}" destId="{B85D806C-254F-4F5E-98EF-9DF2AFE6CAA3}" srcOrd="1" destOrd="0" presId="urn:microsoft.com/office/officeart/2005/8/layout/arrow2"/>
    <dgm:cxn modelId="{0B0F06F4-4520-43E2-AAEC-66BC77410A59}" type="presParOf" srcId="{B85D806C-254F-4F5E-98EF-9DF2AFE6CAA3}" destId="{FA2B4349-727D-4B94-AA98-96F2FB95D19A}" srcOrd="0" destOrd="0" presId="urn:microsoft.com/office/officeart/2005/8/layout/arrow2"/>
    <dgm:cxn modelId="{7234D9C9-D6A5-4B63-BD47-E2073C943806}" type="presParOf" srcId="{B85D806C-254F-4F5E-98EF-9DF2AFE6CAA3}" destId="{A030B7CA-FEA8-4C06-9F81-7488D607CE3C}" srcOrd="1" destOrd="0" presId="urn:microsoft.com/office/officeart/2005/8/layout/arrow2"/>
    <dgm:cxn modelId="{91C8DFCA-543C-45C2-B164-78BE02371D20}" type="presParOf" srcId="{B85D806C-254F-4F5E-98EF-9DF2AFE6CAA3}" destId="{00139DBD-AF60-48F0-AB9B-D2C141062AC5}" srcOrd="2" destOrd="0" presId="urn:microsoft.com/office/officeart/2005/8/layout/arrow2"/>
    <dgm:cxn modelId="{0CD8FDA5-A58E-476F-8E2A-FFD4138A3C4D}" type="presParOf" srcId="{B85D806C-254F-4F5E-98EF-9DF2AFE6CAA3}" destId="{EFBF5C85-A593-45CD-8D0A-882A8B157401}" srcOrd="3" destOrd="0" presId="urn:microsoft.com/office/officeart/2005/8/layout/arrow2"/>
    <dgm:cxn modelId="{8BF17BEC-2866-46B1-8F31-770C6B604243}" type="presParOf" srcId="{B85D806C-254F-4F5E-98EF-9DF2AFE6CAA3}" destId="{60356BC5-C2AE-4D34-B78E-7430F8942382}" srcOrd="4" destOrd="0" presId="urn:microsoft.com/office/officeart/2005/8/layout/arrow2"/>
    <dgm:cxn modelId="{4D3D5B10-F2A8-4759-AA28-44A9048BB617}" type="presParOf" srcId="{B85D806C-254F-4F5E-98EF-9DF2AFE6CAA3}" destId="{DD123CC4-8B99-4456-BB83-3E6C1C4A0BDD}" srcOrd="5" destOrd="0" presId="urn:microsoft.com/office/officeart/2005/8/layout/arrow2"/>
    <dgm:cxn modelId="{CB67C64F-C29D-4141-B55B-AD3EB88193B6}" type="presParOf" srcId="{B85D806C-254F-4F5E-98EF-9DF2AFE6CAA3}" destId="{64A269F7-6473-42B0-9DCD-80E48D114B52}" srcOrd="6" destOrd="0" presId="urn:microsoft.com/office/officeart/2005/8/layout/arrow2"/>
    <dgm:cxn modelId="{72AF8088-D6D2-444A-AC33-A9C426589F88}" type="presParOf" srcId="{B85D806C-254F-4F5E-98EF-9DF2AFE6CAA3}" destId="{02A94753-CA79-49E1-9942-B4CD4A4F4990}"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FEC1897-19CE-4A5C-862F-A9B9650A0778}" type="datetimeFigureOut">
              <a:rPr lang="zh-CN" altLang="en-US"/>
              <a:pPr>
                <a:defRPr/>
              </a:pPr>
              <a:t>18.11.21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4C665EE-EFA0-4B06-972B-405C54A42B1E}" type="slidenum">
              <a:rPr lang="zh-CN" altLang="en-US"/>
              <a:pPr>
                <a:defRPr/>
              </a:pPr>
              <a:t>‹#›</a:t>
            </a:fld>
            <a:endParaRPr lang="zh-CN" altLang="en-US"/>
          </a:p>
        </p:txBody>
      </p:sp>
    </p:spTree>
    <p:extLst>
      <p:ext uri="{BB962C8B-B14F-4D97-AF65-F5344CB8AC3E}">
        <p14:creationId xmlns:p14="http://schemas.microsoft.com/office/powerpoint/2010/main" val="1092907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202.115.54.17:8088/V/8SQ44PJ7UD7LFR4UNDDM9FK7Y8N76JCH3F3NIYTK944M1SBABD-04152?func=native-link&amp;resource=SCU0459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已经向预约讲座的读者发送了讲座课件和相关资料。</a:t>
            </a:r>
            <a:r>
              <a:rPr lang="en-US" altLang="zh-CN" dirty="0" smtClean="0"/>
              <a:t/>
            </a:r>
            <a:br>
              <a:rPr lang="en-US" altLang="zh-CN" dirty="0" smtClean="0"/>
            </a:br>
            <a:r>
              <a:rPr lang="zh-CN" altLang="en-US" dirty="0" smtClean="0"/>
              <a:t>手机扫码后，如果不装腾讯微云，只能预览，不能直接下载。使用手机浏览器打开也不能下载。但是这个链接在电脑上打开后，可以直接下载。</a:t>
            </a:r>
            <a:endParaRPr lang="en-US" altLang="zh-CN" dirty="0" smtClean="0"/>
          </a:p>
          <a:p>
            <a:r>
              <a:rPr lang="zh-CN" altLang="en-US" dirty="0" smtClean="0"/>
              <a:t>推荐大家去听一下科睿唯安官方的</a:t>
            </a:r>
            <a:r>
              <a:rPr lang="en-US" altLang="zh-CN" dirty="0" smtClean="0"/>
              <a:t>EndNote X9 </a:t>
            </a:r>
            <a:r>
              <a:rPr lang="zh-CN" altLang="en-US" dirty="0" smtClean="0"/>
              <a:t>快速入门及团队协作的讲座，讲座地址：</a:t>
            </a:r>
            <a:r>
              <a:rPr lang="en-US" altLang="zh-CN" sz="1200" b="1" i="0" u="sng" kern="1200" dirty="0" smtClean="0">
                <a:solidFill>
                  <a:schemeClr val="tx1"/>
                </a:solidFill>
                <a:effectLst/>
                <a:latin typeface="+mn-lt"/>
                <a:ea typeface="+mn-ea"/>
                <a:cs typeface="+mn-cs"/>
              </a:rPr>
              <a:t>http://uao.so/spw57742</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a:t>
            </a:fld>
            <a:endParaRPr lang="zh-CN" altLang="en-US"/>
          </a:p>
        </p:txBody>
      </p:sp>
    </p:spTree>
    <p:extLst>
      <p:ext uri="{BB962C8B-B14F-4D97-AF65-F5344CB8AC3E}">
        <p14:creationId xmlns:p14="http://schemas.microsoft.com/office/powerpoint/2010/main" val="21638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11</a:t>
            </a:fld>
            <a:endParaRPr lang="zh-CN" altLang="en-US"/>
          </a:p>
        </p:txBody>
      </p:sp>
    </p:spTree>
    <p:extLst>
      <p:ext uri="{BB962C8B-B14F-4D97-AF65-F5344CB8AC3E}">
        <p14:creationId xmlns:p14="http://schemas.microsoft.com/office/powerpoint/2010/main" val="161143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如果使用多个显示器，</a:t>
            </a:r>
            <a:r>
              <a:rPr lang="en-US" altLang="zh-CN" dirty="0" smtClean="0"/>
              <a:t>EN</a:t>
            </a:r>
            <a:r>
              <a:rPr lang="zh-CN" altLang="en-US" dirty="0" smtClean="0"/>
              <a:t>可以跨屏显示。方法：不要最大化，最大化只会布满一个显示器。使用鼠标拖动，直至布满两个显示器，然后可以：</a:t>
            </a:r>
            <a:r>
              <a:rPr lang="en-US" altLang="zh-CN" dirty="0" smtClean="0"/>
              <a:t>1.</a:t>
            </a:r>
            <a:r>
              <a:rPr lang="zh-CN" altLang="en-US" dirty="0" smtClean="0"/>
              <a:t>如上图，一个屏幕显示题录，一个屏幕显示对应的全文，或者</a:t>
            </a:r>
            <a:r>
              <a:rPr lang="en-US" altLang="zh-CN" dirty="0" smtClean="0"/>
              <a:t>2.</a:t>
            </a:r>
            <a:r>
              <a:rPr lang="zh-CN" altLang="en-US" dirty="0" smtClean="0"/>
              <a:t>同时在两个屏幕显示两个</a:t>
            </a:r>
            <a:r>
              <a:rPr lang="en-US" altLang="zh-CN" dirty="0" smtClean="0"/>
              <a:t>library</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12</a:t>
            </a:fld>
            <a:endParaRPr lang="zh-CN" altLang="en-US"/>
          </a:p>
        </p:txBody>
      </p:sp>
    </p:spTree>
    <p:extLst>
      <p:ext uri="{BB962C8B-B14F-4D97-AF65-F5344CB8AC3E}">
        <p14:creationId xmlns:p14="http://schemas.microsoft.com/office/powerpoint/2010/main" val="253186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14</a:t>
            </a:fld>
            <a:endParaRPr lang="zh-CN" altLang="en-US"/>
          </a:p>
        </p:txBody>
      </p:sp>
    </p:spTree>
    <p:extLst>
      <p:ext uri="{BB962C8B-B14F-4D97-AF65-F5344CB8AC3E}">
        <p14:creationId xmlns:p14="http://schemas.microsoft.com/office/powerpoint/2010/main" val="230727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Library</a:t>
            </a:r>
            <a:r>
              <a:rPr lang="zh-CN" altLang="en-US" dirty="0" smtClean="0"/>
              <a:t>是最顶层文件夹。</a:t>
            </a:r>
            <a:endParaRPr lang="en-US" altLang="zh-CN" dirty="0" smtClean="0"/>
          </a:p>
          <a:p>
            <a:r>
              <a:rPr lang="zh-CN" altLang="en-US" dirty="0" smtClean="0"/>
              <a:t>每个</a:t>
            </a:r>
            <a:r>
              <a:rPr lang="en-US" altLang="zh-CN" dirty="0" smtClean="0"/>
              <a:t>library</a:t>
            </a:r>
            <a:r>
              <a:rPr lang="zh-CN" altLang="en-US" dirty="0" smtClean="0"/>
              <a:t>下可以有多个</a:t>
            </a:r>
            <a:r>
              <a:rPr lang="en-US" altLang="zh-CN" dirty="0" smtClean="0"/>
              <a:t>group set</a:t>
            </a:r>
            <a:r>
              <a:rPr lang="zh-CN" altLang="en-US" dirty="0" smtClean="0"/>
              <a:t>，</a:t>
            </a:r>
            <a:r>
              <a:rPr lang="zh-CN" altLang="en-US" baseline="0" dirty="0" smtClean="0"/>
              <a:t> 每个</a:t>
            </a:r>
            <a:r>
              <a:rPr lang="en-US" altLang="zh-CN" baseline="0" dirty="0" smtClean="0"/>
              <a:t>group set </a:t>
            </a:r>
            <a:r>
              <a:rPr lang="zh-CN" altLang="en-US" baseline="0" dirty="0" smtClean="0"/>
              <a:t>下也可以有多个</a:t>
            </a:r>
            <a:r>
              <a:rPr lang="en-US" altLang="zh-CN" baseline="0" dirty="0" smtClean="0"/>
              <a:t>group</a:t>
            </a:r>
            <a:r>
              <a:rPr lang="zh-CN" altLang="en-US" baseline="0" dirty="0" smtClean="0"/>
              <a:t>。</a:t>
            </a:r>
            <a:endParaRPr lang="en-US" altLang="zh-CN" baseline="0" dirty="0" smtClean="0"/>
          </a:p>
          <a:p>
            <a:r>
              <a:rPr lang="en-US" altLang="zh-CN" baseline="0" dirty="0" smtClean="0"/>
              <a:t>Group</a:t>
            </a:r>
            <a:r>
              <a:rPr lang="zh-CN" altLang="en-US" baseline="0" dirty="0" smtClean="0"/>
              <a:t>下不能再有子文件夹。</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15</a:t>
            </a:fld>
            <a:endParaRPr lang="zh-CN" altLang="en-US"/>
          </a:p>
        </p:txBody>
      </p:sp>
    </p:spTree>
    <p:extLst>
      <p:ext uri="{BB962C8B-B14F-4D97-AF65-F5344CB8AC3E}">
        <p14:creationId xmlns:p14="http://schemas.microsoft.com/office/powerpoint/2010/main" val="173523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16</a:t>
            </a:fld>
            <a:endParaRPr lang="zh-CN" altLang="en-US"/>
          </a:p>
        </p:txBody>
      </p:sp>
    </p:spTree>
    <p:extLst>
      <p:ext uri="{BB962C8B-B14F-4D97-AF65-F5344CB8AC3E}">
        <p14:creationId xmlns:p14="http://schemas.microsoft.com/office/powerpoint/2010/main" val="281363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默认的</a:t>
            </a:r>
            <a:r>
              <a:rPr lang="en-US" altLang="zh-CN" dirty="0" smtClean="0"/>
              <a:t>library</a:t>
            </a:r>
            <a:r>
              <a:rPr lang="zh-CN" altLang="en-US" dirty="0" smtClean="0"/>
              <a:t>存放位置是文档文件夹，一般这个文件夹在</a:t>
            </a:r>
            <a:r>
              <a:rPr lang="en-US" altLang="zh-CN" dirty="0" smtClean="0"/>
              <a:t>C</a:t>
            </a:r>
            <a:r>
              <a:rPr lang="zh-CN" altLang="en-US" dirty="0" smtClean="0"/>
              <a:t>盘。由于附件文件夹将来会增长很快，不推荐放在系统盘。</a:t>
            </a:r>
            <a:endParaRPr lang="en-US" altLang="zh-CN" dirty="0" smtClean="0"/>
          </a:p>
          <a:p>
            <a:r>
              <a:rPr lang="zh-CN" altLang="en-US" dirty="0" smtClean="0"/>
              <a:t>这个</a:t>
            </a:r>
            <a:r>
              <a:rPr lang="en-US" altLang="zh-CN" dirty="0" smtClean="0"/>
              <a:t>library</a:t>
            </a:r>
            <a:r>
              <a:rPr lang="zh-CN" altLang="en-US" dirty="0" smtClean="0"/>
              <a:t>可以备份，备份时会把存放题录信息的</a:t>
            </a:r>
            <a:r>
              <a:rPr lang="en-US" altLang="zh-CN" dirty="0" err="1" smtClean="0"/>
              <a:t>enl</a:t>
            </a:r>
            <a:r>
              <a:rPr lang="zh-CN" altLang="en-US" dirty="0" smtClean="0"/>
              <a:t>文件和附件文件夹一起备份。</a:t>
            </a:r>
            <a:endParaRPr lang="en-US" altLang="zh-CN" dirty="0" smtClean="0"/>
          </a:p>
          <a:p>
            <a:r>
              <a:rPr lang="zh-CN" altLang="en-US" dirty="0" smtClean="0"/>
              <a:t>可以备份就意味着可以和其他人分享</a:t>
            </a:r>
            <a:r>
              <a:rPr lang="en-US" altLang="zh-CN" dirty="0" smtClean="0"/>
              <a:t>——</a:t>
            </a:r>
            <a:r>
              <a:rPr lang="zh-CN" altLang="en-US" dirty="0" smtClean="0"/>
              <a:t>复制</a:t>
            </a:r>
            <a:r>
              <a:rPr lang="en-US" altLang="zh-CN" dirty="0" err="1" smtClean="0"/>
              <a:t>enl</a:t>
            </a:r>
            <a:r>
              <a:rPr lang="zh-CN" altLang="en-US" dirty="0" smtClean="0"/>
              <a:t>和相应的附件文件夹到别的电脑的同一个目录下，用</a:t>
            </a:r>
            <a:r>
              <a:rPr lang="en-US" altLang="zh-CN" dirty="0" smtClean="0"/>
              <a:t>EN</a:t>
            </a:r>
            <a:r>
              <a:rPr lang="zh-CN" altLang="en-US" dirty="0" smtClean="0"/>
              <a:t>打开，</a:t>
            </a:r>
            <a:endParaRPr lang="en-US" altLang="zh-CN" dirty="0" smtClean="0"/>
          </a:p>
          <a:p>
            <a:r>
              <a:rPr lang="en-US" altLang="zh-CN" dirty="0" smtClean="0"/>
              <a:t>Btw</a:t>
            </a:r>
            <a:r>
              <a:rPr lang="zh-CN" altLang="en-US" dirty="0" smtClean="0"/>
              <a:t>：</a:t>
            </a:r>
            <a:r>
              <a:rPr lang="en-US" altLang="zh-CN" dirty="0" smtClean="0"/>
              <a:t>Endnote</a:t>
            </a:r>
            <a:r>
              <a:rPr lang="zh-CN" altLang="en-US" dirty="0" smtClean="0"/>
              <a:t>可以同时打开多个</a:t>
            </a:r>
            <a:r>
              <a:rPr lang="en-US" altLang="zh-CN" dirty="0" smtClean="0"/>
              <a:t>library</a:t>
            </a:r>
            <a:r>
              <a:rPr lang="zh-CN" altLang="en-US" dirty="0" smtClean="0"/>
              <a:t>，按</a:t>
            </a:r>
            <a:r>
              <a:rPr lang="en-US" altLang="zh-CN" dirty="0" err="1" smtClean="0"/>
              <a:t>tab+ctrl</a:t>
            </a:r>
            <a:r>
              <a:rPr lang="zh-CN" altLang="en-US" dirty="0" smtClean="0"/>
              <a:t>可以在不同</a:t>
            </a:r>
            <a:r>
              <a:rPr lang="en-US" altLang="zh-CN" dirty="0" smtClean="0"/>
              <a:t>library</a:t>
            </a:r>
            <a:r>
              <a:rPr lang="zh-CN" altLang="en-US" dirty="0" smtClean="0"/>
              <a:t>之间切换。</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17</a:t>
            </a:fld>
            <a:endParaRPr lang="zh-CN" altLang="en-US"/>
          </a:p>
        </p:txBody>
      </p:sp>
    </p:spTree>
    <p:extLst>
      <p:ext uri="{BB962C8B-B14F-4D97-AF65-F5344CB8AC3E}">
        <p14:creationId xmlns:p14="http://schemas.microsoft.com/office/powerpoint/2010/main" val="900791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18</a:t>
            </a:fld>
            <a:endParaRPr lang="zh-CN" altLang="en-US"/>
          </a:p>
        </p:txBody>
      </p:sp>
    </p:spTree>
    <p:extLst>
      <p:ext uri="{BB962C8B-B14F-4D97-AF65-F5344CB8AC3E}">
        <p14:creationId xmlns:p14="http://schemas.microsoft.com/office/powerpoint/2010/main" val="1726374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19</a:t>
            </a:fld>
            <a:endParaRPr lang="zh-CN" altLang="en-US"/>
          </a:p>
        </p:txBody>
      </p:sp>
    </p:spTree>
    <p:extLst>
      <p:ext uri="{BB962C8B-B14F-4D97-AF65-F5344CB8AC3E}">
        <p14:creationId xmlns:p14="http://schemas.microsoft.com/office/powerpoint/2010/main" val="2255568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导入后的文献，如果是英文文献，多数情况下可以自动更新到标题作者期刊年卷期，没有更新到的可以选中后，使用</a:t>
            </a:r>
            <a:r>
              <a:rPr lang="en-US" altLang="zh-CN" dirty="0" smtClean="0"/>
              <a:t>find references update</a:t>
            </a:r>
            <a:r>
              <a:rPr lang="zh-CN" altLang="en-US" dirty="0" smtClean="0"/>
              <a:t>多试几次。</a:t>
            </a:r>
            <a:r>
              <a:rPr lang="en-US" altLang="zh-CN" dirty="0" smtClean="0"/>
              <a:t/>
            </a:r>
            <a:br>
              <a:rPr lang="en-US" altLang="zh-CN" dirty="0" smtClean="0"/>
            </a:br>
            <a:r>
              <a:rPr lang="zh-CN" altLang="en-US" dirty="0" smtClean="0"/>
              <a:t>如果是中文文献，则绝大多数情况下，不能更新到题录。最好是将中文文献先在</a:t>
            </a:r>
            <a:r>
              <a:rPr lang="en-US" altLang="zh-CN" dirty="0" smtClean="0"/>
              <a:t>NE</a:t>
            </a:r>
            <a:r>
              <a:rPr lang="zh-CN" altLang="en-US" dirty="0" smtClean="0"/>
              <a:t>中更新题录后导出，然后再导入到</a:t>
            </a:r>
            <a:r>
              <a:rPr lang="en-US" altLang="zh-CN" dirty="0" smtClean="0"/>
              <a:t>EN</a:t>
            </a:r>
            <a:r>
              <a:rPr lang="zh-CN" altLang="en-US" dirty="0" smtClean="0"/>
              <a:t>。</a:t>
            </a:r>
            <a:endParaRPr lang="en-US" altLang="zh-CN" dirty="0" smtClean="0"/>
          </a:p>
          <a:p>
            <a:r>
              <a:rPr lang="zh-CN" altLang="en-US" dirty="0" smtClean="0"/>
              <a:t>如果没有勾选“</a:t>
            </a:r>
            <a:r>
              <a:rPr lang="en-US" altLang="zh-CN" dirty="0" smtClean="0"/>
              <a:t>create a</a:t>
            </a:r>
            <a:r>
              <a:rPr lang="en-US" altLang="zh-CN" baseline="0" dirty="0" smtClean="0"/>
              <a:t> group set for this import</a:t>
            </a:r>
            <a:r>
              <a:rPr lang="zh-CN" altLang="en-US" dirty="0" smtClean="0"/>
              <a:t>”</a:t>
            </a:r>
            <a:r>
              <a:rPr lang="en-US" altLang="zh-CN" dirty="0" smtClean="0"/>
              <a:t>,</a:t>
            </a:r>
            <a:r>
              <a:rPr lang="en-US" altLang="zh-CN" baseline="0" dirty="0" smtClean="0"/>
              <a:t> </a:t>
            </a:r>
            <a:r>
              <a:rPr lang="zh-CN" altLang="en-US" dirty="0" smtClean="0"/>
              <a:t>导入后，需要手动将导入的题录从“</a:t>
            </a:r>
            <a:r>
              <a:rPr lang="en-US" altLang="zh-CN" dirty="0" smtClean="0"/>
              <a:t>imported references</a:t>
            </a:r>
            <a:r>
              <a:rPr lang="zh-CN" altLang="en-US" dirty="0" smtClean="0"/>
              <a:t>”添加到文件夹。</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20</a:t>
            </a:fld>
            <a:endParaRPr lang="zh-CN" altLang="en-US"/>
          </a:p>
        </p:txBody>
      </p:sp>
    </p:spTree>
    <p:extLst>
      <p:ext uri="{BB962C8B-B14F-4D97-AF65-F5344CB8AC3E}">
        <p14:creationId xmlns:p14="http://schemas.microsoft.com/office/powerpoint/2010/main" val="1726731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21</a:t>
            </a:fld>
            <a:endParaRPr lang="zh-CN" altLang="en-US"/>
          </a:p>
        </p:txBody>
      </p:sp>
    </p:spTree>
    <p:extLst>
      <p:ext uri="{BB962C8B-B14F-4D97-AF65-F5344CB8AC3E}">
        <p14:creationId xmlns:p14="http://schemas.microsoft.com/office/powerpoint/2010/main" val="293637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501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smtClean="0"/>
              <a:t>这是一个入门级别的讲座，旨在让大家快速了解和掌握</a:t>
            </a:r>
            <a:r>
              <a:rPr lang="en-US" altLang="zh-CN" dirty="0" smtClean="0"/>
              <a:t>endnote</a:t>
            </a:r>
            <a:r>
              <a:rPr lang="zh-CN" altLang="en-US" dirty="0" smtClean="0"/>
              <a:t>的最基本的功能，快速上手，然后在日常的学习和科研过程中使用它提升效率。更多的扩展功能则希望大家在今后的使用中逐渐根据自己的需求去探索和学习。</a:t>
            </a:r>
            <a:r>
              <a:rPr lang="en-US" altLang="zh-CN" dirty="0" smtClean="0"/>
              <a:t>EN</a:t>
            </a:r>
            <a:r>
              <a:rPr lang="zh-CN" altLang="en-US" dirty="0" smtClean="0"/>
              <a:t>本身也是一个功能繁杂的软件，每个用户也都会有自己较为个性化的需求。“师傅领进门，</a:t>
            </a:r>
            <a:r>
              <a:rPr lang="zh-CN" altLang="en-US" sz="1200" b="0" i="0" kern="1200" dirty="0" smtClean="0">
                <a:solidFill>
                  <a:schemeClr val="tx1"/>
                </a:solidFill>
                <a:effectLst/>
                <a:latin typeface="+mn-lt"/>
                <a:ea typeface="+mn-ea"/>
                <a:cs typeface="+mn-cs"/>
              </a:rPr>
              <a:t>修行在个人</a:t>
            </a:r>
            <a:r>
              <a:rPr lang="zh-CN" altLang="en-US" dirty="0" smtClean="0"/>
              <a:t>。”</a:t>
            </a:r>
          </a:p>
        </p:txBody>
      </p:sp>
      <p:sp>
        <p:nvSpPr>
          <p:cNvPr id="297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5F34F1-EE11-4E59-B155-FEDD97438320}" type="slidenum">
              <a:rPr lang="zh-CN" altLang="en-US" smtClean="0"/>
              <a:pPr fontAlgn="base">
                <a:spcBef>
                  <a:spcPct val="0"/>
                </a:spcBef>
                <a:spcAft>
                  <a:spcPct val="0"/>
                </a:spcAft>
                <a:defRPr/>
              </a:pPr>
              <a:t>2</a:t>
            </a:fld>
            <a:endParaRPr lang="en-US" altLang="zh-CN" dirty="0" smtClean="0"/>
          </a:p>
        </p:txBody>
      </p:sp>
    </p:spTree>
    <p:extLst>
      <p:ext uri="{BB962C8B-B14F-4D97-AF65-F5344CB8AC3E}">
        <p14:creationId xmlns:p14="http://schemas.microsoft.com/office/powerpoint/2010/main" val="717910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22</a:t>
            </a:fld>
            <a:endParaRPr lang="zh-CN" altLang="en-US"/>
          </a:p>
        </p:txBody>
      </p:sp>
    </p:spTree>
    <p:extLst>
      <p:ext uri="{BB962C8B-B14F-4D97-AF65-F5344CB8AC3E}">
        <p14:creationId xmlns:p14="http://schemas.microsoft.com/office/powerpoint/2010/main" val="3972334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23</a:t>
            </a:fld>
            <a:endParaRPr lang="zh-CN" altLang="en-US"/>
          </a:p>
        </p:txBody>
      </p:sp>
    </p:spTree>
    <p:extLst>
      <p:ext uri="{BB962C8B-B14F-4D97-AF65-F5344CB8AC3E}">
        <p14:creationId xmlns:p14="http://schemas.microsoft.com/office/powerpoint/2010/main" val="3131139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24</a:t>
            </a:fld>
            <a:endParaRPr lang="zh-CN" altLang="en-US"/>
          </a:p>
        </p:txBody>
      </p:sp>
    </p:spTree>
    <p:extLst>
      <p:ext uri="{BB962C8B-B14F-4D97-AF65-F5344CB8AC3E}">
        <p14:creationId xmlns:p14="http://schemas.microsoft.com/office/powerpoint/2010/main" val="3033312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为什么这次不是</a:t>
            </a:r>
            <a:r>
              <a:rPr lang="en-US" altLang="zh-CN" dirty="0" err="1" smtClean="0"/>
              <a:t>refworks</a:t>
            </a:r>
            <a:r>
              <a:rPr lang="zh-CN" altLang="en-US" dirty="0" smtClean="0"/>
              <a:t>？</a:t>
            </a:r>
            <a:r>
              <a:rPr lang="en-US" altLang="zh-CN" sz="1200" b="1" i="0" kern="1200" dirty="0" err="1" smtClean="0">
                <a:solidFill>
                  <a:schemeClr val="tx1"/>
                </a:solidFill>
                <a:effectLst/>
                <a:latin typeface="+mn-lt"/>
                <a:ea typeface="+mn-ea"/>
                <a:cs typeface="+mn-cs"/>
              </a:rPr>
              <a:t>RefWorks</a:t>
            </a:r>
            <a:r>
              <a:rPr lang="en-US" altLang="zh-CN" sz="1200" b="1" i="0" kern="1200" dirty="0" smtClean="0">
                <a:solidFill>
                  <a:schemeClr val="tx1"/>
                </a:solidFill>
                <a:effectLst/>
                <a:latin typeface="+mn-lt"/>
                <a:ea typeface="+mn-ea"/>
                <a:cs typeface="+mn-cs"/>
              </a:rPr>
              <a:t> </a:t>
            </a:r>
            <a:r>
              <a:rPr lang="zh-CN" altLang="en-US" sz="1200" b="1" i="0" kern="1200" dirty="0" smtClean="0">
                <a:solidFill>
                  <a:schemeClr val="tx1"/>
                </a:solidFill>
                <a:effectLst/>
                <a:latin typeface="+mn-lt"/>
                <a:ea typeface="+mn-ea"/>
                <a:cs typeface="+mn-cs"/>
              </a:rPr>
              <a:t>是一个基于网络的研究文献管理软件包，它是另外一个商业软件，注意第一个选项是</a:t>
            </a:r>
            <a:r>
              <a:rPr lang="en-US" altLang="zh-CN" sz="1200" b="1" i="0" kern="1200" dirty="0" smtClean="0">
                <a:solidFill>
                  <a:schemeClr val="tx1"/>
                </a:solidFill>
                <a:effectLst/>
                <a:latin typeface="+mn-lt"/>
                <a:ea typeface="+mn-ea"/>
                <a:cs typeface="+mn-cs"/>
              </a:rPr>
              <a:t>save to</a:t>
            </a:r>
            <a:r>
              <a:rPr lang="zh-CN" altLang="en-US" sz="1200" b="1" i="0" kern="1200" dirty="0" smtClean="0">
                <a:solidFill>
                  <a:schemeClr val="tx1"/>
                </a:solidFill>
                <a:effectLst/>
                <a:latin typeface="+mn-lt"/>
                <a:ea typeface="+mn-ea"/>
                <a:cs typeface="+mn-cs"/>
              </a:rPr>
              <a:t>，是直接保存到</a:t>
            </a:r>
            <a:r>
              <a:rPr lang="en-US" altLang="zh-CN" sz="1200" b="1" i="0" kern="1200" dirty="0" err="1" smtClean="0">
                <a:solidFill>
                  <a:schemeClr val="tx1"/>
                </a:solidFill>
                <a:effectLst/>
                <a:latin typeface="+mn-lt"/>
                <a:ea typeface="+mn-ea"/>
                <a:cs typeface="+mn-cs"/>
              </a:rPr>
              <a:t>RefWorks</a:t>
            </a:r>
            <a:r>
              <a:rPr lang="zh-CN" altLang="en-US" sz="1200" b="1" i="0" kern="1200" dirty="0" smtClean="0">
                <a:solidFill>
                  <a:schemeClr val="tx1"/>
                </a:solidFill>
                <a:effectLst/>
                <a:latin typeface="+mn-lt"/>
                <a:ea typeface="+mn-ea"/>
                <a:cs typeface="+mn-cs"/>
              </a:rPr>
              <a:t>在线工具，而不是</a:t>
            </a:r>
            <a:r>
              <a:rPr lang="en-US" altLang="zh-CN" sz="1200" b="1" i="0" kern="1200" dirty="0" err="1" smtClean="0">
                <a:solidFill>
                  <a:schemeClr val="tx1"/>
                </a:solidFill>
                <a:effectLst/>
                <a:latin typeface="+mn-lt"/>
                <a:ea typeface="+mn-ea"/>
                <a:cs typeface="+mn-cs"/>
              </a:rPr>
              <a:t>refworks</a:t>
            </a:r>
            <a:r>
              <a:rPr lang="zh-CN" altLang="en-US" sz="1200" b="1" i="0" kern="1200" dirty="0" smtClean="0">
                <a:solidFill>
                  <a:schemeClr val="tx1"/>
                </a:solidFill>
                <a:effectLst/>
                <a:latin typeface="+mn-lt"/>
                <a:ea typeface="+mn-ea"/>
                <a:cs typeface="+mn-cs"/>
              </a:rPr>
              <a:t>格式，</a:t>
            </a:r>
            <a:r>
              <a:rPr lang="zh-CN" altLang="en-US" sz="1200" b="1" i="0" kern="1200" baseline="0" dirty="0" smtClean="0">
                <a:solidFill>
                  <a:schemeClr val="tx1"/>
                </a:solidFill>
                <a:effectLst/>
                <a:latin typeface="+mn-lt"/>
                <a:ea typeface="+mn-ea"/>
                <a:cs typeface="+mn-cs"/>
              </a:rPr>
              <a:t>而其他三个是 </a:t>
            </a:r>
            <a:r>
              <a:rPr lang="en-US" altLang="zh-CN" sz="1200" b="1" i="0" kern="1200" baseline="0" dirty="0" smtClean="0">
                <a:solidFill>
                  <a:schemeClr val="tx1"/>
                </a:solidFill>
                <a:effectLst/>
                <a:latin typeface="+mn-lt"/>
                <a:ea typeface="+mn-ea"/>
                <a:cs typeface="+mn-cs"/>
              </a:rPr>
              <a:t>Export to </a:t>
            </a:r>
            <a:r>
              <a:rPr lang="zh-CN" altLang="en-US" sz="1200" b="1" i="0" kern="1200" baseline="0" dirty="0" smtClean="0">
                <a:solidFill>
                  <a:schemeClr val="tx1"/>
                </a:solidFill>
                <a:effectLst/>
                <a:latin typeface="+mn-lt"/>
                <a:ea typeface="+mn-ea"/>
                <a:cs typeface="+mn-cs"/>
              </a:rPr>
              <a:t>各种格式，会将文件保存到本地。</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25</a:t>
            </a:fld>
            <a:endParaRPr lang="zh-CN" altLang="en-US"/>
          </a:p>
        </p:txBody>
      </p:sp>
    </p:spTree>
    <p:extLst>
      <p:ext uri="{BB962C8B-B14F-4D97-AF65-F5344CB8AC3E}">
        <p14:creationId xmlns:p14="http://schemas.microsoft.com/office/powerpoint/2010/main" val="1926674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RIS</a:t>
            </a:r>
            <a:r>
              <a:rPr lang="zh-CN" altLang="en-US" dirty="0" smtClean="0"/>
              <a:t>是使用非常广泛的一种题录格式，很多种数据库（如 </a:t>
            </a:r>
            <a:r>
              <a:rPr lang="en-US" altLang="zh-CN" dirty="0" smtClean="0"/>
              <a:t>IEEE </a:t>
            </a:r>
            <a:r>
              <a:rPr lang="en-US" altLang="zh-CN" dirty="0" err="1" smtClean="0"/>
              <a:t>Xplore</a:t>
            </a:r>
            <a:r>
              <a:rPr lang="en-US" altLang="zh-CN" dirty="0" smtClean="0"/>
              <a:t>, Scopus, the ACM Portal, </a:t>
            </a:r>
            <a:r>
              <a:rPr lang="en-US" altLang="zh-CN" dirty="0" err="1" smtClean="0"/>
              <a:t>Scopemed</a:t>
            </a:r>
            <a:r>
              <a:rPr lang="en-US" altLang="zh-CN" dirty="0" smtClean="0"/>
              <a:t>, </a:t>
            </a:r>
            <a:r>
              <a:rPr lang="en-US" altLang="zh-CN" dirty="0" err="1" smtClean="0"/>
              <a:t>ScienceDirect</a:t>
            </a:r>
            <a:r>
              <a:rPr lang="en-US" altLang="zh-CN" dirty="0" smtClean="0"/>
              <a:t>, </a:t>
            </a:r>
            <a:r>
              <a:rPr lang="zh-CN" altLang="en-US" dirty="0" smtClean="0"/>
              <a:t>等等）都可以将检索结果导出为</a:t>
            </a:r>
            <a:r>
              <a:rPr lang="en-US" altLang="zh-CN" dirty="0" smtClean="0"/>
              <a:t>RIS</a:t>
            </a:r>
            <a:r>
              <a:rPr lang="zh-CN" altLang="en-US" dirty="0" smtClean="0"/>
              <a:t>格式的文件，同时</a:t>
            </a:r>
            <a:r>
              <a:rPr lang="en-US" altLang="zh-CN" dirty="0" smtClean="0"/>
              <a:t>RIS</a:t>
            </a:r>
            <a:r>
              <a:rPr lang="zh-CN" altLang="en-US" dirty="0" smtClean="0"/>
              <a:t>格式的文件可以被</a:t>
            </a:r>
            <a:r>
              <a:rPr lang="en-US" altLang="zh-CN" dirty="0" smtClean="0"/>
              <a:t>EndNote</a:t>
            </a:r>
            <a:r>
              <a:rPr lang="zh-CN" altLang="en-US" dirty="0" smtClean="0"/>
              <a:t>、</a:t>
            </a:r>
            <a:r>
              <a:rPr lang="en-US" altLang="zh-CN" dirty="0" err="1" smtClean="0"/>
              <a:t>NoteExpress</a:t>
            </a:r>
            <a:r>
              <a:rPr lang="zh-CN" altLang="en-US" dirty="0" smtClean="0"/>
              <a:t>、</a:t>
            </a:r>
            <a:r>
              <a:rPr lang="en-US" altLang="zh-CN" dirty="0" err="1" smtClean="0"/>
              <a:t>NoteFirst</a:t>
            </a:r>
            <a:r>
              <a:rPr lang="zh-CN" altLang="en-US" dirty="0" smtClean="0"/>
              <a:t>、</a:t>
            </a:r>
            <a:r>
              <a:rPr lang="en-US" altLang="zh-CN" dirty="0" err="1" smtClean="0"/>
              <a:t>Zotero</a:t>
            </a:r>
            <a:r>
              <a:rPr lang="en-US" altLang="zh-CN" dirty="0" smtClean="0"/>
              <a:t>, </a:t>
            </a:r>
            <a:r>
              <a:rPr lang="en-US" altLang="zh-CN" dirty="0" err="1" smtClean="0"/>
              <a:t>Citavi</a:t>
            </a:r>
            <a:r>
              <a:rPr lang="en-US" altLang="zh-CN" dirty="0" smtClean="0"/>
              <a:t>, </a:t>
            </a:r>
            <a:r>
              <a:rPr lang="en-US" altLang="zh-CN" dirty="0" err="1" smtClean="0"/>
              <a:t>Mendeley</a:t>
            </a:r>
            <a:r>
              <a:rPr lang="zh-CN" altLang="en-US" dirty="0" smtClean="0"/>
              <a:t>等等很多种文献管理软件所导入和导出为。</a:t>
            </a:r>
          </a:p>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26</a:t>
            </a:fld>
            <a:endParaRPr lang="zh-CN" altLang="en-US"/>
          </a:p>
        </p:txBody>
      </p:sp>
    </p:spTree>
    <p:extLst>
      <p:ext uri="{BB962C8B-B14F-4D97-AF65-F5344CB8AC3E}">
        <p14:creationId xmlns:p14="http://schemas.microsoft.com/office/powerpoint/2010/main" val="407634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RIS</a:t>
            </a:r>
            <a:r>
              <a:rPr lang="zh-CN" altLang="en-US" dirty="0" smtClean="0"/>
              <a:t>支持</a:t>
            </a:r>
            <a:r>
              <a:rPr lang="en-US" altLang="zh-CN" sz="1200" kern="1200" dirty="0" smtClean="0">
                <a:solidFill>
                  <a:schemeClr val="tx1"/>
                </a:solidFill>
                <a:effectLst/>
                <a:latin typeface="+mn-lt"/>
                <a:ea typeface="+mn-ea"/>
                <a:cs typeface="+mn-cs"/>
              </a:rPr>
              <a:t>EndNote</a:t>
            </a:r>
            <a:r>
              <a:rPr lang="zh-CN"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NoteExpress</a:t>
            </a:r>
            <a:r>
              <a:rPr lang="zh-CN"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NoteFirst</a:t>
            </a:r>
            <a:r>
              <a:rPr lang="zh-CN"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Zotero</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Citavi</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Mendeley</a:t>
            </a:r>
            <a:r>
              <a:rPr lang="zh-CN" altLang="zh-CN" sz="1200" kern="1200" dirty="0" smtClean="0">
                <a:solidFill>
                  <a:schemeClr val="tx1"/>
                </a:solidFill>
                <a:effectLst/>
                <a:latin typeface="+mn-lt"/>
                <a:ea typeface="+mn-ea"/>
                <a:cs typeface="+mn-cs"/>
              </a:rPr>
              <a:t>等</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27</a:t>
            </a:fld>
            <a:endParaRPr lang="zh-CN" altLang="en-US"/>
          </a:p>
        </p:txBody>
      </p:sp>
    </p:spTree>
    <p:extLst>
      <p:ext uri="{BB962C8B-B14F-4D97-AF65-F5344CB8AC3E}">
        <p14:creationId xmlns:p14="http://schemas.microsoft.com/office/powerpoint/2010/main" val="702357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字段全与不全的标准是什么？最低层次：引文需要的字段都需要有；比较高的层次：摘要和关键词需要有，便于通过阅读摘要来筛选；更高的层次：引文、影响因子、被引用数据等等</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28</a:t>
            </a:fld>
            <a:endParaRPr lang="zh-CN" altLang="en-US"/>
          </a:p>
        </p:txBody>
      </p:sp>
    </p:spTree>
    <p:extLst>
      <p:ext uri="{BB962C8B-B14F-4D97-AF65-F5344CB8AC3E}">
        <p14:creationId xmlns:p14="http://schemas.microsoft.com/office/powerpoint/2010/main" val="397415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endnote web</a:t>
            </a:r>
            <a:r>
              <a:rPr lang="zh-CN" altLang="en-US" dirty="0" smtClean="0"/>
              <a:t>是科睿唯安免费给用户提供的在线版的文献管理工具。</a:t>
            </a:r>
            <a:r>
              <a:rPr lang="en-US" altLang="zh-CN" dirty="0" smtClean="0"/>
              <a:t/>
            </a:r>
            <a:br>
              <a:rPr lang="en-US" altLang="zh-CN" dirty="0" smtClean="0"/>
            </a:br>
            <a:r>
              <a:rPr lang="zh-CN" altLang="en-US" dirty="0" smtClean="0"/>
              <a:t>如果之前使用过</a:t>
            </a:r>
            <a:r>
              <a:rPr lang="en-US" altLang="zh-CN" dirty="0" smtClean="0"/>
              <a:t>endnote web</a:t>
            </a:r>
            <a:r>
              <a:rPr lang="zh-CN" altLang="en-US" dirty="0" smtClean="0"/>
              <a:t>，并有自己的个人账号和保存在</a:t>
            </a:r>
            <a:r>
              <a:rPr lang="en-US" altLang="zh-CN" dirty="0" smtClean="0"/>
              <a:t>endnote web</a:t>
            </a:r>
            <a:r>
              <a:rPr lang="zh-CN" altLang="en-US" dirty="0" smtClean="0"/>
              <a:t>中的文献，除了可以使用同步功能之外（不推荐），还可以从</a:t>
            </a:r>
            <a:r>
              <a:rPr lang="en-US" altLang="zh-CN" dirty="0" smtClean="0"/>
              <a:t>endnote web</a:t>
            </a:r>
            <a:r>
              <a:rPr lang="zh-CN" altLang="en-US" dirty="0" smtClean="0"/>
              <a:t>导出，然后再导入到</a:t>
            </a:r>
            <a:r>
              <a:rPr lang="en-US" altLang="zh-CN" dirty="0" smtClean="0"/>
              <a:t>endnote desktop</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29</a:t>
            </a:fld>
            <a:endParaRPr lang="zh-CN" altLang="en-US"/>
          </a:p>
        </p:txBody>
      </p:sp>
    </p:spTree>
    <p:extLst>
      <p:ext uri="{BB962C8B-B14F-4D97-AF65-F5344CB8AC3E}">
        <p14:creationId xmlns:p14="http://schemas.microsoft.com/office/powerpoint/2010/main" val="4115931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32</a:t>
            </a:fld>
            <a:endParaRPr lang="zh-CN" altLang="en-US"/>
          </a:p>
        </p:txBody>
      </p:sp>
    </p:spTree>
    <p:extLst>
      <p:ext uri="{BB962C8B-B14F-4D97-AF65-F5344CB8AC3E}">
        <p14:creationId xmlns:p14="http://schemas.microsoft.com/office/powerpoint/2010/main" val="2619988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34</a:t>
            </a:fld>
            <a:endParaRPr lang="zh-CN" altLang="en-US"/>
          </a:p>
        </p:txBody>
      </p:sp>
    </p:spTree>
    <p:extLst>
      <p:ext uri="{BB962C8B-B14F-4D97-AF65-F5344CB8AC3E}">
        <p14:creationId xmlns:p14="http://schemas.microsoft.com/office/powerpoint/2010/main" val="270810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君子生非异也，善假于物也。</a:t>
            </a:r>
            <a:endParaRPr lang="en-US" altLang="zh-CN" dirty="0" smtClean="0"/>
          </a:p>
          <a:p>
            <a:r>
              <a:rPr lang="zh-CN" altLang="en-US" dirty="0" smtClean="0"/>
              <a:t>文献管理软件就是个效率工具，在它的帮助下，我们能够比以往更快地检索、获取、筛选、阅读更多的文献。</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4</a:t>
            </a:fld>
            <a:endParaRPr lang="zh-CN" altLang="en-US"/>
          </a:p>
        </p:txBody>
      </p:sp>
    </p:spTree>
    <p:extLst>
      <p:ext uri="{BB962C8B-B14F-4D97-AF65-F5344CB8AC3E}">
        <p14:creationId xmlns:p14="http://schemas.microsoft.com/office/powerpoint/2010/main" val="1802149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35</a:t>
            </a:fld>
            <a:endParaRPr lang="zh-CN" altLang="en-US"/>
          </a:p>
        </p:txBody>
      </p:sp>
    </p:spTree>
    <p:extLst>
      <p:ext uri="{BB962C8B-B14F-4D97-AF65-F5344CB8AC3E}">
        <p14:creationId xmlns:p14="http://schemas.microsoft.com/office/powerpoint/2010/main" val="3937138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不同的文献管理软件之间，很多时候是可以做数据交换的。</a:t>
            </a:r>
            <a:r>
              <a:rPr lang="en-US" altLang="zh-CN" dirty="0" smtClean="0"/>
              <a:t/>
            </a:r>
            <a:br>
              <a:rPr lang="en-US" altLang="zh-CN" dirty="0" smtClean="0"/>
            </a:br>
            <a:r>
              <a:rPr lang="zh-CN" altLang="en-US" dirty="0" smtClean="0"/>
              <a:t>比如，很可能你需要将文献管理软件从</a:t>
            </a:r>
            <a:r>
              <a:rPr lang="en-US" altLang="zh-CN" dirty="0" err="1" smtClean="0"/>
              <a:t>NoteExpress</a:t>
            </a:r>
            <a:r>
              <a:rPr lang="zh-CN" altLang="en-US" dirty="0" smtClean="0"/>
              <a:t>转换到</a:t>
            </a:r>
            <a:r>
              <a:rPr lang="en-US" altLang="zh-CN" dirty="0" err="1" smtClean="0"/>
              <a:t>EondNote</a:t>
            </a:r>
            <a:r>
              <a:rPr lang="zh-CN" altLang="en-US" dirty="0" smtClean="0"/>
              <a:t>，需要将文献导出</a:t>
            </a:r>
            <a:r>
              <a:rPr lang="en-US" altLang="zh-CN" dirty="0" smtClean="0"/>
              <a:t>NE</a:t>
            </a:r>
            <a:r>
              <a:rPr lang="zh-CN" altLang="en-US" dirty="0" smtClean="0"/>
              <a:t>，导入</a:t>
            </a:r>
            <a:r>
              <a:rPr lang="en-US" altLang="zh-CN" dirty="0" smtClean="0"/>
              <a:t>EN</a:t>
            </a:r>
            <a:r>
              <a:rPr lang="zh-CN" altLang="en-US" dirty="0" smtClean="0"/>
              <a:t>，要做一个数据转换的工作。</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36</a:t>
            </a:fld>
            <a:endParaRPr lang="zh-CN" altLang="en-US"/>
          </a:p>
        </p:txBody>
      </p:sp>
    </p:spTree>
    <p:extLst>
      <p:ext uri="{BB962C8B-B14F-4D97-AF65-F5344CB8AC3E}">
        <p14:creationId xmlns:p14="http://schemas.microsoft.com/office/powerpoint/2010/main" val="1796230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38</a:t>
            </a:fld>
            <a:endParaRPr lang="zh-CN" altLang="en-US"/>
          </a:p>
        </p:txBody>
      </p:sp>
    </p:spTree>
    <p:extLst>
      <p:ext uri="{BB962C8B-B14F-4D97-AF65-F5344CB8AC3E}">
        <p14:creationId xmlns:p14="http://schemas.microsoft.com/office/powerpoint/2010/main" val="2954127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41</a:t>
            </a:fld>
            <a:endParaRPr lang="zh-CN" altLang="en-US"/>
          </a:p>
        </p:txBody>
      </p:sp>
    </p:spTree>
    <p:extLst>
      <p:ext uri="{BB962C8B-B14F-4D97-AF65-F5344CB8AC3E}">
        <p14:creationId xmlns:p14="http://schemas.microsoft.com/office/powerpoint/2010/main" val="2050909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所谓的管理文件，实际上就是按照事物的不同而根据其各方面的属性去描述文件，比如对于照片，曝光啊什么的就很重要，拍摄的时间、地点什么的也很重要；对于音乐，码率什么的就很重要，如此等等。在图书情报学领域里，我们把描述事物的属性称为元数据</a:t>
            </a:r>
            <a:r>
              <a:rPr lang="en-US" altLang="zh-CN" dirty="0" smtClean="0"/>
              <a:t>【</a:t>
            </a:r>
            <a:r>
              <a:rPr lang="zh-CN" altLang="en-US" dirty="0" smtClean="0"/>
              <a:t>注意，这是一个很不严谨的说法</a:t>
            </a:r>
            <a:r>
              <a:rPr lang="en-US" altLang="zh-CN" dirty="0" smtClean="0"/>
              <a:t>】</a:t>
            </a:r>
            <a:r>
              <a:rPr lang="zh-CN" altLang="en-US" dirty="0" smtClean="0"/>
              <a:t>。元数据可以分为：管理元数据，描述元数据，等等。</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43</a:t>
            </a:fld>
            <a:endParaRPr lang="zh-CN" altLang="en-US"/>
          </a:p>
        </p:txBody>
      </p:sp>
    </p:spTree>
    <p:extLst>
      <p:ext uri="{BB962C8B-B14F-4D97-AF65-F5344CB8AC3E}">
        <p14:creationId xmlns:p14="http://schemas.microsoft.com/office/powerpoint/2010/main" val="12077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据说是需要这么设置一下，但是，去掉那两个框里的地址，在校园网仍然可以下载到全文。</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45</a:t>
            </a:fld>
            <a:endParaRPr lang="zh-CN" altLang="en-US"/>
          </a:p>
        </p:txBody>
      </p:sp>
    </p:spTree>
    <p:extLst>
      <p:ext uri="{BB962C8B-B14F-4D97-AF65-F5344CB8AC3E}">
        <p14:creationId xmlns:p14="http://schemas.microsoft.com/office/powerpoint/2010/main" val="703155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EN</a:t>
            </a:r>
            <a:r>
              <a:rPr lang="zh-CN" altLang="en-US" dirty="0" smtClean="0"/>
              <a:t>不能下载到的，可以手动去下载，然后使用添加全文，将下载的全文链接到</a:t>
            </a:r>
            <a:r>
              <a:rPr lang="en-US" altLang="zh-CN" dirty="0" smtClean="0"/>
              <a:t>EN</a:t>
            </a:r>
            <a:r>
              <a:rPr lang="zh-CN" altLang="en-US" dirty="0" smtClean="0"/>
              <a:t>中对应的题录。</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46</a:t>
            </a:fld>
            <a:endParaRPr lang="zh-CN" altLang="en-US"/>
          </a:p>
        </p:txBody>
      </p:sp>
    </p:spTree>
    <p:extLst>
      <p:ext uri="{BB962C8B-B14F-4D97-AF65-F5344CB8AC3E}">
        <p14:creationId xmlns:p14="http://schemas.microsoft.com/office/powerpoint/2010/main" val="283205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以上下载限制的要求是过去的规定，不一定特别准确，不同数据库有不同的限制，甚至是同一数据库的标准也在变动。</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47</a:t>
            </a:fld>
            <a:endParaRPr lang="zh-CN" altLang="en-US"/>
          </a:p>
        </p:txBody>
      </p:sp>
    </p:spTree>
    <p:extLst>
      <p:ext uri="{BB962C8B-B14F-4D97-AF65-F5344CB8AC3E}">
        <p14:creationId xmlns:p14="http://schemas.microsoft.com/office/powerpoint/2010/main" val="1483111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选择</a:t>
            </a:r>
            <a:r>
              <a:rPr lang="en-US" altLang="zh-CN" dirty="0" smtClean="0"/>
              <a:t>Insert Citation</a:t>
            </a:r>
            <a:r>
              <a:rPr lang="zh-CN" altLang="en-US" dirty="0" smtClean="0"/>
              <a:t>， 会弹出一个搜索框，不如直接回到</a:t>
            </a:r>
            <a:r>
              <a:rPr lang="en-US" altLang="zh-CN" dirty="0" smtClean="0"/>
              <a:t>EN</a:t>
            </a:r>
            <a:r>
              <a:rPr lang="zh-CN" altLang="en-US" dirty="0" smtClean="0"/>
              <a:t>选中参考文献然后点击引号</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54</a:t>
            </a:fld>
            <a:endParaRPr lang="zh-CN" altLang="en-US"/>
          </a:p>
        </p:txBody>
      </p:sp>
    </p:spTree>
    <p:extLst>
      <p:ext uri="{BB962C8B-B14F-4D97-AF65-F5344CB8AC3E}">
        <p14:creationId xmlns:p14="http://schemas.microsoft.com/office/powerpoint/2010/main" val="2839346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55</a:t>
            </a:fld>
            <a:endParaRPr lang="zh-CN" altLang="en-US"/>
          </a:p>
        </p:txBody>
      </p:sp>
    </p:spTree>
    <p:extLst>
      <p:ext uri="{BB962C8B-B14F-4D97-AF65-F5344CB8AC3E}">
        <p14:creationId xmlns:p14="http://schemas.microsoft.com/office/powerpoint/2010/main" val="348874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Win</a:t>
            </a:r>
            <a:r>
              <a:rPr lang="zh-CN" altLang="en-US" dirty="0" smtClean="0"/>
              <a:t>用户可以使用</a:t>
            </a:r>
            <a:r>
              <a:rPr lang="en-US" altLang="zh-CN" dirty="0" smtClean="0"/>
              <a:t>EN</a:t>
            </a:r>
            <a:r>
              <a:rPr lang="zh-CN" altLang="en-US" dirty="0" smtClean="0"/>
              <a:t>和</a:t>
            </a:r>
            <a:r>
              <a:rPr lang="en-US" altLang="zh-CN" dirty="0" smtClean="0"/>
              <a:t>NE</a:t>
            </a:r>
            <a:r>
              <a:rPr lang="zh-CN" altLang="en-US" dirty="0" smtClean="0"/>
              <a:t>，</a:t>
            </a:r>
            <a:r>
              <a:rPr lang="en-US" altLang="zh-CN" dirty="0" smtClean="0"/>
              <a:t>Mac</a:t>
            </a:r>
            <a:r>
              <a:rPr lang="zh-CN" altLang="en-US" dirty="0" smtClean="0"/>
              <a:t>用户目前只能用</a:t>
            </a:r>
            <a:r>
              <a:rPr lang="en-US" altLang="zh-CN" dirty="0" smtClean="0"/>
              <a:t>EN</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a:t>
            </a:fld>
            <a:endParaRPr lang="zh-CN" altLang="en-US"/>
          </a:p>
        </p:txBody>
      </p:sp>
    </p:spTree>
    <p:extLst>
      <p:ext uri="{BB962C8B-B14F-4D97-AF65-F5344CB8AC3E}">
        <p14:creationId xmlns:p14="http://schemas.microsoft.com/office/powerpoint/2010/main" val="2964967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如果需要插入脚注，推荐使用</a:t>
            </a:r>
            <a:r>
              <a:rPr lang="en-US" altLang="zh-CN" dirty="0" smtClean="0"/>
              <a:t>NE</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56</a:t>
            </a:fld>
            <a:endParaRPr lang="zh-CN" altLang="en-US"/>
          </a:p>
        </p:txBody>
      </p:sp>
    </p:spTree>
    <p:extLst>
      <p:ext uri="{BB962C8B-B14F-4D97-AF65-F5344CB8AC3E}">
        <p14:creationId xmlns:p14="http://schemas.microsoft.com/office/powerpoint/2010/main" val="2948071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这个是以前讲</a:t>
            </a:r>
            <a:r>
              <a:rPr lang="en-US" altLang="zh-CN" dirty="0" smtClean="0"/>
              <a:t>NE</a:t>
            </a:r>
            <a:r>
              <a:rPr lang="zh-CN" altLang="en-US" dirty="0" smtClean="0"/>
              <a:t>时的一页</a:t>
            </a:r>
            <a:r>
              <a:rPr lang="en-US" altLang="zh-CN" dirty="0" smtClean="0"/>
              <a:t>PPT</a:t>
            </a:r>
            <a:r>
              <a:rPr lang="zh-CN" altLang="en-US" dirty="0" smtClean="0"/>
              <a:t>，我们看到，使用</a:t>
            </a:r>
            <a:r>
              <a:rPr lang="en-US" altLang="zh-CN" dirty="0" smtClean="0"/>
              <a:t>NE</a:t>
            </a:r>
            <a:r>
              <a:rPr lang="zh-CN" altLang="en-US" dirty="0" smtClean="0"/>
              <a:t>插入脚注就非常方便，这是</a:t>
            </a:r>
            <a:r>
              <a:rPr lang="en-US" altLang="zh-CN" dirty="0" smtClean="0"/>
              <a:t>NE</a:t>
            </a:r>
            <a:r>
              <a:rPr lang="zh-CN" altLang="en-US" dirty="0" smtClean="0"/>
              <a:t>胜过</a:t>
            </a:r>
            <a:r>
              <a:rPr lang="en-US" altLang="zh-CN" dirty="0" smtClean="0"/>
              <a:t>EN</a:t>
            </a:r>
            <a:r>
              <a:rPr lang="zh-CN" altLang="en-US" dirty="0" smtClean="0"/>
              <a:t>的一个功能。</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57</a:t>
            </a:fld>
            <a:endParaRPr lang="zh-CN" altLang="en-US"/>
          </a:p>
        </p:txBody>
      </p:sp>
    </p:spTree>
    <p:extLst>
      <p:ext uri="{BB962C8B-B14F-4D97-AF65-F5344CB8AC3E}">
        <p14:creationId xmlns:p14="http://schemas.microsoft.com/office/powerpoint/2010/main" val="3955311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模板实际上是</a:t>
            </a:r>
            <a:r>
              <a:rPr lang="en-US" altLang="zh-CN" dirty="0" smtClean="0"/>
              <a:t>word</a:t>
            </a:r>
            <a:r>
              <a:rPr lang="zh-CN" altLang="en-US" dirty="0" smtClean="0"/>
              <a:t>的功能，但是</a:t>
            </a:r>
            <a:r>
              <a:rPr lang="en-US" altLang="zh-CN" dirty="0" smtClean="0"/>
              <a:t>endnote</a:t>
            </a:r>
            <a:r>
              <a:rPr lang="zh-CN" altLang="en-US" dirty="0" smtClean="0"/>
              <a:t>收集了很多期刊提供的写作模板供我们选择。</a:t>
            </a:r>
            <a:r>
              <a:rPr lang="en-US" altLang="zh-CN" dirty="0" smtClean="0"/>
              <a:t/>
            </a:r>
            <a:br>
              <a:rPr lang="en-US" altLang="zh-CN" dirty="0" smtClean="0"/>
            </a:br>
            <a:r>
              <a:rPr lang="zh-CN" altLang="en-US" dirty="0" smtClean="0"/>
              <a:t>如果对</a:t>
            </a:r>
            <a:r>
              <a:rPr lang="en-US" altLang="zh-CN" dirty="0" smtClean="0"/>
              <a:t>word</a:t>
            </a:r>
            <a:r>
              <a:rPr lang="zh-CN" altLang="en-US" dirty="0" smtClean="0"/>
              <a:t>比较熟悉，也可以自己制作模板。</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58</a:t>
            </a:fld>
            <a:endParaRPr lang="zh-CN" altLang="en-US"/>
          </a:p>
        </p:txBody>
      </p:sp>
    </p:spTree>
    <p:extLst>
      <p:ext uri="{BB962C8B-B14F-4D97-AF65-F5344CB8AC3E}">
        <p14:creationId xmlns:p14="http://schemas.microsoft.com/office/powerpoint/2010/main" val="3191922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怎样获取更多模板？</a:t>
            </a:r>
            <a:r>
              <a:rPr lang="en-US" altLang="zh-CN" dirty="0" smtClean="0"/>
              <a:t>1</a:t>
            </a:r>
            <a:r>
              <a:rPr lang="zh-CN" altLang="en-US" dirty="0" smtClean="0"/>
              <a:t>、</a:t>
            </a:r>
            <a:r>
              <a:rPr lang="en-US" altLang="zh-CN" dirty="0" smtClean="0"/>
              <a:t>endnote</a:t>
            </a:r>
            <a:r>
              <a:rPr lang="zh-CN" altLang="en-US" dirty="0" smtClean="0"/>
              <a:t>提供的批量下载；</a:t>
            </a:r>
            <a:r>
              <a:rPr lang="en-US" altLang="zh-CN" dirty="0" smtClean="0"/>
              <a:t>2</a:t>
            </a:r>
            <a:r>
              <a:rPr lang="zh-CN" altLang="en-US" dirty="0" smtClean="0"/>
              <a:t>、到要投稿的期刊网站下载该期刊的写作模板。</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59</a:t>
            </a:fld>
            <a:endParaRPr lang="zh-CN" altLang="en-US"/>
          </a:p>
        </p:txBody>
      </p:sp>
    </p:spTree>
    <p:extLst>
      <p:ext uri="{BB962C8B-B14F-4D97-AF65-F5344CB8AC3E}">
        <p14:creationId xmlns:p14="http://schemas.microsoft.com/office/powerpoint/2010/main" val="33819321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最后，再次推荐大家再去听一下科睿唯安官方的</a:t>
            </a:r>
            <a:r>
              <a:rPr lang="en-US" altLang="zh-CN" dirty="0" smtClean="0"/>
              <a:t>EndNote X9 </a:t>
            </a:r>
            <a:r>
              <a:rPr lang="zh-CN" altLang="en-US" dirty="0" smtClean="0"/>
              <a:t>快速入门及团队协作的讲座，讲座地址：</a:t>
            </a:r>
            <a:r>
              <a:rPr lang="en-US" altLang="zh-CN" sz="1200" b="1" i="0" u="sng" kern="1200" dirty="0" smtClean="0">
                <a:solidFill>
                  <a:schemeClr val="tx1"/>
                </a:solidFill>
                <a:effectLst/>
                <a:latin typeface="+mn-lt"/>
                <a:ea typeface="+mn-ea"/>
                <a:cs typeface="+mn-cs"/>
              </a:rPr>
              <a:t>http://uao.so/spw57742</a:t>
            </a:r>
          </a:p>
          <a:p>
            <a:r>
              <a:rPr lang="zh-CN" altLang="en-US" sz="1200" b="0" i="0" kern="1200" dirty="0" smtClean="0">
                <a:solidFill>
                  <a:schemeClr val="tx1"/>
                </a:solidFill>
                <a:effectLst/>
                <a:latin typeface="+mn-lt"/>
                <a:ea typeface="+mn-ea"/>
                <a:cs typeface="+mn-cs"/>
              </a:rPr>
              <a:t>讲座</a:t>
            </a:r>
            <a:r>
              <a:rPr lang="en-US" altLang="zh-CN" sz="1200" b="0" i="0" kern="1200" dirty="0" smtClean="0">
                <a:solidFill>
                  <a:schemeClr val="tx1"/>
                </a:solidFill>
                <a:effectLst/>
                <a:latin typeface="+mn-lt"/>
                <a:ea typeface="+mn-ea"/>
                <a:cs typeface="+mn-cs"/>
              </a:rPr>
              <a:t>PPT</a:t>
            </a:r>
            <a:r>
              <a:rPr lang="zh-CN" altLang="en-US" sz="1200" b="0" i="0" kern="1200" dirty="0" smtClean="0">
                <a:solidFill>
                  <a:schemeClr val="tx1"/>
                </a:solidFill>
                <a:effectLst/>
                <a:latin typeface="+mn-lt"/>
                <a:ea typeface="+mn-ea"/>
                <a:cs typeface="+mn-cs"/>
              </a:rPr>
              <a:t>：</a:t>
            </a:r>
            <a:r>
              <a:rPr lang="zh-CN" altLang="en-US"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https://mp.weixin.qq.com/s/Kevjm34h5Wl1jhslUF6BdA##</a:t>
            </a:r>
          </a:p>
          <a:p>
            <a:r>
              <a:rPr lang="en-US" altLang="zh-CN" dirty="0" smtClean="0"/>
              <a:t/>
            </a:r>
            <a:br>
              <a:rPr lang="en-US" altLang="zh-CN" dirty="0" smtClean="0"/>
            </a:b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60</a:t>
            </a:fld>
            <a:endParaRPr lang="zh-CN" altLang="en-US"/>
          </a:p>
        </p:txBody>
      </p:sp>
    </p:spTree>
    <p:extLst>
      <p:ext uri="{BB962C8B-B14F-4D97-AF65-F5344CB8AC3E}">
        <p14:creationId xmlns:p14="http://schemas.microsoft.com/office/powerpoint/2010/main" val="255126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主要讲第二和第四部分</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6</a:t>
            </a:fld>
            <a:endParaRPr lang="zh-CN" altLang="en-US"/>
          </a:p>
        </p:txBody>
      </p:sp>
    </p:spTree>
    <p:extLst>
      <p:ext uri="{BB962C8B-B14F-4D97-AF65-F5344CB8AC3E}">
        <p14:creationId xmlns:p14="http://schemas.microsoft.com/office/powerpoint/2010/main" val="146606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使用说明：网上找到的所有其他来源的文档很大可能都是过时的，网上的中文文档尤其如此，别人给你的、你自己从网上下载的</a:t>
            </a:r>
            <a:r>
              <a:rPr lang="en-US" altLang="zh-CN" dirty="0" smtClean="0"/>
              <a:t>EN</a:t>
            </a:r>
            <a:r>
              <a:rPr lang="zh-CN" altLang="en-US" dirty="0" smtClean="0"/>
              <a:t>安装文件多数都是盗版、旧版本，使用过程中可能有很多预料不到的问题。软件的使用说明，尽量用</a:t>
            </a:r>
            <a:r>
              <a:rPr lang="en-US" altLang="zh-CN" dirty="0" smtClean="0"/>
              <a:t>EN</a:t>
            </a:r>
            <a:r>
              <a:rPr lang="zh-CN" altLang="en-US" dirty="0" smtClean="0"/>
              <a:t>自带的</a:t>
            </a:r>
            <a:r>
              <a:rPr lang="en-US" altLang="zh-CN" baseline="0" dirty="0" smtClean="0"/>
              <a:t>40</a:t>
            </a:r>
            <a:r>
              <a:rPr lang="zh-CN" altLang="en-US" baseline="0" dirty="0" smtClean="0"/>
              <a:t>页的英文版说明，还有不懂的，再去求助搜索引擎。安装文件选择图书馆提供的正版下载地址：</a:t>
            </a:r>
            <a:r>
              <a:rPr lang="zh-CN" altLang="en-US" sz="1200" dirty="0" smtClean="0"/>
              <a:t> 图书馆主页</a:t>
            </a:r>
            <a:r>
              <a:rPr lang="en-US" altLang="zh-CN" sz="1200" dirty="0" smtClean="0">
                <a:sym typeface="Wingdings" panose="05000000000000000000" pitchFamily="2" charset="2"/>
              </a:rPr>
              <a:t></a:t>
            </a:r>
            <a:r>
              <a:rPr lang="zh-CN" altLang="en-US" sz="1200" dirty="0" smtClean="0"/>
              <a:t>外文数据库</a:t>
            </a:r>
            <a:r>
              <a:rPr lang="en-US" altLang="zh-CN" sz="1200" dirty="0" smtClean="0"/>
              <a:t>A-Z</a:t>
            </a:r>
            <a:r>
              <a:rPr lang="en-US" altLang="zh-CN" sz="1200" dirty="0" smtClean="0">
                <a:sym typeface="Wingdings" panose="05000000000000000000" pitchFamily="2" charset="2"/>
              </a:rPr>
              <a:t> </a:t>
            </a:r>
            <a:r>
              <a:rPr lang="zh-CN" altLang="en-US" sz="1200" dirty="0" smtClean="0"/>
              <a:t>翻到第二页</a:t>
            </a:r>
            <a:r>
              <a:rPr lang="en-US" altLang="zh-CN" sz="1200" dirty="0" smtClean="0">
                <a:sym typeface="Wingdings" panose="05000000000000000000" pitchFamily="2" charset="2"/>
              </a:rPr>
              <a:t></a:t>
            </a:r>
            <a:r>
              <a:rPr lang="zh-CN" altLang="en-US" sz="1200" b="1" u="sng" dirty="0" smtClean="0">
                <a:hlinkClick r:id="rId3" tooltip="EndNote单机版文献管理软件"/>
              </a:rPr>
              <a:t> </a:t>
            </a:r>
            <a:r>
              <a:rPr lang="en-US" altLang="zh-CN" sz="1200" b="1" u="sng" dirty="0" smtClean="0">
                <a:hlinkClick r:id="rId3" tooltip="EndNote单机版文献管理软件"/>
              </a:rPr>
              <a:t>EndNote</a:t>
            </a:r>
            <a:r>
              <a:rPr lang="zh-CN" altLang="en-US" sz="1200" b="1" u="sng" dirty="0" smtClean="0">
                <a:hlinkClick r:id="rId3" tooltip="EndNote单机版文献管理软件"/>
              </a:rPr>
              <a:t>单机版文献管理软件</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7</a:t>
            </a:fld>
            <a:endParaRPr lang="zh-CN" altLang="en-US"/>
          </a:p>
        </p:txBody>
      </p:sp>
    </p:spTree>
    <p:extLst>
      <p:ext uri="{BB962C8B-B14F-4D97-AF65-F5344CB8AC3E}">
        <p14:creationId xmlns:p14="http://schemas.microsoft.com/office/powerpoint/2010/main" val="115310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外文数据库和期刊参考文献样式、投稿模板等扩展功能做得非常好。</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8</a:t>
            </a:fld>
            <a:endParaRPr lang="zh-CN" altLang="en-US"/>
          </a:p>
        </p:txBody>
      </p:sp>
    </p:spTree>
    <p:extLst>
      <p:ext uri="{BB962C8B-B14F-4D97-AF65-F5344CB8AC3E}">
        <p14:creationId xmlns:p14="http://schemas.microsoft.com/office/powerpoint/2010/main" val="267655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EN</a:t>
            </a:r>
            <a:r>
              <a:rPr lang="zh-CN" altLang="en-US" dirty="0" smtClean="0"/>
              <a:t>它的卖点就是写论文时插入参考文献，但它的作用远不止于在写作论文时所发挥的作用，在管理文献方面它有更加强大的功能。例如：电脑中已下载大量文献，但想要找到某一篇文献极不方便（文件夹里的</a:t>
            </a:r>
            <a:r>
              <a:rPr lang="en-US" altLang="zh-CN" dirty="0" smtClean="0"/>
              <a:t>pdf</a:t>
            </a:r>
            <a:r>
              <a:rPr lang="zh-CN" altLang="en-US" dirty="0" smtClean="0"/>
              <a:t>只有文件名字段、修改时间等字段，没有题录信息），在电脑里找还不如重新下载一次。</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9</a:t>
            </a:fld>
            <a:endParaRPr lang="zh-CN" altLang="en-US"/>
          </a:p>
        </p:txBody>
      </p:sp>
    </p:spTree>
    <p:extLst>
      <p:ext uri="{BB962C8B-B14F-4D97-AF65-F5344CB8AC3E}">
        <p14:creationId xmlns:p14="http://schemas.microsoft.com/office/powerpoint/2010/main" val="3280716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部分</a:t>
            </a:r>
            <a:r>
              <a:rPr lang="en-US" altLang="zh-CN" dirty="0" smtClean="0"/>
              <a:t>win10</a:t>
            </a:r>
            <a:r>
              <a:rPr lang="zh-CN" altLang="en-US" dirty="0" smtClean="0"/>
              <a:t>安装</a:t>
            </a:r>
            <a:r>
              <a:rPr lang="en-US" altLang="zh-CN" dirty="0" smtClean="0"/>
              <a:t>endnote</a:t>
            </a:r>
            <a:r>
              <a:rPr lang="zh-CN" altLang="en-US" dirty="0" smtClean="0"/>
              <a:t>会卡</a:t>
            </a:r>
            <a:r>
              <a:rPr lang="zh-CN" altLang="en-US" sz="1200" b="0" kern="1200" dirty="0" smtClean="0">
                <a:solidFill>
                  <a:schemeClr val="tx1"/>
                </a:solidFill>
                <a:effectLst/>
                <a:latin typeface="+mn-lt"/>
                <a:ea typeface="+mn-ea"/>
                <a:cs typeface="+mn-cs"/>
              </a:rPr>
              <a:t>在</a:t>
            </a:r>
            <a:r>
              <a:rPr lang="en-US" altLang="zh-CN" sz="1200" b="0" kern="1200" dirty="0" smtClean="0">
                <a:solidFill>
                  <a:schemeClr val="tx1"/>
                </a:solidFill>
                <a:effectLst/>
                <a:latin typeface="+mn-lt"/>
                <a:ea typeface="+mn-ea"/>
                <a:cs typeface="+mn-cs"/>
              </a:rPr>
              <a:t>installing export helper</a:t>
            </a:r>
            <a:r>
              <a:rPr lang="zh-CN" altLang="en-US" sz="1200" b="0" kern="1200" dirty="0" smtClean="0">
                <a:solidFill>
                  <a:schemeClr val="tx1"/>
                </a:solidFill>
                <a:effectLst/>
                <a:latin typeface="+mn-lt"/>
                <a:ea typeface="+mn-ea"/>
                <a:cs typeface="+mn-cs"/>
              </a:rPr>
              <a:t>。</a:t>
            </a:r>
            <a:r>
              <a:rPr lang="en-US" altLang="zh-CN" sz="1200" b="0" kern="1200" dirty="0" smtClean="0">
                <a:solidFill>
                  <a:schemeClr val="tx1"/>
                </a:solidFill>
                <a:effectLst/>
                <a:latin typeface="+mn-lt"/>
                <a:ea typeface="+mn-ea"/>
                <a:cs typeface="+mn-cs"/>
              </a:rPr>
              <a:t> </a:t>
            </a:r>
            <a:r>
              <a:rPr lang="zh-CN" altLang="en-US" dirty="0" smtClean="0"/>
              <a:t>请重新安装，并在安装过程中选择</a:t>
            </a:r>
            <a:r>
              <a:rPr lang="en-US" altLang="zh-CN" dirty="0" smtClean="0"/>
              <a:t>custom</a:t>
            </a:r>
            <a:r>
              <a:rPr lang="zh-CN" altLang="en-US" dirty="0" smtClean="0"/>
              <a:t>，然后去掉勾选的</a:t>
            </a:r>
            <a:r>
              <a:rPr lang="en-US" altLang="zh-CN" sz="1200" b="0" kern="1200" dirty="0" smtClean="0">
                <a:solidFill>
                  <a:schemeClr val="tx1"/>
                </a:solidFill>
                <a:effectLst/>
                <a:latin typeface="+mn-lt"/>
                <a:ea typeface="+mn-ea"/>
                <a:cs typeface="+mn-cs"/>
              </a:rPr>
              <a:t>installing export helper </a:t>
            </a:r>
            <a:r>
              <a:rPr lang="zh-CN" altLang="en-US" dirty="0" smtClean="0"/>
              <a:t>插件安装。</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10</a:t>
            </a:fld>
            <a:endParaRPr lang="zh-CN" altLang="en-US"/>
          </a:p>
        </p:txBody>
      </p:sp>
    </p:spTree>
    <p:extLst>
      <p:ext uri="{BB962C8B-B14F-4D97-AF65-F5344CB8AC3E}">
        <p14:creationId xmlns:p14="http://schemas.microsoft.com/office/powerpoint/2010/main" val="14836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07C44ED-D87D-46C1-A7AE-CAFE88A8958D}" type="datetimeFigureOut">
              <a:rPr lang="zh-CN" altLang="en-US"/>
              <a:pPr>
                <a:defRPr/>
              </a:pPr>
              <a:t>18.11.21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B1241D2-9A2A-44BC-AEAE-E9562A4B37E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3F4955C-4774-4B45-97AF-635C8B66A73B}" type="datetimeFigureOut">
              <a:rPr lang="zh-CN" altLang="en-US"/>
              <a:pPr>
                <a:defRPr/>
              </a:pPr>
              <a:t>18.11.21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3026CC-B1FC-4295-8518-74B8BAEFF2B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BC1D1B1-E43B-4928-BA1C-564062BF4F73}" type="datetimeFigureOut">
              <a:rPr lang="zh-CN" altLang="en-US"/>
              <a:pPr>
                <a:defRPr/>
              </a:pPr>
              <a:t>18.11.21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84109B4-432F-4340-935F-45367CEA2B4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0D1320E-150F-49A8-B7E8-1044925CD866}" type="datetimeFigureOut">
              <a:rPr lang="zh-CN" altLang="en-US"/>
              <a:pPr>
                <a:defRPr/>
              </a:pPr>
              <a:t>18.11.21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502F5C3-9D25-4617-ADC6-C3169C2B8F9C}"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BDC0C3A-A53F-42D2-AAB6-BB53225A2502}" type="datetimeFigureOut">
              <a:rPr lang="zh-CN" altLang="en-US"/>
              <a:pPr>
                <a:defRPr/>
              </a:pPr>
              <a:t>18.11.21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9E1BAC5-F564-44D8-BDCC-011B82662908}"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0D2FE546-9A11-4475-B2B2-FBCB5E91BEB1}" type="datetimeFigureOut">
              <a:rPr lang="zh-CN" altLang="en-US"/>
              <a:pPr>
                <a:defRPr/>
              </a:pPr>
              <a:t>18.11.21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7C01096-FC75-4E1B-A14A-0A5B1D9D6E33}"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B6D1F98-42DD-40BE-9FED-7EFEE303DFCF}" type="datetimeFigureOut">
              <a:rPr lang="zh-CN" altLang="en-US"/>
              <a:pPr>
                <a:defRPr/>
              </a:pPr>
              <a:t>18.11.21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01E558F-1CF0-496D-86B8-C4FC2E7DDE11}"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0F2828C-8235-413B-875B-1BCFC1027505}" type="datetimeFigureOut">
              <a:rPr lang="zh-CN" altLang="en-US"/>
              <a:pPr>
                <a:defRPr/>
              </a:pPr>
              <a:t>18.11.21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5FCC849-E378-4FED-ACC2-C64A4A865649}"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E001465-3C9F-4E76-A352-E1A5CFF21D78}" type="datetimeFigureOut">
              <a:rPr lang="zh-CN" altLang="en-US"/>
              <a:pPr>
                <a:defRPr/>
              </a:pPr>
              <a:t>18.11.21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1180538-C66C-444D-B49E-6F4DDD7887B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77A2327-57E4-4AD3-9EF7-39DD090A7464}" type="datetimeFigureOut">
              <a:rPr lang="zh-CN" altLang="en-US"/>
              <a:pPr>
                <a:defRPr/>
              </a:pPr>
              <a:t>18.11.21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6FF3976-24B5-4E06-AC93-105F2C0B3072}"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43C0FE8-21C8-4A50-9C2A-D5DFD2A0F396}" type="datetimeFigureOut">
              <a:rPr lang="zh-CN" altLang="en-US"/>
              <a:pPr>
                <a:defRPr/>
              </a:pPr>
              <a:t>18.11.21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32431BE-2690-4A10-99DF-AD00C0B07764}"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36BCA327-5C99-45A3-8D97-C0A14801E104}" type="datetimeFigureOut">
              <a:rPr lang="zh-CN" altLang="en-US"/>
              <a:pPr>
                <a:defRPr/>
              </a:pPr>
              <a:t>18.11.21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BA4D6DE-99A6-4AAF-B81B-A7934C9EDD0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discovery.scu.edu.cn/primo_library/libweb/action/search.d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endnote.com/downloads/"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endnote.com/downloads/style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hyperlink" Target="https://endnote.com/downloads/"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202.115.54.22/sculib/esource/endnote.html"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hyperlink" Target="http://discovery.scu.edu.cn/primo_library/libweb/action/search.do" TargetMode="External"/><Relationship Id="rId4" Type="http://schemas.openxmlformats.org/officeDocument/2006/relationships/hyperlink" Target="https://endnote.com/download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202.115.54.17:8088/V/8SQ44PJ7UD7LFR4UNDDM9FK7Y8N76JCH3F3NIYTK944M1SBABD-04152?func=native-link&amp;resource=SCU0459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download.endnote.com/training/Little%20Book/EndNote_X9_Guided_Tour-Window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259632" y="660792"/>
            <a:ext cx="5976664" cy="6190793"/>
          </a:xfrm>
          <a:prstGeom prst="rect">
            <a:avLst/>
          </a:prstGeom>
        </p:spPr>
      </p:pic>
      <p:sp>
        <p:nvSpPr>
          <p:cNvPr id="2" name="标题 1"/>
          <p:cNvSpPr>
            <a:spLocks noGrp="1"/>
          </p:cNvSpPr>
          <p:nvPr>
            <p:ph type="title"/>
          </p:nvPr>
        </p:nvSpPr>
        <p:spPr>
          <a:xfrm>
            <a:off x="467544" y="1"/>
            <a:ext cx="8229600" cy="692696"/>
          </a:xfrm>
        </p:spPr>
        <p:txBody>
          <a:bodyPr/>
          <a:lstStyle/>
          <a:p>
            <a:r>
              <a:rPr lang="zh-CN" altLang="en-US" dirty="0"/>
              <a:t>微信、</a:t>
            </a:r>
            <a:r>
              <a:rPr lang="en-US" altLang="zh-CN" dirty="0"/>
              <a:t>TIM</a:t>
            </a:r>
            <a:r>
              <a:rPr lang="zh-CN" altLang="en-US" dirty="0"/>
              <a:t>、</a:t>
            </a:r>
            <a:r>
              <a:rPr lang="en-US" altLang="zh-CN" dirty="0"/>
              <a:t>QQ</a:t>
            </a:r>
            <a:r>
              <a:rPr lang="zh-CN" altLang="en-US" dirty="0"/>
              <a:t>扫码下载</a:t>
            </a:r>
            <a:r>
              <a:rPr lang="en-US" altLang="zh-CN" dirty="0"/>
              <a:t>PPT</a:t>
            </a:r>
            <a:endParaRPr lang="zh-CN" altLang="en-US" dirty="0"/>
          </a:p>
        </p:txBody>
      </p:sp>
      <p:sp>
        <p:nvSpPr>
          <p:cNvPr id="4" name="矩形 3"/>
          <p:cNvSpPr/>
          <p:nvPr/>
        </p:nvSpPr>
        <p:spPr>
          <a:xfrm>
            <a:off x="1259632" y="5589240"/>
            <a:ext cx="5976664" cy="523220"/>
          </a:xfrm>
          <a:prstGeom prst="rect">
            <a:avLst/>
          </a:prstGeom>
        </p:spPr>
        <p:txBody>
          <a:bodyPr wrap="square">
            <a:spAutoFit/>
          </a:bodyPr>
          <a:lstStyle/>
          <a:p>
            <a:r>
              <a:rPr lang="en-US" altLang="zh-CN" sz="2800" dirty="0" smtClean="0">
                <a:solidFill>
                  <a:srgbClr val="FF0000"/>
                </a:solidFill>
              </a:rPr>
              <a:t>https</a:t>
            </a:r>
            <a:r>
              <a:rPr lang="en-US" altLang="zh-CN" sz="2800" dirty="0">
                <a:solidFill>
                  <a:srgbClr val="FF0000"/>
                </a:solidFill>
              </a:rPr>
              <a:t>://share.weiyun.com/5hDXU4R</a:t>
            </a:r>
            <a:endParaRPr lang="zh-CN" altLang="en-US" sz="2800" dirty="0">
              <a:solidFill>
                <a:srgbClr val="FF0000"/>
              </a:solidFill>
            </a:endParaRPr>
          </a:p>
        </p:txBody>
      </p:sp>
    </p:spTree>
    <p:extLst>
      <p:ext uri="{BB962C8B-B14F-4D97-AF65-F5344CB8AC3E}">
        <p14:creationId xmlns:p14="http://schemas.microsoft.com/office/powerpoint/2010/main" val="256708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FF0000"/>
                </a:solidFill>
              </a:rPr>
              <a:t>安装</a:t>
            </a:r>
            <a:r>
              <a:rPr lang="zh-CN" altLang="en-US" b="1" dirty="0" smtClean="0">
                <a:solidFill>
                  <a:srgbClr val="FF0000"/>
                </a:solidFill>
              </a:rPr>
              <a:t>注意：</a:t>
            </a:r>
            <a:endParaRPr lang="zh-CN" altLang="en-US" dirty="0"/>
          </a:p>
        </p:txBody>
      </p:sp>
      <p:sp>
        <p:nvSpPr>
          <p:cNvPr id="4" name="AutoShape 2" descr="http://www.inoteexpress.com/nesupport/data/attachment/forum/201606/24/094804a033okhxwkx808zh.jpg"/>
          <p:cNvSpPr>
            <a:spLocks noGrp="1" noChangeAspect="1" noChangeArrowheads="1"/>
          </p:cNvSpPr>
          <p:nvPr>
            <p:ph idx="1"/>
          </p:nvPr>
        </p:nvSpPr>
        <p:spPr bwMode="auto">
          <a:xfrm>
            <a:off x="457200" y="1417638"/>
            <a:ext cx="8229600" cy="4708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r>
              <a:rPr lang="zh-CN" altLang="en-US" b="1" dirty="0">
                <a:solidFill>
                  <a:srgbClr val="FF0000"/>
                </a:solidFill>
              </a:rPr>
              <a:t>安装</a:t>
            </a:r>
            <a:r>
              <a:rPr lang="en-US" altLang="zh-CN" b="1" dirty="0" smtClean="0">
                <a:solidFill>
                  <a:srgbClr val="FF0000"/>
                </a:solidFill>
              </a:rPr>
              <a:t>EN</a:t>
            </a:r>
            <a:r>
              <a:rPr lang="zh-CN" altLang="en-US" b="1" dirty="0" smtClean="0">
                <a:solidFill>
                  <a:srgbClr val="FF0000"/>
                </a:solidFill>
              </a:rPr>
              <a:t>时，需要将以下两个文件解压到一个文件夹</a:t>
            </a:r>
            <a:endParaRPr lang="en-US" altLang="zh-CN" b="1" dirty="0" smtClean="0">
              <a:solidFill>
                <a:srgbClr val="FF0000"/>
              </a:solidFill>
            </a:endParaRPr>
          </a:p>
          <a:p>
            <a:pPr eaLnBrk="1" hangingPunct="1"/>
            <a:endParaRPr lang="en-US" altLang="zh-CN" b="1" dirty="0" smtClean="0">
              <a:solidFill>
                <a:srgbClr val="FF0000"/>
              </a:solidFill>
            </a:endParaRPr>
          </a:p>
          <a:p>
            <a:pPr eaLnBrk="1" hangingPunct="1"/>
            <a:endParaRPr lang="en-US" altLang="zh-CN" b="1" dirty="0" smtClean="0">
              <a:solidFill>
                <a:srgbClr val="FF0000"/>
              </a:solidFill>
            </a:endParaRPr>
          </a:p>
          <a:p>
            <a:pPr eaLnBrk="1" hangingPunct="1"/>
            <a:endParaRPr lang="en-US" altLang="zh-CN" sz="1050" b="1" dirty="0">
              <a:solidFill>
                <a:srgbClr val="FF0000"/>
              </a:solidFill>
            </a:endParaRPr>
          </a:p>
          <a:p>
            <a:pPr eaLnBrk="1" hangingPunct="1"/>
            <a:r>
              <a:rPr lang="zh-CN" altLang="en-US" dirty="0"/>
              <a:t>如</a:t>
            </a:r>
            <a:r>
              <a:rPr lang="zh-CN" altLang="en-US" dirty="0" smtClean="0"/>
              <a:t>下载</a:t>
            </a:r>
            <a:r>
              <a:rPr lang="zh-CN" altLang="en-US" dirty="0"/>
              <a:t>解</a:t>
            </a:r>
            <a:r>
              <a:rPr lang="zh-CN" altLang="en-US" dirty="0" smtClean="0"/>
              <a:t>压安装时，杀毒软件提示上述</a:t>
            </a:r>
            <a:r>
              <a:rPr lang="en-US" altLang="zh-CN" dirty="0" smtClean="0"/>
              <a:t>license</a:t>
            </a:r>
            <a:r>
              <a:rPr lang="zh-CN" altLang="en-US" dirty="0" smtClean="0"/>
              <a:t>为病毒，请不要理会</a:t>
            </a:r>
            <a:endParaRPr lang="en-US" altLang="zh-CN" dirty="0" smtClean="0"/>
          </a:p>
          <a:p>
            <a:pPr eaLnBrk="1" hangingPunct="1"/>
            <a:r>
              <a:rPr lang="zh-CN" altLang="en-US" dirty="0"/>
              <a:t>部分</a:t>
            </a:r>
            <a:r>
              <a:rPr lang="en-US" altLang="zh-CN" dirty="0"/>
              <a:t>win10</a:t>
            </a:r>
            <a:r>
              <a:rPr lang="zh-CN" altLang="en-US" dirty="0"/>
              <a:t>安装</a:t>
            </a:r>
            <a:r>
              <a:rPr lang="en-US" altLang="zh-CN" dirty="0"/>
              <a:t>endnote</a:t>
            </a:r>
            <a:r>
              <a:rPr lang="zh-CN" altLang="en-US" dirty="0"/>
              <a:t>会卡在</a:t>
            </a:r>
            <a:r>
              <a:rPr lang="en-US" altLang="zh-CN" dirty="0"/>
              <a:t>installing export </a:t>
            </a:r>
            <a:r>
              <a:rPr lang="en-US" altLang="zh-CN" dirty="0" smtClean="0"/>
              <a:t>helper</a:t>
            </a:r>
          </a:p>
          <a:p>
            <a:pPr eaLnBrk="1" hangingPunct="1"/>
            <a:endParaRPr lang="en-US" altLang="zh-CN" dirty="0" smtClean="0"/>
          </a:p>
        </p:txBody>
      </p:sp>
      <p:pic>
        <p:nvPicPr>
          <p:cNvPr id="3" name="图片 2"/>
          <p:cNvPicPr>
            <a:picLocks noChangeAspect="1"/>
          </p:cNvPicPr>
          <p:nvPr/>
        </p:nvPicPr>
        <p:blipFill>
          <a:blip r:embed="rId3"/>
          <a:stretch>
            <a:fillRect/>
          </a:stretch>
        </p:blipFill>
        <p:spPr>
          <a:xfrm>
            <a:off x="611560" y="2560638"/>
            <a:ext cx="7805267" cy="936104"/>
          </a:xfrm>
          <a:prstGeom prst="rect">
            <a:avLst/>
          </a:prstGeom>
        </p:spPr>
      </p:pic>
    </p:spTree>
    <p:extLst>
      <p:ext uri="{BB962C8B-B14F-4D97-AF65-F5344CB8AC3E}">
        <p14:creationId xmlns:p14="http://schemas.microsoft.com/office/powerpoint/2010/main" val="1781051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0" y="644383"/>
            <a:ext cx="9180512" cy="6213617"/>
          </a:xfrm>
          <a:prstGeom prst="rect">
            <a:avLst/>
          </a:prstGeom>
        </p:spPr>
      </p:pic>
      <p:sp>
        <p:nvSpPr>
          <p:cNvPr id="10243" name="内容占位符 2"/>
          <p:cNvSpPr>
            <a:spLocks noGrp="1"/>
          </p:cNvSpPr>
          <p:nvPr>
            <p:ph idx="1"/>
          </p:nvPr>
        </p:nvSpPr>
        <p:spPr/>
        <p:txBody>
          <a:bodyPr/>
          <a:lstStyle/>
          <a:p>
            <a:pPr eaLnBrk="1" hangingPunct="1">
              <a:buFont typeface="Arial" pitchFamily="34" charset="0"/>
              <a:buNone/>
            </a:pPr>
            <a:r>
              <a:rPr lang="en-US" altLang="zh-CN" sz="2000" b="1" dirty="0" smtClean="0">
                <a:solidFill>
                  <a:srgbClr val="C00000"/>
                </a:solidFill>
              </a:rPr>
              <a:t> </a:t>
            </a:r>
          </a:p>
        </p:txBody>
      </p:sp>
      <p:sp>
        <p:nvSpPr>
          <p:cNvPr id="10245" name="TextBox 5"/>
          <p:cNvSpPr txBox="1">
            <a:spLocks noChangeArrowheads="1"/>
          </p:cNvSpPr>
          <p:nvPr/>
        </p:nvSpPr>
        <p:spPr bwMode="auto">
          <a:xfrm>
            <a:off x="252065" y="2420888"/>
            <a:ext cx="1871663" cy="369888"/>
          </a:xfrm>
          <a:prstGeom prst="rect">
            <a:avLst/>
          </a:prstGeom>
          <a:noFill/>
          <a:ln w="9525">
            <a:noFill/>
            <a:miter lim="800000"/>
            <a:headEnd/>
            <a:tailEnd/>
          </a:ln>
        </p:spPr>
        <p:txBody>
          <a:bodyPr>
            <a:spAutoFit/>
          </a:bodyPr>
          <a:lstStyle/>
          <a:p>
            <a:r>
              <a:rPr lang="zh-CN" altLang="en-US" b="1" dirty="0">
                <a:solidFill>
                  <a:srgbClr val="C00000"/>
                </a:solidFill>
              </a:rPr>
              <a:t>分组</a:t>
            </a:r>
            <a:r>
              <a:rPr lang="zh-CN" altLang="en-US" b="1" dirty="0" smtClean="0">
                <a:solidFill>
                  <a:srgbClr val="C00000"/>
                </a:solidFill>
              </a:rPr>
              <a:t>及其</a:t>
            </a:r>
            <a:r>
              <a:rPr lang="zh-CN" altLang="en-US" b="1" dirty="0">
                <a:solidFill>
                  <a:srgbClr val="C00000"/>
                </a:solidFill>
              </a:rPr>
              <a:t>结构</a:t>
            </a:r>
          </a:p>
        </p:txBody>
      </p:sp>
      <p:sp>
        <p:nvSpPr>
          <p:cNvPr id="10247" name="TextBox 7"/>
          <p:cNvSpPr txBox="1">
            <a:spLocks noChangeArrowheads="1"/>
          </p:cNvSpPr>
          <p:nvPr/>
        </p:nvSpPr>
        <p:spPr bwMode="auto">
          <a:xfrm>
            <a:off x="6946900" y="1700808"/>
            <a:ext cx="2089150" cy="369332"/>
          </a:xfrm>
          <a:prstGeom prst="rect">
            <a:avLst/>
          </a:prstGeom>
          <a:noFill/>
          <a:ln w="9525">
            <a:noFill/>
            <a:miter lim="800000"/>
            <a:headEnd/>
            <a:tailEnd/>
          </a:ln>
        </p:spPr>
        <p:txBody>
          <a:bodyPr>
            <a:spAutoFit/>
          </a:bodyPr>
          <a:lstStyle/>
          <a:p>
            <a:r>
              <a:rPr lang="zh-CN" altLang="en-US" b="1" dirty="0">
                <a:solidFill>
                  <a:srgbClr val="C00000"/>
                </a:solidFill>
              </a:rPr>
              <a:t>题</a:t>
            </a:r>
            <a:r>
              <a:rPr lang="zh-CN" altLang="en-US" b="1" dirty="0" smtClean="0">
                <a:solidFill>
                  <a:srgbClr val="C00000"/>
                </a:solidFill>
              </a:rPr>
              <a:t>录信息</a:t>
            </a:r>
            <a:r>
              <a:rPr lang="zh-CN" altLang="en-US" b="1" dirty="0">
                <a:solidFill>
                  <a:srgbClr val="C00000"/>
                </a:solidFill>
              </a:rPr>
              <a:t>预览</a:t>
            </a:r>
          </a:p>
        </p:txBody>
      </p:sp>
      <p:sp>
        <p:nvSpPr>
          <p:cNvPr id="10248" name="TextBox 8"/>
          <p:cNvSpPr txBox="1">
            <a:spLocks noChangeArrowheads="1"/>
          </p:cNvSpPr>
          <p:nvPr/>
        </p:nvSpPr>
        <p:spPr bwMode="auto">
          <a:xfrm>
            <a:off x="5076056" y="3863181"/>
            <a:ext cx="1439863" cy="369888"/>
          </a:xfrm>
          <a:prstGeom prst="rect">
            <a:avLst/>
          </a:prstGeom>
          <a:noFill/>
          <a:ln w="9525">
            <a:noFill/>
            <a:miter lim="800000"/>
            <a:headEnd/>
            <a:tailEnd/>
          </a:ln>
        </p:spPr>
        <p:txBody>
          <a:bodyPr>
            <a:spAutoFit/>
          </a:bodyPr>
          <a:lstStyle/>
          <a:p>
            <a:r>
              <a:rPr lang="zh-CN" altLang="en-US" b="1" dirty="0">
                <a:solidFill>
                  <a:srgbClr val="C00000"/>
                </a:solidFill>
              </a:rPr>
              <a:t>题录列表</a:t>
            </a:r>
          </a:p>
        </p:txBody>
      </p:sp>
      <p:sp>
        <p:nvSpPr>
          <p:cNvPr id="10249" name="TextBox 9"/>
          <p:cNvSpPr txBox="1">
            <a:spLocks noChangeArrowheads="1"/>
          </p:cNvSpPr>
          <p:nvPr/>
        </p:nvSpPr>
        <p:spPr bwMode="auto">
          <a:xfrm>
            <a:off x="3203848" y="756444"/>
            <a:ext cx="1081087" cy="368300"/>
          </a:xfrm>
          <a:prstGeom prst="rect">
            <a:avLst/>
          </a:prstGeom>
          <a:noFill/>
          <a:ln w="9525">
            <a:noFill/>
            <a:miter lim="800000"/>
            <a:headEnd/>
            <a:tailEnd/>
          </a:ln>
        </p:spPr>
        <p:txBody>
          <a:bodyPr>
            <a:spAutoFit/>
          </a:bodyPr>
          <a:lstStyle/>
          <a:p>
            <a:r>
              <a:rPr lang="zh-CN" altLang="en-US" b="1" dirty="0">
                <a:solidFill>
                  <a:srgbClr val="C00000"/>
                </a:solidFill>
              </a:rPr>
              <a:t>工具栏</a:t>
            </a:r>
          </a:p>
        </p:txBody>
      </p:sp>
      <p:sp>
        <p:nvSpPr>
          <p:cNvPr id="10250" name="TextBox 10"/>
          <p:cNvSpPr txBox="1">
            <a:spLocks noChangeArrowheads="1"/>
          </p:cNvSpPr>
          <p:nvPr/>
        </p:nvSpPr>
        <p:spPr bwMode="auto">
          <a:xfrm>
            <a:off x="3923928" y="2348880"/>
            <a:ext cx="2015456" cy="338554"/>
          </a:xfrm>
          <a:prstGeom prst="rect">
            <a:avLst/>
          </a:prstGeom>
          <a:noFill/>
          <a:ln w="9525">
            <a:noFill/>
            <a:miter lim="800000"/>
            <a:headEnd/>
            <a:tailEnd/>
          </a:ln>
        </p:spPr>
        <p:txBody>
          <a:bodyPr wrap="square">
            <a:spAutoFit/>
          </a:bodyPr>
          <a:lstStyle/>
          <a:p>
            <a:r>
              <a:rPr lang="zh-CN" altLang="en-US" sz="1600" b="1" dirty="0" smtClean="0">
                <a:solidFill>
                  <a:srgbClr val="C00000"/>
                </a:solidFill>
              </a:rPr>
              <a:t>可自定义的表头</a:t>
            </a:r>
            <a:endParaRPr lang="zh-CN" altLang="en-US" sz="1600" b="1" dirty="0">
              <a:solidFill>
                <a:srgbClr val="C00000"/>
              </a:solidFill>
            </a:endParaRPr>
          </a:p>
        </p:txBody>
      </p:sp>
      <p:sp>
        <p:nvSpPr>
          <p:cNvPr id="13" name="TextBox 9"/>
          <p:cNvSpPr txBox="1">
            <a:spLocks noChangeArrowheads="1"/>
          </p:cNvSpPr>
          <p:nvPr/>
        </p:nvSpPr>
        <p:spPr bwMode="auto">
          <a:xfrm>
            <a:off x="6660232" y="997446"/>
            <a:ext cx="1081087" cy="368300"/>
          </a:xfrm>
          <a:prstGeom prst="rect">
            <a:avLst/>
          </a:prstGeom>
          <a:noFill/>
          <a:ln w="9525">
            <a:noFill/>
            <a:miter lim="800000"/>
            <a:headEnd/>
            <a:tailEnd/>
          </a:ln>
        </p:spPr>
        <p:txBody>
          <a:bodyPr>
            <a:spAutoFit/>
          </a:bodyPr>
          <a:lstStyle/>
          <a:p>
            <a:r>
              <a:rPr lang="zh-CN" altLang="en-US" b="1" dirty="0" smtClean="0">
                <a:solidFill>
                  <a:srgbClr val="C00000"/>
                </a:solidFill>
              </a:rPr>
              <a:t>快捷键</a:t>
            </a:r>
            <a:endParaRPr lang="zh-CN" altLang="en-US" b="1" dirty="0">
              <a:solidFill>
                <a:srgbClr val="C00000"/>
              </a:solidFill>
            </a:endParaRPr>
          </a:p>
        </p:txBody>
      </p:sp>
      <p:sp>
        <p:nvSpPr>
          <p:cNvPr id="14" name="TextBox 8"/>
          <p:cNvSpPr txBox="1">
            <a:spLocks noChangeArrowheads="1"/>
          </p:cNvSpPr>
          <p:nvPr/>
        </p:nvSpPr>
        <p:spPr bwMode="auto">
          <a:xfrm>
            <a:off x="6372200" y="6528736"/>
            <a:ext cx="1584175" cy="369332"/>
          </a:xfrm>
          <a:prstGeom prst="rect">
            <a:avLst/>
          </a:prstGeom>
          <a:noFill/>
          <a:ln w="9525">
            <a:noFill/>
            <a:miter lim="800000"/>
            <a:headEnd/>
            <a:tailEnd/>
          </a:ln>
        </p:spPr>
        <p:txBody>
          <a:bodyPr wrap="square">
            <a:spAutoFit/>
          </a:bodyPr>
          <a:lstStyle/>
          <a:p>
            <a:r>
              <a:rPr lang="zh-CN" altLang="en-US" b="1" dirty="0" smtClean="0">
                <a:solidFill>
                  <a:srgbClr val="C00000"/>
                </a:solidFill>
              </a:rPr>
              <a:t>调整软件布局</a:t>
            </a:r>
            <a:endParaRPr lang="zh-CN" altLang="en-US" b="1" dirty="0">
              <a:solidFill>
                <a:srgbClr val="C00000"/>
              </a:solidFill>
            </a:endParaRPr>
          </a:p>
        </p:txBody>
      </p:sp>
      <p:sp>
        <p:nvSpPr>
          <p:cNvPr id="2" name="右箭头 1"/>
          <p:cNvSpPr/>
          <p:nvPr/>
        </p:nvSpPr>
        <p:spPr>
          <a:xfrm>
            <a:off x="8018040" y="6553032"/>
            <a:ext cx="370384" cy="2603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a:spLocks noChangeArrowheads="1"/>
          </p:cNvSpPr>
          <p:nvPr/>
        </p:nvSpPr>
        <p:spPr bwMode="auto">
          <a:xfrm>
            <a:off x="611560" y="107340"/>
            <a:ext cx="1368152" cy="369332"/>
          </a:xfrm>
          <a:prstGeom prst="rect">
            <a:avLst/>
          </a:prstGeom>
          <a:noFill/>
          <a:ln w="9525">
            <a:noFill/>
            <a:miter lim="800000"/>
            <a:headEnd/>
            <a:tailEnd/>
          </a:ln>
        </p:spPr>
        <p:txBody>
          <a:bodyPr wrap="square">
            <a:spAutoFit/>
          </a:bodyPr>
          <a:lstStyle/>
          <a:p>
            <a:r>
              <a:rPr lang="zh-CN" altLang="en-US" b="1" dirty="0" smtClean="0">
                <a:solidFill>
                  <a:srgbClr val="C00000"/>
                </a:solidFill>
              </a:rPr>
              <a:t>模式选择</a:t>
            </a:r>
            <a:endParaRPr lang="zh-CN" altLang="en-US" b="1" dirty="0">
              <a:solidFill>
                <a:srgbClr val="C00000"/>
              </a:solidFill>
            </a:endParaRPr>
          </a:p>
        </p:txBody>
      </p:sp>
      <p:sp>
        <p:nvSpPr>
          <p:cNvPr id="4" name="左弧形箭头 3"/>
          <p:cNvSpPr/>
          <p:nvPr/>
        </p:nvSpPr>
        <p:spPr>
          <a:xfrm>
            <a:off x="95579" y="229290"/>
            <a:ext cx="448112" cy="867062"/>
          </a:xfrm>
          <a:prstGeom prst="curv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TextBox 9"/>
          <p:cNvSpPr txBox="1">
            <a:spLocks noChangeArrowheads="1"/>
          </p:cNvSpPr>
          <p:nvPr/>
        </p:nvSpPr>
        <p:spPr bwMode="auto">
          <a:xfrm>
            <a:off x="2843808" y="1980580"/>
            <a:ext cx="1081087" cy="368300"/>
          </a:xfrm>
          <a:prstGeom prst="rect">
            <a:avLst/>
          </a:prstGeom>
          <a:noFill/>
          <a:ln w="9525">
            <a:noFill/>
            <a:miter lim="800000"/>
            <a:headEnd/>
            <a:tailEnd/>
          </a:ln>
        </p:spPr>
        <p:txBody>
          <a:bodyPr>
            <a:spAutoFit/>
          </a:bodyPr>
          <a:lstStyle/>
          <a:p>
            <a:r>
              <a:rPr lang="zh-CN" altLang="en-US" b="1" dirty="0" smtClean="0">
                <a:solidFill>
                  <a:srgbClr val="C00000"/>
                </a:solidFill>
              </a:rPr>
              <a:t>检索框</a:t>
            </a:r>
            <a:endParaRPr lang="zh-CN" altLang="en-US" b="1" dirty="0">
              <a:solidFill>
                <a:srgbClr val="C00000"/>
              </a:solidFill>
            </a:endParaRPr>
          </a:p>
        </p:txBody>
      </p:sp>
    </p:spTree>
    <p:extLst>
      <p:ext uri="{BB962C8B-B14F-4D97-AF65-F5344CB8AC3E}">
        <p14:creationId xmlns:p14="http://schemas.microsoft.com/office/powerpoint/2010/main" val="3119587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6423" y="7036"/>
            <a:ext cx="9170423" cy="2947636"/>
          </a:xfrm>
          <a:prstGeom prst="rect">
            <a:avLst/>
          </a:prstGeom>
        </p:spPr>
      </p:pic>
      <p:pic>
        <p:nvPicPr>
          <p:cNvPr id="3" name="图片 2"/>
          <p:cNvPicPr>
            <a:picLocks noChangeAspect="1"/>
          </p:cNvPicPr>
          <p:nvPr/>
        </p:nvPicPr>
        <p:blipFill>
          <a:blip r:embed="rId4"/>
          <a:stretch>
            <a:fillRect/>
          </a:stretch>
        </p:blipFill>
        <p:spPr>
          <a:xfrm>
            <a:off x="12832" y="3933056"/>
            <a:ext cx="9149421" cy="2940885"/>
          </a:xfrm>
          <a:prstGeom prst="rect">
            <a:avLst/>
          </a:prstGeom>
        </p:spPr>
      </p:pic>
    </p:spTree>
    <p:extLst>
      <p:ext uri="{BB962C8B-B14F-4D97-AF65-F5344CB8AC3E}">
        <p14:creationId xmlns:p14="http://schemas.microsoft.com/office/powerpoint/2010/main" val="624568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一、</a:t>
            </a:r>
            <a:r>
              <a:rPr lang="en-US" altLang="zh-CN" dirty="0"/>
              <a:t>EndNote</a:t>
            </a:r>
            <a:r>
              <a:rPr lang="zh-CN" altLang="en-US" dirty="0"/>
              <a:t>简介与下载</a:t>
            </a:r>
            <a:r>
              <a:rPr lang="zh-CN" altLang="en-US" dirty="0" smtClean="0"/>
              <a:t>安装</a:t>
            </a:r>
            <a:endParaRPr lang="zh-CN" altLang="en-US" dirty="0"/>
          </a:p>
        </p:txBody>
      </p:sp>
      <p:sp>
        <p:nvSpPr>
          <p:cNvPr id="3" name="内容占位符 2"/>
          <p:cNvSpPr>
            <a:spLocks noGrp="1"/>
          </p:cNvSpPr>
          <p:nvPr>
            <p:ph idx="1"/>
          </p:nvPr>
        </p:nvSpPr>
        <p:spPr/>
        <p:txBody>
          <a:bodyPr/>
          <a:lstStyle/>
          <a:p>
            <a:r>
              <a:rPr lang="zh-CN" altLang="en-US" dirty="0"/>
              <a:t>软件布局</a:t>
            </a:r>
            <a:r>
              <a:rPr lang="zh-CN" altLang="en-US" dirty="0" smtClean="0"/>
              <a:t>调整</a:t>
            </a:r>
            <a:endParaRPr lang="en-US" altLang="zh-CN" dirty="0" smtClean="0"/>
          </a:p>
          <a:p>
            <a:pPr marL="400050" lvl="1" indent="0">
              <a:buNone/>
            </a:pPr>
            <a:r>
              <a:rPr lang="zh-CN" altLang="en-US" dirty="0"/>
              <a:t>左下</a:t>
            </a:r>
            <a:r>
              <a:rPr lang="zh-CN" altLang="en-US" dirty="0" smtClean="0"/>
              <a:t>角的</a:t>
            </a:r>
            <a:r>
              <a:rPr lang="en-US" altLang="zh-CN" dirty="0" smtClean="0"/>
              <a:t>layout</a:t>
            </a:r>
          </a:p>
          <a:p>
            <a:pPr marL="0" indent="0">
              <a:buNone/>
            </a:pPr>
            <a:r>
              <a:rPr lang="en-US" altLang="zh-CN" b="1" dirty="0" smtClean="0">
                <a:solidFill>
                  <a:srgbClr val="C00000"/>
                </a:solidFill>
              </a:rPr>
              <a:t>【</a:t>
            </a:r>
            <a:r>
              <a:rPr lang="zh-CN" altLang="en-US" b="1" dirty="0" smtClean="0">
                <a:solidFill>
                  <a:srgbClr val="C00000"/>
                </a:solidFill>
              </a:rPr>
              <a:t>演示</a:t>
            </a:r>
            <a:r>
              <a:rPr lang="en-US" altLang="zh-CN" b="1" dirty="0" smtClean="0">
                <a:solidFill>
                  <a:srgbClr val="C00000"/>
                </a:solidFill>
              </a:rPr>
              <a:t>】</a:t>
            </a:r>
            <a:endParaRPr lang="zh-CN" altLang="en-US" b="1" dirty="0">
              <a:solidFill>
                <a:srgbClr val="C00000"/>
              </a:solidFill>
            </a:endParaRPr>
          </a:p>
          <a:p>
            <a:r>
              <a:rPr lang="zh-CN" altLang="en-US" dirty="0"/>
              <a:t>显示字段调整</a:t>
            </a:r>
          </a:p>
          <a:p>
            <a:pPr marL="400050" lvl="1" indent="0">
              <a:buNone/>
            </a:pPr>
            <a:r>
              <a:rPr lang="zh-CN" altLang="en-US" dirty="0" smtClean="0"/>
              <a:t>鼠标放在表头，右键选择需要显示的字段</a:t>
            </a:r>
            <a:endParaRPr lang="en-US" altLang="zh-CN" dirty="0" smtClean="0"/>
          </a:p>
          <a:p>
            <a:pPr marL="400050" lvl="1" indent="0">
              <a:buNone/>
            </a:pPr>
            <a:r>
              <a:rPr lang="zh-CN" altLang="en-US" dirty="0" smtClean="0"/>
              <a:t>拖动字段调整顺序</a:t>
            </a:r>
            <a:endParaRPr lang="en-US" altLang="zh-CN" dirty="0" smtClean="0"/>
          </a:p>
          <a:p>
            <a:pPr marL="0" indent="0">
              <a:buNone/>
            </a:pPr>
            <a:r>
              <a:rPr lang="en-US" altLang="zh-CN" b="1" dirty="0" smtClean="0">
                <a:solidFill>
                  <a:srgbClr val="C00000"/>
                </a:solidFill>
              </a:rPr>
              <a:t>【</a:t>
            </a:r>
            <a:r>
              <a:rPr lang="zh-CN" altLang="en-US" b="1" dirty="0">
                <a:solidFill>
                  <a:srgbClr val="C00000"/>
                </a:solidFill>
              </a:rPr>
              <a:t>演示</a:t>
            </a:r>
            <a:r>
              <a:rPr lang="en-US" altLang="zh-CN" b="1" dirty="0">
                <a:solidFill>
                  <a:srgbClr val="C00000"/>
                </a:solidFill>
              </a:rPr>
              <a:t>】</a:t>
            </a:r>
            <a:endParaRPr lang="zh-CN" altLang="en-US" dirty="0"/>
          </a:p>
        </p:txBody>
      </p:sp>
    </p:spTree>
    <p:extLst>
      <p:ext uri="{BB962C8B-B14F-4D97-AF65-F5344CB8AC3E}">
        <p14:creationId xmlns:p14="http://schemas.microsoft.com/office/powerpoint/2010/main" val="3541409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pPr algn="l"/>
            <a:r>
              <a:rPr lang="zh-CN" altLang="en-US" b="1" dirty="0" smtClean="0"/>
              <a:t>二、</a:t>
            </a:r>
            <a:r>
              <a:rPr lang="zh-CN" altLang="en-US" b="1" dirty="0"/>
              <a:t>将文献导入</a:t>
            </a:r>
            <a:r>
              <a:rPr lang="en-US" altLang="zh-CN" b="1" dirty="0" smtClean="0"/>
              <a:t>EN</a:t>
            </a:r>
            <a:endParaRPr lang="zh-CN" altLang="en-US" dirty="0"/>
          </a:p>
        </p:txBody>
      </p:sp>
      <p:sp>
        <p:nvSpPr>
          <p:cNvPr id="3" name="内容占位符 2"/>
          <p:cNvSpPr>
            <a:spLocks noGrp="1"/>
          </p:cNvSpPr>
          <p:nvPr>
            <p:ph idx="1"/>
          </p:nvPr>
        </p:nvSpPr>
        <p:spPr/>
        <p:txBody>
          <a:bodyPr/>
          <a:lstStyle/>
          <a:p>
            <a:r>
              <a:rPr lang="zh-CN" altLang="en-US" dirty="0" smtClean="0"/>
              <a:t>将已下载的全文导入到</a:t>
            </a:r>
            <a:r>
              <a:rPr lang="en-US" altLang="zh-CN" dirty="0" smtClean="0"/>
              <a:t>EN</a:t>
            </a:r>
          </a:p>
          <a:p>
            <a:r>
              <a:rPr lang="zh-CN" altLang="en-US" dirty="0" smtClean="0"/>
              <a:t>将数据库的</a:t>
            </a:r>
            <a:r>
              <a:rPr lang="zh-CN" altLang="en-US" dirty="0"/>
              <a:t>检索结果导入到</a:t>
            </a:r>
            <a:r>
              <a:rPr lang="en-US" altLang="zh-CN" dirty="0" smtClean="0"/>
              <a:t>EN</a:t>
            </a:r>
          </a:p>
          <a:p>
            <a:r>
              <a:rPr lang="zh-CN" altLang="en-US" dirty="0">
                <a:solidFill>
                  <a:prstClr val="black"/>
                </a:solidFill>
              </a:rPr>
              <a:t>将</a:t>
            </a:r>
            <a:r>
              <a:rPr lang="en-US" altLang="zh-CN" dirty="0">
                <a:solidFill>
                  <a:prstClr val="black"/>
                </a:solidFill>
              </a:rPr>
              <a:t>NE</a:t>
            </a:r>
            <a:r>
              <a:rPr lang="zh-CN" altLang="en-US" dirty="0">
                <a:solidFill>
                  <a:prstClr val="black"/>
                </a:solidFill>
              </a:rPr>
              <a:t>中的题录导入</a:t>
            </a:r>
            <a:r>
              <a:rPr lang="en-US" altLang="zh-CN" dirty="0">
                <a:solidFill>
                  <a:prstClr val="black"/>
                </a:solidFill>
              </a:rPr>
              <a:t>EN</a:t>
            </a:r>
            <a:endParaRPr lang="en-US" altLang="zh-CN" dirty="0"/>
          </a:p>
          <a:p>
            <a:r>
              <a:rPr lang="zh-CN" altLang="en-US" dirty="0" smtClean="0"/>
              <a:t>使用</a:t>
            </a:r>
            <a:r>
              <a:rPr lang="en-US" altLang="zh-CN" dirty="0" smtClean="0"/>
              <a:t>EN</a:t>
            </a:r>
            <a:r>
              <a:rPr lang="zh-CN" altLang="en-US" dirty="0" smtClean="0"/>
              <a:t>检索和获取文献题录</a:t>
            </a:r>
            <a:endParaRPr lang="en-US" altLang="zh-CN" dirty="0"/>
          </a:p>
        </p:txBody>
      </p:sp>
    </p:spTree>
    <p:extLst>
      <p:ext uri="{BB962C8B-B14F-4D97-AF65-F5344CB8AC3E}">
        <p14:creationId xmlns:p14="http://schemas.microsoft.com/office/powerpoint/2010/main" val="2152936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1"/>
          </p:nvPr>
        </p:nvSpPr>
        <p:spPr>
          <a:xfrm>
            <a:off x="457200" y="1196752"/>
            <a:ext cx="8229600" cy="4525963"/>
          </a:xfrm>
        </p:spPr>
        <p:txBody>
          <a:bodyPr/>
          <a:lstStyle/>
          <a:p>
            <a:pPr eaLnBrk="1" hangingPunct="1">
              <a:buFont typeface="Arial" pitchFamily="34" charset="0"/>
              <a:buNone/>
            </a:pPr>
            <a:r>
              <a:rPr lang="en-US" altLang="zh-CN" dirty="0" smtClean="0"/>
              <a:t> </a:t>
            </a:r>
            <a:r>
              <a:rPr lang="zh-CN" altLang="en-US" dirty="0" smtClean="0"/>
              <a:t>首先强调一下</a:t>
            </a:r>
            <a:r>
              <a:rPr lang="en-US" altLang="zh-CN" dirty="0" smtClean="0"/>
              <a:t>….</a:t>
            </a:r>
          </a:p>
        </p:txBody>
      </p:sp>
      <p:sp>
        <p:nvSpPr>
          <p:cNvPr id="3" name="矩形 2"/>
          <p:cNvSpPr/>
          <p:nvPr/>
        </p:nvSpPr>
        <p:spPr>
          <a:xfrm>
            <a:off x="490472" y="1268760"/>
            <a:ext cx="5325497" cy="5509200"/>
          </a:xfrm>
          <a:prstGeom prst="rect">
            <a:avLst/>
          </a:prstGeom>
        </p:spPr>
        <p:txBody>
          <a:bodyPr wrap="none">
            <a:spAutoFit/>
          </a:bodyPr>
          <a:lstStyle/>
          <a:p>
            <a:r>
              <a:rPr lang="en-US" altLang="zh-CN" sz="3600" b="1" dirty="0" smtClean="0"/>
              <a:t/>
            </a:r>
            <a:br>
              <a:rPr lang="en-US" altLang="zh-CN" sz="3600" b="1" dirty="0" smtClean="0"/>
            </a:br>
            <a:r>
              <a:rPr lang="zh-CN" altLang="en-US" sz="3600" b="1" dirty="0" smtClean="0"/>
              <a:t>EndNote的文件夹结构：</a:t>
            </a:r>
            <a:endParaRPr lang="en-US" altLang="zh-CN" sz="3600" b="1" dirty="0" smtClean="0"/>
          </a:p>
          <a:p>
            <a:r>
              <a:rPr lang="zh-CN" altLang="en-US" sz="2800" dirty="0" smtClean="0"/>
              <a:t>顶层文件夹</a:t>
            </a:r>
            <a:r>
              <a:rPr lang="en-US" altLang="zh-CN" sz="2800" dirty="0" smtClean="0"/>
              <a:t>Library</a:t>
            </a:r>
          </a:p>
          <a:p>
            <a:r>
              <a:rPr lang="zh-CN" altLang="en-US" sz="2400" dirty="0" smtClean="0"/>
              <a:t>       次级文件夹</a:t>
            </a:r>
            <a:r>
              <a:rPr lang="en-US" altLang="zh-CN" sz="2400" dirty="0" smtClean="0"/>
              <a:t>Group set-1</a:t>
            </a:r>
          </a:p>
          <a:p>
            <a:r>
              <a:rPr lang="zh-CN" altLang="en-US" sz="2000" dirty="0" smtClean="0"/>
              <a:t>              最底层文件夹</a:t>
            </a:r>
            <a:r>
              <a:rPr lang="en-US" altLang="zh-CN" sz="2000" dirty="0" smtClean="0"/>
              <a:t>Group-1.1</a:t>
            </a:r>
          </a:p>
          <a:p>
            <a:r>
              <a:rPr lang="en-US" altLang="zh-CN" sz="2800" dirty="0" smtClean="0"/>
              <a:t>                     </a:t>
            </a:r>
            <a:r>
              <a:rPr lang="en-US" altLang="zh-CN" sz="2000" dirty="0" smtClean="0"/>
              <a:t>record-1.1.1</a:t>
            </a:r>
          </a:p>
          <a:p>
            <a:r>
              <a:rPr lang="en-US" altLang="zh-CN" sz="2000" dirty="0" smtClean="0"/>
              <a:t>                              record-1.1.2</a:t>
            </a:r>
          </a:p>
          <a:p>
            <a:r>
              <a:rPr lang="en-US" altLang="zh-CN" sz="2000" dirty="0"/>
              <a:t> </a:t>
            </a:r>
            <a:r>
              <a:rPr lang="en-US" altLang="zh-CN" sz="2000" dirty="0" smtClean="0"/>
              <a:t>                             record-1.1.3</a:t>
            </a:r>
            <a:br>
              <a:rPr lang="en-US" altLang="zh-CN" sz="2000" dirty="0" smtClean="0"/>
            </a:br>
            <a:r>
              <a:rPr lang="en-US" altLang="zh-CN" sz="2800" dirty="0" smtClean="0"/>
              <a:t>                       </a:t>
            </a:r>
            <a:r>
              <a:rPr lang="en-US" altLang="zh-CN" sz="2000" dirty="0" smtClean="0"/>
              <a:t>……</a:t>
            </a:r>
            <a:endParaRPr lang="en-US" altLang="zh-CN" sz="2800" dirty="0" smtClean="0"/>
          </a:p>
          <a:p>
            <a:r>
              <a:rPr lang="en-US" altLang="zh-CN" sz="2400" dirty="0"/>
              <a:t> </a:t>
            </a:r>
            <a:r>
              <a:rPr lang="en-US" altLang="zh-CN" sz="2400" dirty="0" smtClean="0"/>
              <a:t>     </a:t>
            </a:r>
            <a:r>
              <a:rPr lang="zh-CN" altLang="en-US" sz="2400" dirty="0"/>
              <a:t> 次级文件夹</a:t>
            </a:r>
            <a:r>
              <a:rPr lang="en-US" altLang="zh-CN" sz="2400" dirty="0"/>
              <a:t>Group </a:t>
            </a:r>
            <a:r>
              <a:rPr lang="en-US" altLang="zh-CN" sz="2400" dirty="0" smtClean="0"/>
              <a:t>set-1.2</a:t>
            </a:r>
            <a:endParaRPr lang="en-US" altLang="zh-CN" sz="2400" dirty="0"/>
          </a:p>
          <a:p>
            <a:r>
              <a:rPr lang="zh-CN" altLang="en-US" sz="2000" dirty="0"/>
              <a:t>              最底层文件夹</a:t>
            </a:r>
            <a:r>
              <a:rPr lang="en-US" altLang="zh-CN" sz="2000" dirty="0" smtClean="0"/>
              <a:t>Group-1.2.1</a:t>
            </a:r>
            <a:br>
              <a:rPr lang="en-US" altLang="zh-CN" sz="2000" dirty="0" smtClean="0"/>
            </a:br>
            <a:r>
              <a:rPr lang="en-US" altLang="zh-CN" sz="2000" dirty="0" smtClean="0"/>
              <a:t>        ……</a:t>
            </a:r>
          </a:p>
          <a:p>
            <a:endParaRPr lang="en-US" altLang="zh-CN" sz="2000" dirty="0"/>
          </a:p>
          <a:p>
            <a:r>
              <a:rPr lang="zh-CN" altLang="en-US" sz="2800" b="1" dirty="0">
                <a:solidFill>
                  <a:srgbClr val="FF0000"/>
                </a:solidFill>
              </a:rPr>
              <a:t>最多</a:t>
            </a:r>
            <a:r>
              <a:rPr lang="zh-CN" altLang="en-US" sz="2800" b="1" dirty="0" smtClean="0">
                <a:solidFill>
                  <a:srgbClr val="FF0000"/>
                </a:solidFill>
              </a:rPr>
              <a:t>支持三层文件夹</a:t>
            </a:r>
            <a:endParaRPr lang="zh-CN" altLang="en-US" sz="2800" b="1" dirty="0">
              <a:solidFill>
                <a:srgbClr val="FF0000"/>
              </a:solidFill>
            </a:endParaRPr>
          </a:p>
        </p:txBody>
      </p:sp>
      <p:pic>
        <p:nvPicPr>
          <p:cNvPr id="4" name="图片 3"/>
          <p:cNvPicPr>
            <a:picLocks noChangeAspect="1"/>
          </p:cNvPicPr>
          <p:nvPr/>
        </p:nvPicPr>
        <p:blipFill>
          <a:blip r:embed="rId3"/>
          <a:stretch>
            <a:fillRect/>
          </a:stretch>
        </p:blipFill>
        <p:spPr>
          <a:xfrm>
            <a:off x="6588224" y="-2554"/>
            <a:ext cx="2520280" cy="6815930"/>
          </a:xfrm>
          <a:prstGeom prst="rect">
            <a:avLst/>
          </a:prstGeom>
        </p:spPr>
      </p:pic>
    </p:spTree>
    <p:extLst>
      <p:ext uri="{BB962C8B-B14F-4D97-AF65-F5344CB8AC3E}">
        <p14:creationId xmlns:p14="http://schemas.microsoft.com/office/powerpoint/2010/main" val="1368990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pPr algn="l"/>
            <a:r>
              <a:rPr lang="zh-CN" altLang="en-US" b="1" dirty="0" smtClean="0"/>
              <a:t>二、</a:t>
            </a:r>
            <a:r>
              <a:rPr lang="zh-CN" altLang="en-US" b="1" dirty="0"/>
              <a:t>将文献导入</a:t>
            </a:r>
            <a:r>
              <a:rPr lang="en-US" altLang="zh-CN" b="1" dirty="0" smtClean="0"/>
              <a:t>EN</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将已下载的全文导入到</a:t>
            </a:r>
            <a:r>
              <a:rPr lang="en-US" altLang="zh-CN" b="1" dirty="0" smtClean="0">
                <a:solidFill>
                  <a:srgbClr val="FF0000"/>
                </a:solidFill>
              </a:rPr>
              <a:t>EN</a:t>
            </a:r>
          </a:p>
          <a:p>
            <a:pPr marL="0" indent="0">
              <a:buNone/>
            </a:pPr>
            <a:r>
              <a:rPr lang="en-US" altLang="zh-CN" dirty="0" smtClean="0"/>
              <a:t>    </a:t>
            </a:r>
            <a:r>
              <a:rPr lang="zh-CN" altLang="en-US" sz="2400" dirty="0" smtClean="0"/>
              <a:t>使用场景：</a:t>
            </a:r>
            <a:endParaRPr lang="en-US" altLang="zh-CN" sz="2400" dirty="0" smtClean="0"/>
          </a:p>
          <a:p>
            <a:pPr marL="0" indent="0">
              <a:buNone/>
            </a:pPr>
            <a:r>
              <a:rPr lang="en-US" altLang="zh-CN" sz="2400" dirty="0"/>
              <a:t> </a:t>
            </a:r>
            <a:r>
              <a:rPr lang="en-US" altLang="zh-CN" sz="2400" dirty="0" smtClean="0"/>
              <a:t>     </a:t>
            </a:r>
            <a:r>
              <a:rPr lang="zh-CN" altLang="en-US" sz="2400" dirty="0" smtClean="0"/>
              <a:t>在知道文献管理软件之前，你的电脑里已经下载了很多</a:t>
            </a:r>
            <a:r>
              <a:rPr lang="en-US" altLang="zh-CN" sz="2400" dirty="0" smtClean="0"/>
              <a:t>pdf</a:t>
            </a:r>
            <a:r>
              <a:rPr lang="zh-CN" altLang="en-US" sz="2400" dirty="0" smtClean="0"/>
              <a:t>全文。现在的问题是，你应该怎么使用文献管理软件来管理这些</a:t>
            </a:r>
            <a:r>
              <a:rPr lang="en-US" altLang="zh-CN" sz="2400" dirty="0" smtClean="0"/>
              <a:t>PDF</a:t>
            </a:r>
            <a:r>
              <a:rPr lang="zh-CN" altLang="en-US" sz="2400" dirty="0" smtClean="0"/>
              <a:t>，从而提高效率？</a:t>
            </a:r>
            <a:endParaRPr lang="en-US" altLang="zh-CN" sz="2400" dirty="0" smtClean="0"/>
          </a:p>
        </p:txBody>
      </p:sp>
    </p:spTree>
    <p:extLst>
      <p:ext uri="{BB962C8B-B14F-4D97-AF65-F5344CB8AC3E}">
        <p14:creationId xmlns:p14="http://schemas.microsoft.com/office/powerpoint/2010/main" val="1141984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457200" y="44624"/>
            <a:ext cx="8229600" cy="792088"/>
          </a:xfrm>
        </p:spPr>
        <p:txBody>
          <a:bodyPr/>
          <a:lstStyle/>
          <a:p>
            <a:r>
              <a:rPr lang="zh-CN" altLang="en-US" dirty="0" smtClean="0"/>
              <a:t>导入前的准备工作：新建数据库</a:t>
            </a:r>
            <a:endParaRPr lang="en-US" altLang="zh-CN" dirty="0"/>
          </a:p>
        </p:txBody>
      </p:sp>
      <p:pic>
        <p:nvPicPr>
          <p:cNvPr id="4" name="图片 3"/>
          <p:cNvPicPr>
            <a:picLocks noChangeAspect="1"/>
          </p:cNvPicPr>
          <p:nvPr/>
        </p:nvPicPr>
        <p:blipFill>
          <a:blip r:embed="rId3"/>
          <a:stretch>
            <a:fillRect/>
          </a:stretch>
        </p:blipFill>
        <p:spPr>
          <a:xfrm>
            <a:off x="26615" y="764704"/>
            <a:ext cx="4185345" cy="2328612"/>
          </a:xfrm>
          <a:prstGeom prst="rect">
            <a:avLst/>
          </a:prstGeom>
        </p:spPr>
      </p:pic>
      <p:sp>
        <p:nvSpPr>
          <p:cNvPr id="7" name="文本框 6"/>
          <p:cNvSpPr txBox="1"/>
          <p:nvPr/>
        </p:nvSpPr>
        <p:spPr>
          <a:xfrm>
            <a:off x="4572000" y="1052736"/>
            <a:ext cx="3816424" cy="369332"/>
          </a:xfrm>
          <a:prstGeom prst="rect">
            <a:avLst/>
          </a:prstGeom>
          <a:noFill/>
        </p:spPr>
        <p:txBody>
          <a:bodyPr wrap="square" rtlCol="0">
            <a:spAutoFit/>
          </a:bodyPr>
          <a:lstStyle/>
          <a:p>
            <a:r>
              <a:rPr lang="zh-CN" altLang="en-US" dirty="0" smtClean="0"/>
              <a:t>首先，建立自己的</a:t>
            </a:r>
            <a:r>
              <a:rPr lang="en-US" altLang="zh-CN" dirty="0" smtClean="0"/>
              <a:t>library</a:t>
            </a:r>
            <a:r>
              <a:rPr lang="zh-CN" altLang="en-US" dirty="0" smtClean="0"/>
              <a:t>并命名。</a:t>
            </a:r>
            <a:endParaRPr lang="en-US" altLang="zh-CN" dirty="0" smtClean="0"/>
          </a:p>
        </p:txBody>
      </p:sp>
      <p:pic>
        <p:nvPicPr>
          <p:cNvPr id="9" name="图片 8"/>
          <p:cNvPicPr>
            <a:picLocks noChangeAspect="1"/>
          </p:cNvPicPr>
          <p:nvPr/>
        </p:nvPicPr>
        <p:blipFill>
          <a:blip r:embed="rId4"/>
          <a:stretch>
            <a:fillRect/>
          </a:stretch>
        </p:blipFill>
        <p:spPr>
          <a:xfrm>
            <a:off x="3131840" y="3113459"/>
            <a:ext cx="6048672" cy="3771925"/>
          </a:xfrm>
          <a:prstGeom prst="rect">
            <a:avLst/>
          </a:prstGeom>
        </p:spPr>
      </p:pic>
      <p:sp>
        <p:nvSpPr>
          <p:cNvPr id="13" name="文本框 12"/>
          <p:cNvSpPr txBox="1"/>
          <p:nvPr/>
        </p:nvSpPr>
        <p:spPr>
          <a:xfrm>
            <a:off x="0" y="3347700"/>
            <a:ext cx="3275856" cy="646331"/>
          </a:xfrm>
          <a:prstGeom prst="rect">
            <a:avLst/>
          </a:prstGeom>
          <a:noFill/>
        </p:spPr>
        <p:txBody>
          <a:bodyPr wrap="square" rtlCol="0">
            <a:spAutoFit/>
          </a:bodyPr>
          <a:lstStyle/>
          <a:p>
            <a:r>
              <a:rPr lang="en-US" altLang="zh-CN" b="1" dirty="0" smtClean="0">
                <a:solidFill>
                  <a:srgbClr val="FF0000"/>
                </a:solidFill>
              </a:rPr>
              <a:t>1.</a:t>
            </a:r>
            <a:r>
              <a:rPr lang="zh-CN" altLang="en-US" b="1" dirty="0" smtClean="0">
                <a:solidFill>
                  <a:srgbClr val="FF0000"/>
                </a:solidFill>
              </a:rPr>
              <a:t>在电脑上选择分区和文件夹来保存</a:t>
            </a:r>
            <a:r>
              <a:rPr lang="en-US" altLang="zh-CN" b="1" dirty="0" smtClean="0">
                <a:solidFill>
                  <a:srgbClr val="FF0000"/>
                </a:solidFill>
              </a:rPr>
              <a:t>library</a:t>
            </a:r>
            <a:r>
              <a:rPr lang="zh-CN" altLang="en-US" b="1" dirty="0" smtClean="0">
                <a:solidFill>
                  <a:srgbClr val="FF0000"/>
                </a:solidFill>
              </a:rPr>
              <a:t>和附件文件。</a:t>
            </a:r>
            <a:endParaRPr lang="en-US" altLang="zh-CN" b="1" dirty="0" smtClean="0">
              <a:solidFill>
                <a:srgbClr val="FF0000"/>
              </a:solidFill>
            </a:endParaRPr>
          </a:p>
        </p:txBody>
      </p:sp>
      <p:sp>
        <p:nvSpPr>
          <p:cNvPr id="14" name="文本框 13"/>
          <p:cNvSpPr txBox="1"/>
          <p:nvPr/>
        </p:nvSpPr>
        <p:spPr>
          <a:xfrm>
            <a:off x="827584" y="5517232"/>
            <a:ext cx="2483768" cy="369332"/>
          </a:xfrm>
          <a:prstGeom prst="rect">
            <a:avLst/>
          </a:prstGeom>
          <a:noFill/>
        </p:spPr>
        <p:txBody>
          <a:bodyPr wrap="square" rtlCol="0">
            <a:spAutoFit/>
          </a:bodyPr>
          <a:lstStyle/>
          <a:p>
            <a:r>
              <a:rPr lang="en-US" altLang="zh-CN" b="1" dirty="0" smtClean="0">
                <a:solidFill>
                  <a:srgbClr val="FF0000"/>
                </a:solidFill>
              </a:rPr>
              <a:t>2.</a:t>
            </a:r>
            <a:r>
              <a:rPr lang="zh-CN" altLang="en-US" b="1" dirty="0" smtClean="0">
                <a:solidFill>
                  <a:srgbClr val="FF0000"/>
                </a:solidFill>
              </a:rPr>
              <a:t>重命名自己的</a:t>
            </a:r>
            <a:r>
              <a:rPr lang="en-US" altLang="zh-CN" b="1" dirty="0" smtClean="0">
                <a:solidFill>
                  <a:srgbClr val="FF0000"/>
                </a:solidFill>
              </a:rPr>
              <a:t>library</a:t>
            </a:r>
          </a:p>
        </p:txBody>
      </p:sp>
    </p:spTree>
    <p:extLst>
      <p:ext uri="{BB962C8B-B14F-4D97-AF65-F5344CB8AC3E}">
        <p14:creationId xmlns:p14="http://schemas.microsoft.com/office/powerpoint/2010/main" val="3854366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57200" y="-18255"/>
            <a:ext cx="8229600" cy="710952"/>
          </a:xfrm>
        </p:spPr>
        <p:txBody>
          <a:bodyPr/>
          <a:lstStyle/>
          <a:p>
            <a:pPr eaLnBrk="1" hangingPunct="1"/>
            <a:r>
              <a:rPr lang="zh-CN" altLang="en-US" dirty="0" smtClean="0"/>
              <a:t>将</a:t>
            </a:r>
            <a:r>
              <a:rPr lang="zh-CN" altLang="en-US" dirty="0"/>
              <a:t>已下载</a:t>
            </a:r>
            <a:r>
              <a:rPr lang="zh-CN" altLang="en-US" dirty="0" smtClean="0"/>
              <a:t>的</a:t>
            </a:r>
            <a:r>
              <a:rPr lang="zh-CN" altLang="en-US" dirty="0"/>
              <a:t>全文</a:t>
            </a:r>
            <a:r>
              <a:rPr lang="zh-CN" altLang="en-US" dirty="0" smtClean="0"/>
              <a:t>导</a:t>
            </a:r>
            <a:r>
              <a:rPr lang="zh-CN" altLang="en-US" dirty="0"/>
              <a:t>入到</a:t>
            </a:r>
            <a:r>
              <a:rPr lang="en-US" altLang="zh-CN" dirty="0"/>
              <a:t>EN</a:t>
            </a:r>
            <a:endParaRPr lang="en-US" altLang="zh-CN" dirty="0" smtClean="0"/>
          </a:p>
        </p:txBody>
      </p:sp>
      <p:pic>
        <p:nvPicPr>
          <p:cNvPr id="3" name="图片 2"/>
          <p:cNvPicPr>
            <a:picLocks noChangeAspect="1"/>
          </p:cNvPicPr>
          <p:nvPr/>
        </p:nvPicPr>
        <p:blipFill>
          <a:blip r:embed="rId3"/>
          <a:stretch>
            <a:fillRect/>
          </a:stretch>
        </p:blipFill>
        <p:spPr>
          <a:xfrm>
            <a:off x="-10764" y="620688"/>
            <a:ext cx="2854571" cy="3677604"/>
          </a:xfrm>
          <a:prstGeom prst="rect">
            <a:avLst/>
          </a:prstGeom>
        </p:spPr>
      </p:pic>
      <p:sp>
        <p:nvSpPr>
          <p:cNvPr id="6" name="文本框 5"/>
          <p:cNvSpPr txBox="1"/>
          <p:nvPr/>
        </p:nvSpPr>
        <p:spPr>
          <a:xfrm>
            <a:off x="2987824" y="908720"/>
            <a:ext cx="3816424" cy="646331"/>
          </a:xfrm>
          <a:prstGeom prst="rect">
            <a:avLst/>
          </a:prstGeom>
          <a:noFill/>
        </p:spPr>
        <p:txBody>
          <a:bodyPr wrap="square" rtlCol="0">
            <a:spAutoFit/>
          </a:bodyPr>
          <a:lstStyle/>
          <a:p>
            <a:r>
              <a:rPr lang="zh-CN" altLang="en-US" dirty="0" smtClean="0"/>
              <a:t>在本地模式或混合模式下，选中</a:t>
            </a:r>
            <a:r>
              <a:rPr lang="en-US" altLang="zh-CN" dirty="0" err="1" smtClean="0"/>
              <a:t>mygroup</a:t>
            </a:r>
            <a:r>
              <a:rPr lang="zh-CN" altLang="en-US" dirty="0" smtClean="0"/>
              <a:t>，鼠标右键，新建</a:t>
            </a:r>
            <a:r>
              <a:rPr lang="en-US" altLang="zh-CN" dirty="0" smtClean="0"/>
              <a:t>group</a:t>
            </a:r>
            <a:endParaRPr lang="zh-CN" altLang="en-US" dirty="0"/>
          </a:p>
        </p:txBody>
      </p:sp>
      <p:pic>
        <p:nvPicPr>
          <p:cNvPr id="8" name="图片 7"/>
          <p:cNvPicPr>
            <a:picLocks noChangeAspect="1"/>
          </p:cNvPicPr>
          <p:nvPr/>
        </p:nvPicPr>
        <p:blipFill>
          <a:blip r:embed="rId4"/>
          <a:stretch>
            <a:fillRect/>
          </a:stretch>
        </p:blipFill>
        <p:spPr>
          <a:xfrm>
            <a:off x="3275856" y="2852936"/>
            <a:ext cx="2047619" cy="3523809"/>
          </a:xfrm>
          <a:prstGeom prst="rect">
            <a:avLst/>
          </a:prstGeom>
        </p:spPr>
      </p:pic>
      <p:sp>
        <p:nvSpPr>
          <p:cNvPr id="9" name="矩形 8"/>
          <p:cNvSpPr/>
          <p:nvPr/>
        </p:nvSpPr>
        <p:spPr>
          <a:xfrm>
            <a:off x="5416241" y="2564904"/>
            <a:ext cx="3727759" cy="1477328"/>
          </a:xfrm>
          <a:prstGeom prst="rect">
            <a:avLst/>
          </a:prstGeom>
        </p:spPr>
        <p:txBody>
          <a:bodyPr wrap="square">
            <a:spAutoFit/>
          </a:bodyPr>
          <a:lstStyle/>
          <a:p>
            <a:r>
              <a:rPr lang="en-US" altLang="zh-CN" dirty="0"/>
              <a:t>EN</a:t>
            </a:r>
            <a:r>
              <a:rPr lang="zh-CN" altLang="en-US" dirty="0"/>
              <a:t>的</a:t>
            </a:r>
            <a:r>
              <a:rPr lang="en-US" altLang="zh-CN" dirty="0"/>
              <a:t>group set</a:t>
            </a:r>
            <a:r>
              <a:rPr lang="zh-CN" altLang="en-US" dirty="0"/>
              <a:t>是顶层</a:t>
            </a:r>
            <a:r>
              <a:rPr lang="zh-CN" altLang="en-US" dirty="0" smtClean="0"/>
              <a:t>文件夹</a:t>
            </a:r>
            <a:r>
              <a:rPr lang="en-US" altLang="zh-CN" dirty="0" smtClean="0"/>
              <a:t/>
            </a:r>
            <a:br>
              <a:rPr lang="en-US" altLang="zh-CN" dirty="0" smtClean="0"/>
            </a:br>
            <a:r>
              <a:rPr lang="zh-CN" altLang="en-US" dirty="0" smtClean="0"/>
              <a:t>类似于</a:t>
            </a:r>
            <a:r>
              <a:rPr lang="en-US" altLang="zh-CN" dirty="0"/>
              <a:t>NE</a:t>
            </a:r>
            <a:r>
              <a:rPr lang="zh-CN" altLang="en-US" dirty="0" smtClean="0"/>
              <a:t>的“</a:t>
            </a:r>
            <a:r>
              <a:rPr lang="zh-CN" altLang="en-US" dirty="0"/>
              <a:t>数据库</a:t>
            </a:r>
            <a:r>
              <a:rPr lang="zh-CN" altLang="en-US" dirty="0" smtClean="0"/>
              <a:t>”</a:t>
            </a:r>
            <a:r>
              <a:rPr lang="en-US" altLang="zh-CN" dirty="0" smtClean="0"/>
              <a:t/>
            </a:r>
            <a:br>
              <a:rPr lang="en-US" altLang="zh-CN" dirty="0" smtClean="0"/>
            </a:br>
            <a:r>
              <a:rPr lang="zh-CN" altLang="en-US" dirty="0" smtClean="0"/>
              <a:t>但</a:t>
            </a:r>
            <a:r>
              <a:rPr lang="en-US" altLang="zh-CN" dirty="0" smtClean="0"/>
              <a:t>EN</a:t>
            </a:r>
            <a:r>
              <a:rPr lang="zh-CN" altLang="en-US" dirty="0" smtClean="0"/>
              <a:t>的</a:t>
            </a:r>
            <a:r>
              <a:rPr lang="en-US" altLang="zh-CN" dirty="0" smtClean="0"/>
              <a:t>group </a:t>
            </a:r>
            <a:r>
              <a:rPr lang="en-US" altLang="zh-CN" dirty="0"/>
              <a:t>set</a:t>
            </a:r>
            <a:r>
              <a:rPr lang="zh-CN" altLang="en-US" dirty="0"/>
              <a:t>下只能建立一级子文件夹</a:t>
            </a:r>
            <a:r>
              <a:rPr lang="zh-CN" altLang="en-US" dirty="0" smtClean="0"/>
              <a:t>（即</a:t>
            </a:r>
            <a:r>
              <a:rPr lang="en-US" altLang="zh-CN" dirty="0" smtClean="0"/>
              <a:t>group</a:t>
            </a:r>
            <a:r>
              <a:rPr lang="zh-CN" altLang="en-US" dirty="0" smtClean="0"/>
              <a:t>）</a:t>
            </a:r>
            <a:r>
              <a:rPr lang="en-US" altLang="zh-CN" dirty="0" smtClean="0"/>
              <a:t/>
            </a:r>
            <a:br>
              <a:rPr lang="en-US" altLang="zh-CN" dirty="0" smtClean="0"/>
            </a:br>
            <a:r>
              <a:rPr lang="en-US" altLang="zh-CN" dirty="0" smtClean="0"/>
              <a:t>group</a:t>
            </a:r>
            <a:r>
              <a:rPr lang="zh-CN" altLang="en-US" dirty="0" smtClean="0"/>
              <a:t>下是不</a:t>
            </a:r>
            <a:r>
              <a:rPr lang="zh-CN" altLang="en-US" dirty="0"/>
              <a:t>支持建子文件夹。</a:t>
            </a:r>
          </a:p>
        </p:txBody>
      </p:sp>
    </p:spTree>
    <p:extLst>
      <p:ext uri="{BB962C8B-B14F-4D97-AF65-F5344CB8AC3E}">
        <p14:creationId xmlns:p14="http://schemas.microsoft.com/office/powerpoint/2010/main" val="4087181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2123728" y="0"/>
            <a:ext cx="6912768" cy="1305442"/>
          </a:xfrm>
        </p:spPr>
        <p:txBody>
          <a:bodyPr/>
          <a:lstStyle/>
          <a:p>
            <a:r>
              <a:rPr lang="zh-CN" altLang="en-US" dirty="0" smtClean="0"/>
              <a:t>将</a:t>
            </a:r>
            <a:r>
              <a:rPr lang="zh-CN" altLang="en-US" dirty="0"/>
              <a:t>已下载</a:t>
            </a:r>
            <a:r>
              <a:rPr lang="zh-CN" altLang="en-US" dirty="0" smtClean="0"/>
              <a:t>的</a:t>
            </a:r>
            <a:r>
              <a:rPr lang="zh-CN" altLang="en-US" dirty="0"/>
              <a:t>全文</a:t>
            </a:r>
            <a:r>
              <a:rPr lang="zh-CN" altLang="en-US" dirty="0" smtClean="0"/>
              <a:t>导入到</a:t>
            </a:r>
            <a:r>
              <a:rPr lang="en-US" altLang="zh-CN" dirty="0"/>
              <a:t>EN</a:t>
            </a:r>
          </a:p>
        </p:txBody>
      </p:sp>
      <p:pic>
        <p:nvPicPr>
          <p:cNvPr id="3" name="图片 2"/>
          <p:cNvPicPr>
            <a:picLocks noChangeAspect="1"/>
          </p:cNvPicPr>
          <p:nvPr/>
        </p:nvPicPr>
        <p:blipFill>
          <a:blip r:embed="rId3"/>
          <a:stretch>
            <a:fillRect/>
          </a:stretch>
        </p:blipFill>
        <p:spPr>
          <a:xfrm>
            <a:off x="89815" y="111691"/>
            <a:ext cx="1961905" cy="3533333"/>
          </a:xfrm>
          <a:prstGeom prst="rect">
            <a:avLst/>
          </a:prstGeom>
        </p:spPr>
      </p:pic>
      <p:sp>
        <p:nvSpPr>
          <p:cNvPr id="6" name="文本框 5"/>
          <p:cNvSpPr txBox="1"/>
          <p:nvPr/>
        </p:nvSpPr>
        <p:spPr>
          <a:xfrm>
            <a:off x="2123729" y="836712"/>
            <a:ext cx="1728192" cy="1200329"/>
          </a:xfrm>
          <a:prstGeom prst="rect">
            <a:avLst/>
          </a:prstGeom>
          <a:noFill/>
        </p:spPr>
        <p:txBody>
          <a:bodyPr wrap="square" rtlCol="0">
            <a:spAutoFit/>
          </a:bodyPr>
          <a:lstStyle/>
          <a:p>
            <a:r>
              <a:rPr lang="zh-CN" altLang="en-US" dirty="0" smtClean="0"/>
              <a:t>在本地模式或混合模式下，选中要将文献导入的</a:t>
            </a:r>
            <a:r>
              <a:rPr lang="en-US" altLang="zh-CN" dirty="0" smtClean="0"/>
              <a:t>group</a:t>
            </a:r>
            <a:endParaRPr lang="zh-CN" altLang="en-US" dirty="0"/>
          </a:p>
        </p:txBody>
      </p:sp>
      <p:pic>
        <p:nvPicPr>
          <p:cNvPr id="7" name="图片 6"/>
          <p:cNvPicPr>
            <a:picLocks noChangeAspect="1"/>
          </p:cNvPicPr>
          <p:nvPr/>
        </p:nvPicPr>
        <p:blipFill>
          <a:blip r:embed="rId4"/>
          <a:stretch>
            <a:fillRect/>
          </a:stretch>
        </p:blipFill>
        <p:spPr>
          <a:xfrm>
            <a:off x="4139952" y="1517837"/>
            <a:ext cx="5174381" cy="3859008"/>
          </a:xfrm>
          <a:prstGeom prst="rect">
            <a:avLst/>
          </a:prstGeom>
        </p:spPr>
      </p:pic>
      <p:sp>
        <p:nvSpPr>
          <p:cNvPr id="11" name="文本框 10"/>
          <p:cNvSpPr txBox="1"/>
          <p:nvPr/>
        </p:nvSpPr>
        <p:spPr>
          <a:xfrm>
            <a:off x="305839" y="4222829"/>
            <a:ext cx="3834113" cy="646331"/>
          </a:xfrm>
          <a:prstGeom prst="rect">
            <a:avLst/>
          </a:prstGeom>
          <a:noFill/>
        </p:spPr>
        <p:txBody>
          <a:bodyPr wrap="square" rtlCol="0">
            <a:spAutoFit/>
          </a:bodyPr>
          <a:lstStyle/>
          <a:p>
            <a:r>
              <a:rPr lang="zh-CN" altLang="en-US" dirty="0" smtClean="0"/>
              <a:t>然后选择</a:t>
            </a:r>
            <a:r>
              <a:rPr lang="en-US" altLang="zh-CN" dirty="0" smtClean="0"/>
              <a:t>menu</a:t>
            </a:r>
            <a:r>
              <a:rPr lang="zh-CN" altLang="en-US" dirty="0" smtClean="0"/>
              <a:t>中的</a:t>
            </a:r>
            <a:r>
              <a:rPr lang="en-US" altLang="zh-CN" dirty="0" err="1" smtClean="0"/>
              <a:t>File</a:t>
            </a:r>
            <a:r>
              <a:rPr lang="en-US" altLang="zh-CN" dirty="0" err="1" smtClean="0">
                <a:sym typeface="Wingdings" panose="05000000000000000000" pitchFamily="2" charset="2"/>
              </a:rPr>
              <a:t>Import</a:t>
            </a:r>
            <a:r>
              <a:rPr lang="zh-CN" altLang="en-US" dirty="0" smtClean="0">
                <a:sym typeface="Wingdings" panose="05000000000000000000" pitchFamily="2" charset="2"/>
              </a:rPr>
              <a:t>，根据需要，选择导入文件或文件夹</a:t>
            </a:r>
            <a:endParaRPr lang="en-US" altLang="zh-CN" dirty="0" smtClean="0"/>
          </a:p>
        </p:txBody>
      </p:sp>
      <p:pic>
        <p:nvPicPr>
          <p:cNvPr id="9" name="图片 8"/>
          <p:cNvPicPr>
            <a:picLocks noChangeAspect="1"/>
          </p:cNvPicPr>
          <p:nvPr/>
        </p:nvPicPr>
        <p:blipFill>
          <a:blip r:embed="rId5"/>
          <a:stretch>
            <a:fillRect/>
          </a:stretch>
        </p:blipFill>
        <p:spPr>
          <a:xfrm>
            <a:off x="4106763" y="5589240"/>
            <a:ext cx="3790476" cy="1114286"/>
          </a:xfrm>
          <a:prstGeom prst="rect">
            <a:avLst/>
          </a:prstGeom>
        </p:spPr>
      </p:pic>
      <p:sp>
        <p:nvSpPr>
          <p:cNvPr id="13" name="文本框 12"/>
          <p:cNvSpPr txBox="1"/>
          <p:nvPr/>
        </p:nvSpPr>
        <p:spPr>
          <a:xfrm>
            <a:off x="305839" y="5879013"/>
            <a:ext cx="3834113" cy="646331"/>
          </a:xfrm>
          <a:prstGeom prst="rect">
            <a:avLst/>
          </a:prstGeom>
          <a:noFill/>
        </p:spPr>
        <p:txBody>
          <a:bodyPr wrap="square" rtlCol="0">
            <a:spAutoFit/>
          </a:bodyPr>
          <a:lstStyle/>
          <a:p>
            <a:r>
              <a:rPr lang="zh-CN" altLang="en-US" dirty="0" smtClean="0"/>
              <a:t>导入</a:t>
            </a:r>
            <a:r>
              <a:rPr lang="en-US" altLang="zh-CN" dirty="0" smtClean="0"/>
              <a:t>file</a:t>
            </a:r>
            <a:r>
              <a:rPr lang="zh-CN" altLang="en-US" dirty="0" smtClean="0"/>
              <a:t>时，也可以使用快捷键中的</a:t>
            </a:r>
            <a:r>
              <a:rPr lang="en-US" altLang="zh-CN" dirty="0" smtClean="0"/>
              <a:t>Import</a:t>
            </a:r>
          </a:p>
        </p:txBody>
      </p:sp>
    </p:spTree>
    <p:extLst>
      <p:ext uri="{BB962C8B-B14F-4D97-AF65-F5344CB8AC3E}">
        <p14:creationId xmlns:p14="http://schemas.microsoft.com/office/powerpoint/2010/main" val="46647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685800" y="2130425"/>
            <a:ext cx="7918450" cy="1470025"/>
          </a:xfrm>
        </p:spPr>
        <p:txBody>
          <a:bodyPr/>
          <a:lstStyle/>
          <a:p>
            <a:pPr eaLnBrk="1" hangingPunct="1"/>
            <a:r>
              <a:rPr lang="zh-CN" altLang="en-US" b="1" dirty="0" smtClean="0"/>
              <a:t>文献管理软件</a:t>
            </a:r>
            <a:r>
              <a:rPr lang="en-US" altLang="zh-CN" b="1" dirty="0" smtClean="0"/>
              <a:t>EndNote</a:t>
            </a:r>
            <a:br>
              <a:rPr lang="en-US" altLang="zh-CN" b="1" dirty="0" smtClean="0"/>
            </a:br>
            <a:r>
              <a:rPr lang="zh-CN" altLang="en-US" sz="4800" b="1" dirty="0" smtClean="0">
                <a:solidFill>
                  <a:srgbClr val="FF0000"/>
                </a:solidFill>
              </a:rPr>
              <a:t>入门</a:t>
            </a:r>
            <a:endParaRPr lang="zh-CN" altLang="en-US" sz="2800" b="1" dirty="0" smtClean="0">
              <a:solidFill>
                <a:srgbClr val="FF0000"/>
              </a:solidFill>
              <a:latin typeface="华文隶书" pitchFamily="2" charset="-122"/>
              <a:ea typeface="华文隶书" pitchFamily="2" charset="-122"/>
            </a:endParaRPr>
          </a:p>
        </p:txBody>
      </p:sp>
      <p:sp>
        <p:nvSpPr>
          <p:cNvPr id="2051" name="副标题 2"/>
          <p:cNvSpPr>
            <a:spLocks noGrp="1"/>
          </p:cNvSpPr>
          <p:nvPr>
            <p:ph type="subTitle" idx="1"/>
          </p:nvPr>
        </p:nvSpPr>
        <p:spPr>
          <a:xfrm>
            <a:off x="1371600" y="3789040"/>
            <a:ext cx="6400800" cy="2736304"/>
          </a:xfrm>
        </p:spPr>
        <p:txBody>
          <a:bodyPr/>
          <a:lstStyle/>
          <a:p>
            <a:pPr eaLnBrk="1" hangingPunct="1"/>
            <a:endParaRPr lang="en-US" altLang="zh-CN" sz="2000" b="1" dirty="0" smtClean="0">
              <a:solidFill>
                <a:schemeClr val="tx2"/>
              </a:solidFill>
            </a:endParaRPr>
          </a:p>
          <a:p>
            <a:pPr eaLnBrk="1" hangingPunct="1"/>
            <a:r>
              <a:rPr lang="zh-CN" altLang="en-US" sz="2000" b="1" dirty="0" smtClean="0">
                <a:solidFill>
                  <a:schemeClr val="tx2"/>
                </a:solidFill>
              </a:rPr>
              <a:t>四川大学图书馆  信息技术中心   闫钟峰</a:t>
            </a:r>
            <a:endParaRPr lang="en-US" altLang="zh-CN" sz="2000" b="1" dirty="0" smtClean="0">
              <a:solidFill>
                <a:schemeClr val="tx2"/>
              </a:solidFill>
            </a:endParaRPr>
          </a:p>
          <a:p>
            <a:pPr eaLnBrk="1" hangingPunct="1"/>
            <a:r>
              <a:rPr lang="en-US" altLang="zh-CN" sz="2000" dirty="0" smtClean="0">
                <a:solidFill>
                  <a:schemeClr val="tx2"/>
                </a:solidFill>
              </a:rPr>
              <a:t>yzf@scu.edu.cn; </a:t>
            </a:r>
            <a:br>
              <a:rPr lang="en-US" altLang="zh-CN" sz="2000" dirty="0" smtClean="0">
                <a:solidFill>
                  <a:schemeClr val="tx2"/>
                </a:solidFill>
              </a:rPr>
            </a:br>
            <a:r>
              <a:rPr lang="en-US" altLang="zh-CN" sz="2000" dirty="0" smtClean="0">
                <a:solidFill>
                  <a:schemeClr val="tx2"/>
                </a:solidFill>
              </a:rPr>
              <a:t>028-85990183;028-85990198</a:t>
            </a:r>
          </a:p>
          <a:p>
            <a:pPr eaLnBrk="1" hangingPunct="1"/>
            <a:r>
              <a:rPr lang="zh-CN" altLang="en-US" sz="2000" b="1" dirty="0" smtClean="0">
                <a:solidFill>
                  <a:srgbClr val="FF0000"/>
                </a:solidFill>
              </a:rPr>
              <a:t>学术资源</a:t>
            </a:r>
            <a:r>
              <a:rPr lang="en-US" altLang="zh-CN" sz="2000" b="1" dirty="0" smtClean="0">
                <a:solidFill>
                  <a:srgbClr val="FF0000"/>
                </a:solidFill>
              </a:rPr>
              <a:t>QQ</a:t>
            </a:r>
            <a:r>
              <a:rPr lang="zh-CN" altLang="en-US" sz="2000" b="1" dirty="0" smtClean="0">
                <a:solidFill>
                  <a:srgbClr val="FF0000"/>
                </a:solidFill>
              </a:rPr>
              <a:t>群：</a:t>
            </a:r>
            <a:r>
              <a:rPr lang="en-US" altLang="zh-CN" sz="2000" b="1" dirty="0" smtClean="0">
                <a:solidFill>
                  <a:srgbClr val="FF0000"/>
                </a:solidFill>
              </a:rPr>
              <a:t>835207262</a:t>
            </a:r>
          </a:p>
          <a:p>
            <a:pPr eaLnBrk="1" hangingPunct="1"/>
            <a:endParaRPr lang="en-US" altLang="zh-CN" sz="2000" b="1" dirty="0" smtClean="0">
              <a:solidFill>
                <a:srgbClr val="FF0000"/>
              </a:solidFill>
            </a:endParaRPr>
          </a:p>
          <a:p>
            <a:pPr eaLnBrk="1" hangingPunct="1"/>
            <a:r>
              <a:rPr lang="zh-CN" altLang="en-US" sz="2000" b="1" dirty="0" smtClean="0">
                <a:solidFill>
                  <a:srgbClr val="FF0000"/>
                </a:solidFill>
              </a:rPr>
              <a:t>本</a:t>
            </a:r>
            <a:r>
              <a:rPr lang="en-US" altLang="zh-CN" sz="2000" b="1" dirty="0" smtClean="0">
                <a:solidFill>
                  <a:srgbClr val="FF0000"/>
                </a:solidFill>
              </a:rPr>
              <a:t>PPT</a:t>
            </a:r>
            <a:r>
              <a:rPr lang="zh-CN" altLang="en-US" sz="2000" b="1" dirty="0" smtClean="0">
                <a:solidFill>
                  <a:srgbClr val="FF0000"/>
                </a:solidFill>
              </a:rPr>
              <a:t>遵循</a:t>
            </a:r>
            <a:r>
              <a:rPr lang="en-US" altLang="zh-CN" sz="2000" b="1" dirty="0" smtClean="0">
                <a:solidFill>
                  <a:srgbClr val="FF0000"/>
                </a:solidFill>
              </a:rPr>
              <a:t>CC0</a:t>
            </a:r>
            <a:r>
              <a:rPr lang="zh-CN" altLang="en-US" sz="2000" b="1" dirty="0" smtClean="0">
                <a:solidFill>
                  <a:srgbClr val="FF0000"/>
                </a:solidFill>
              </a:rPr>
              <a:t>协议，任何人可以复制、修改、分发和使用该作品，甚至是用于商业目的，无需征得授权</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57200" y="0"/>
            <a:ext cx="8229600" cy="836712"/>
          </a:xfrm>
        </p:spPr>
        <p:txBody>
          <a:bodyPr/>
          <a:lstStyle/>
          <a:p>
            <a:r>
              <a:rPr lang="zh-CN" altLang="en-US" dirty="0" smtClean="0"/>
              <a:t>将</a:t>
            </a:r>
            <a:r>
              <a:rPr lang="zh-CN" altLang="en-US" dirty="0"/>
              <a:t>已下载</a:t>
            </a:r>
            <a:r>
              <a:rPr lang="zh-CN" altLang="en-US" dirty="0" smtClean="0"/>
              <a:t>的全文导</a:t>
            </a:r>
            <a:r>
              <a:rPr lang="zh-CN" altLang="en-US" dirty="0"/>
              <a:t>入到</a:t>
            </a:r>
            <a:r>
              <a:rPr lang="en-US" altLang="zh-CN" dirty="0"/>
              <a:t>EN</a:t>
            </a:r>
          </a:p>
        </p:txBody>
      </p:sp>
      <p:sp>
        <p:nvSpPr>
          <p:cNvPr id="11" name="文本框 10"/>
          <p:cNvSpPr txBox="1"/>
          <p:nvPr/>
        </p:nvSpPr>
        <p:spPr>
          <a:xfrm>
            <a:off x="4554311" y="1835532"/>
            <a:ext cx="3906121" cy="923330"/>
          </a:xfrm>
          <a:prstGeom prst="rect">
            <a:avLst/>
          </a:prstGeom>
          <a:noFill/>
        </p:spPr>
        <p:txBody>
          <a:bodyPr wrap="square" rtlCol="0">
            <a:spAutoFit/>
          </a:bodyPr>
          <a:lstStyle/>
          <a:p>
            <a:r>
              <a:rPr lang="zh-CN" altLang="en-US" dirty="0" smtClean="0"/>
              <a:t>第一个框下边可以选择是否包含子文件夹，以及新建一个</a:t>
            </a:r>
            <a:r>
              <a:rPr lang="en-US" altLang="zh-CN" dirty="0" smtClean="0"/>
              <a:t>group set</a:t>
            </a:r>
            <a:r>
              <a:rPr lang="zh-CN" altLang="en-US" dirty="0" smtClean="0"/>
              <a:t>来保存这次导入</a:t>
            </a:r>
            <a:endParaRPr lang="en-US" altLang="zh-CN" dirty="0" smtClean="0"/>
          </a:p>
        </p:txBody>
      </p:sp>
      <p:pic>
        <p:nvPicPr>
          <p:cNvPr id="2" name="图片 1"/>
          <p:cNvPicPr>
            <a:picLocks noChangeAspect="1"/>
          </p:cNvPicPr>
          <p:nvPr/>
        </p:nvPicPr>
        <p:blipFill>
          <a:blip r:embed="rId3"/>
          <a:stretch>
            <a:fillRect/>
          </a:stretch>
        </p:blipFill>
        <p:spPr>
          <a:xfrm>
            <a:off x="179512" y="1309410"/>
            <a:ext cx="4142857" cy="2323809"/>
          </a:xfrm>
          <a:prstGeom prst="rect">
            <a:avLst/>
          </a:prstGeom>
        </p:spPr>
      </p:pic>
      <p:sp>
        <p:nvSpPr>
          <p:cNvPr id="10" name="文本框 9"/>
          <p:cNvSpPr txBox="1"/>
          <p:nvPr/>
        </p:nvSpPr>
        <p:spPr>
          <a:xfrm>
            <a:off x="4572000" y="1124744"/>
            <a:ext cx="3906121" cy="369332"/>
          </a:xfrm>
          <a:prstGeom prst="rect">
            <a:avLst/>
          </a:prstGeom>
          <a:noFill/>
        </p:spPr>
        <p:txBody>
          <a:bodyPr wrap="square" rtlCol="0">
            <a:spAutoFit/>
          </a:bodyPr>
          <a:lstStyle/>
          <a:p>
            <a:r>
              <a:rPr lang="zh-CN" altLang="en-US" dirty="0" smtClean="0"/>
              <a:t>在第一个框后边的</a:t>
            </a:r>
            <a:r>
              <a:rPr lang="en-US" altLang="zh-CN" dirty="0" smtClean="0"/>
              <a:t>choose</a:t>
            </a:r>
            <a:r>
              <a:rPr lang="zh-CN" altLang="en-US" dirty="0" smtClean="0"/>
              <a:t>选择文件夹</a:t>
            </a:r>
            <a:endParaRPr lang="en-US" altLang="zh-CN" dirty="0" smtClean="0"/>
          </a:p>
        </p:txBody>
      </p:sp>
      <p:sp>
        <p:nvSpPr>
          <p:cNvPr id="12" name="文本框 11"/>
          <p:cNvSpPr txBox="1"/>
          <p:nvPr/>
        </p:nvSpPr>
        <p:spPr>
          <a:xfrm>
            <a:off x="4751287" y="3374122"/>
            <a:ext cx="3906121" cy="1477328"/>
          </a:xfrm>
          <a:prstGeom prst="rect">
            <a:avLst/>
          </a:prstGeom>
          <a:noFill/>
        </p:spPr>
        <p:txBody>
          <a:bodyPr wrap="square" rtlCol="0">
            <a:spAutoFit/>
          </a:bodyPr>
          <a:lstStyle/>
          <a:p>
            <a:r>
              <a:rPr lang="en-US" altLang="zh-CN" b="1" dirty="0" smtClean="0">
                <a:solidFill>
                  <a:srgbClr val="FF0000"/>
                </a:solidFill>
              </a:rPr>
              <a:t>CAUTION:</a:t>
            </a:r>
          </a:p>
          <a:p>
            <a:r>
              <a:rPr lang="zh-CN" altLang="en-US" dirty="0" smtClean="0"/>
              <a:t>由于</a:t>
            </a:r>
            <a:r>
              <a:rPr lang="en-US" altLang="zh-CN" dirty="0" smtClean="0"/>
              <a:t>EN</a:t>
            </a:r>
            <a:r>
              <a:rPr lang="zh-CN" altLang="en-US" dirty="0" smtClean="0"/>
              <a:t>不支持导入多重子文件夹，如果有二级子文件夹，二级文件夹中的文件将不能被导入。</a:t>
            </a:r>
            <a:endParaRPr lang="en-US" altLang="zh-CN" dirty="0" smtClean="0"/>
          </a:p>
          <a:p>
            <a:r>
              <a:rPr lang="zh-CN" altLang="en-US" b="1" dirty="0" smtClean="0"/>
              <a:t>下边做</a:t>
            </a:r>
            <a:r>
              <a:rPr lang="zh-CN" altLang="en-US" b="1" dirty="0"/>
              <a:t>一个</a:t>
            </a:r>
            <a:r>
              <a:rPr lang="zh-CN" altLang="en-US" b="1" dirty="0" smtClean="0"/>
              <a:t>演示：</a:t>
            </a:r>
            <a:endParaRPr lang="en-US" altLang="zh-CN" b="1" dirty="0" smtClean="0"/>
          </a:p>
        </p:txBody>
      </p:sp>
    </p:spTree>
    <p:extLst>
      <p:ext uri="{BB962C8B-B14F-4D97-AF65-F5344CB8AC3E}">
        <p14:creationId xmlns:p14="http://schemas.microsoft.com/office/powerpoint/2010/main" val="25030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57200" y="0"/>
            <a:ext cx="8229600" cy="836712"/>
          </a:xfrm>
        </p:spPr>
        <p:txBody>
          <a:bodyPr/>
          <a:lstStyle/>
          <a:p>
            <a:r>
              <a:rPr lang="zh-CN" altLang="en-US" dirty="0" smtClean="0"/>
              <a:t>将</a:t>
            </a:r>
            <a:r>
              <a:rPr lang="zh-CN" altLang="en-US" dirty="0"/>
              <a:t>已下载</a:t>
            </a:r>
            <a:r>
              <a:rPr lang="zh-CN" altLang="en-US" dirty="0" smtClean="0"/>
              <a:t>的全文导</a:t>
            </a:r>
            <a:r>
              <a:rPr lang="zh-CN" altLang="en-US" dirty="0"/>
              <a:t>入到</a:t>
            </a:r>
            <a:r>
              <a:rPr lang="en-US" altLang="zh-CN" dirty="0"/>
              <a:t>EN</a:t>
            </a:r>
          </a:p>
        </p:txBody>
      </p:sp>
      <p:sp>
        <p:nvSpPr>
          <p:cNvPr id="12" name="文本框 11"/>
          <p:cNvSpPr txBox="1"/>
          <p:nvPr/>
        </p:nvSpPr>
        <p:spPr>
          <a:xfrm>
            <a:off x="395536" y="3814720"/>
            <a:ext cx="8064896" cy="2123658"/>
          </a:xfrm>
          <a:prstGeom prst="rect">
            <a:avLst/>
          </a:prstGeom>
          <a:noFill/>
        </p:spPr>
        <p:txBody>
          <a:bodyPr wrap="square" rtlCol="0">
            <a:spAutoFit/>
          </a:bodyPr>
          <a:lstStyle/>
          <a:p>
            <a:r>
              <a:rPr lang="zh-CN" altLang="en-US" sz="2400" b="1" dirty="0" smtClean="0">
                <a:solidFill>
                  <a:srgbClr val="FF0000"/>
                </a:solidFill>
              </a:rPr>
              <a:t>导入之后出现这种情况怎么办？</a:t>
            </a:r>
            <a:endParaRPr lang="en-US" altLang="zh-CN" sz="2400" b="1" dirty="0" smtClean="0">
              <a:solidFill>
                <a:srgbClr val="FF0000"/>
              </a:solidFill>
            </a:endParaRPr>
          </a:p>
          <a:p>
            <a:r>
              <a:rPr lang="zh-CN" altLang="en-US" b="1" dirty="0" smtClean="0"/>
              <a:t>如果是中文文献</a:t>
            </a:r>
            <a:r>
              <a:rPr lang="en-US" altLang="zh-CN" b="1" dirty="0" smtClean="0"/>
              <a:t>——</a:t>
            </a:r>
            <a:r>
              <a:rPr lang="zh-CN" altLang="en-US" b="1" dirty="0" smtClean="0"/>
              <a:t>没办法，不要将中文文献直接导入到</a:t>
            </a:r>
            <a:r>
              <a:rPr lang="en-US" altLang="zh-CN" b="1" dirty="0" smtClean="0"/>
              <a:t>EN</a:t>
            </a:r>
          </a:p>
          <a:p>
            <a:r>
              <a:rPr lang="zh-CN" altLang="en-US" b="1" dirty="0" smtClean="0"/>
              <a:t>如果是英文文献</a:t>
            </a:r>
            <a:r>
              <a:rPr lang="en-US" altLang="zh-CN" b="1" dirty="0" smtClean="0"/>
              <a:t>——</a:t>
            </a:r>
            <a:r>
              <a:rPr lang="zh-CN" altLang="en-US" b="1" dirty="0" smtClean="0"/>
              <a:t>鼠标右键</a:t>
            </a:r>
            <a:r>
              <a:rPr lang="en-US" altLang="zh-CN" b="1" dirty="0" smtClean="0"/>
              <a:t>=》find reference update</a:t>
            </a:r>
            <a:r>
              <a:rPr lang="zh-CN" altLang="en-US" b="1" dirty="0" smtClean="0"/>
              <a:t>，然后等着</a:t>
            </a:r>
            <a:endParaRPr lang="en-US" altLang="zh-CN" b="1" dirty="0" smtClean="0"/>
          </a:p>
          <a:p>
            <a:r>
              <a:rPr lang="en-US" altLang="zh-CN" b="1" dirty="0" smtClean="0">
                <a:solidFill>
                  <a:srgbClr val="FF0000"/>
                </a:solidFill>
              </a:rPr>
              <a:t>CAUTION:</a:t>
            </a:r>
          </a:p>
          <a:p>
            <a:r>
              <a:rPr lang="zh-CN" altLang="en-US" dirty="0" smtClean="0"/>
              <a:t>由于</a:t>
            </a:r>
            <a:r>
              <a:rPr lang="en-US" altLang="zh-CN" dirty="0" smtClean="0"/>
              <a:t>EN</a:t>
            </a:r>
            <a:r>
              <a:rPr lang="zh-CN" altLang="en-US" dirty="0" smtClean="0"/>
              <a:t>不支持中文数据库（的检索和更新），不建议中文数据库用户（直接）使用</a:t>
            </a:r>
            <a:r>
              <a:rPr lang="en-US" altLang="zh-CN" dirty="0" smtClean="0"/>
              <a:t>EN</a:t>
            </a:r>
            <a:r>
              <a:rPr lang="zh-CN" altLang="en-US" dirty="0" smtClean="0"/>
              <a:t>。</a:t>
            </a:r>
            <a:endParaRPr lang="en-US" altLang="zh-CN" dirty="0" smtClean="0"/>
          </a:p>
          <a:p>
            <a:r>
              <a:rPr lang="zh-CN" altLang="en-US" dirty="0" smtClean="0"/>
              <a:t>如确实想用，需要先使用</a:t>
            </a:r>
            <a:r>
              <a:rPr lang="en-US" altLang="zh-CN" dirty="0" smtClean="0"/>
              <a:t>NE</a:t>
            </a:r>
            <a:r>
              <a:rPr lang="zh-CN" altLang="en-US" dirty="0" smtClean="0"/>
              <a:t>，将中文资源用</a:t>
            </a:r>
            <a:r>
              <a:rPr lang="en-US" altLang="zh-CN" dirty="0" smtClean="0"/>
              <a:t>EN</a:t>
            </a:r>
            <a:r>
              <a:rPr lang="zh-CN" altLang="en-US" dirty="0" smtClean="0"/>
              <a:t>做中转</a:t>
            </a:r>
            <a:r>
              <a:rPr lang="zh-CN" altLang="en-US" dirty="0"/>
              <a:t>。</a:t>
            </a:r>
            <a:endParaRPr lang="en-US" altLang="zh-CN" b="1" dirty="0" smtClean="0"/>
          </a:p>
        </p:txBody>
      </p:sp>
      <p:pic>
        <p:nvPicPr>
          <p:cNvPr id="3" name="图片 2"/>
          <p:cNvPicPr>
            <a:picLocks noChangeAspect="1"/>
          </p:cNvPicPr>
          <p:nvPr/>
        </p:nvPicPr>
        <p:blipFill>
          <a:blip r:embed="rId3"/>
          <a:stretch>
            <a:fillRect/>
          </a:stretch>
        </p:blipFill>
        <p:spPr>
          <a:xfrm>
            <a:off x="611560" y="980728"/>
            <a:ext cx="6955095" cy="2689975"/>
          </a:xfrm>
          <a:prstGeom prst="rect">
            <a:avLst/>
          </a:prstGeom>
        </p:spPr>
      </p:pic>
    </p:spTree>
    <p:extLst>
      <p:ext uri="{BB962C8B-B14F-4D97-AF65-F5344CB8AC3E}">
        <p14:creationId xmlns:p14="http://schemas.microsoft.com/office/powerpoint/2010/main" val="20496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pPr algn="l"/>
            <a:r>
              <a:rPr lang="zh-CN" altLang="en-US" b="1" dirty="0" smtClean="0"/>
              <a:t>二、</a:t>
            </a:r>
            <a:r>
              <a:rPr lang="zh-CN" altLang="en-US" b="1" dirty="0"/>
              <a:t>将文献导入</a:t>
            </a:r>
            <a:r>
              <a:rPr lang="en-US" altLang="zh-CN" b="1" dirty="0" smtClean="0"/>
              <a:t>EN</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将数据库的</a:t>
            </a:r>
            <a:r>
              <a:rPr lang="zh-CN" altLang="en-US" b="1" dirty="0">
                <a:solidFill>
                  <a:srgbClr val="FF0000"/>
                </a:solidFill>
              </a:rPr>
              <a:t>检索结果导入到</a:t>
            </a:r>
            <a:r>
              <a:rPr lang="en-US" altLang="zh-CN" b="1" dirty="0" smtClean="0">
                <a:solidFill>
                  <a:srgbClr val="FF0000"/>
                </a:solidFill>
              </a:rPr>
              <a:t>EN</a:t>
            </a:r>
          </a:p>
          <a:p>
            <a:pPr marL="0" indent="0">
              <a:buNone/>
            </a:pPr>
            <a:r>
              <a:rPr lang="en-US" altLang="zh-CN" dirty="0" smtClean="0"/>
              <a:t>    </a:t>
            </a:r>
            <a:r>
              <a:rPr lang="zh-CN" altLang="en-US" sz="2800" dirty="0" smtClean="0"/>
              <a:t>使用场景：</a:t>
            </a:r>
            <a:endParaRPr lang="en-US" altLang="zh-CN" sz="2800" dirty="0" smtClean="0"/>
          </a:p>
          <a:p>
            <a:pPr marL="0" indent="0">
              <a:buNone/>
            </a:pPr>
            <a:r>
              <a:rPr lang="en-US" altLang="zh-CN" sz="2800" dirty="0"/>
              <a:t> </a:t>
            </a:r>
            <a:r>
              <a:rPr lang="en-US" altLang="zh-CN" sz="2800" dirty="0" smtClean="0"/>
              <a:t>    </a:t>
            </a:r>
            <a:r>
              <a:rPr lang="zh-CN" altLang="en-US" sz="2800" dirty="0" smtClean="0"/>
              <a:t>有些数据库不支持在</a:t>
            </a:r>
            <a:r>
              <a:rPr lang="en-US" altLang="zh-CN" sz="2800" dirty="0" smtClean="0"/>
              <a:t>EN</a:t>
            </a:r>
            <a:r>
              <a:rPr lang="zh-CN" altLang="en-US" sz="2800" dirty="0" smtClean="0"/>
              <a:t>中检索，如何将数据库的检索结果导入到</a:t>
            </a:r>
            <a:r>
              <a:rPr lang="en-US" altLang="zh-CN" sz="2800" dirty="0" smtClean="0"/>
              <a:t>EN</a:t>
            </a:r>
            <a:r>
              <a:rPr lang="zh-CN" altLang="en-US" sz="2800" dirty="0" smtClean="0"/>
              <a:t>中？</a:t>
            </a:r>
            <a:endParaRPr lang="en-US" altLang="zh-CN" sz="2800" dirty="0"/>
          </a:p>
        </p:txBody>
      </p:sp>
    </p:spTree>
    <p:extLst>
      <p:ext uri="{BB962C8B-B14F-4D97-AF65-F5344CB8AC3E}">
        <p14:creationId xmlns:p14="http://schemas.microsoft.com/office/powerpoint/2010/main" val="4010631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5496" y="-27384"/>
            <a:ext cx="3985682" cy="3849029"/>
          </a:xfrm>
          <a:prstGeom prst="rect">
            <a:avLst/>
          </a:prstGeom>
        </p:spPr>
      </p:pic>
      <p:sp>
        <p:nvSpPr>
          <p:cNvPr id="13314" name="标题 1"/>
          <p:cNvSpPr>
            <a:spLocks noGrp="1"/>
          </p:cNvSpPr>
          <p:nvPr>
            <p:ph type="title"/>
          </p:nvPr>
        </p:nvSpPr>
        <p:spPr>
          <a:xfrm>
            <a:off x="4021178" y="0"/>
            <a:ext cx="5122822" cy="1124744"/>
          </a:xfrm>
        </p:spPr>
        <p:txBody>
          <a:bodyPr/>
          <a:lstStyle/>
          <a:p>
            <a:r>
              <a:rPr lang="en-US" altLang="zh-CN" sz="4000" dirty="0" smtClean="0"/>
              <a:t>Case1:</a:t>
            </a:r>
            <a:r>
              <a:rPr lang="zh-CN" altLang="en-US" sz="4000" dirty="0" smtClean="0"/>
              <a:t>将</a:t>
            </a:r>
            <a:r>
              <a:rPr lang="zh-CN" altLang="en-US" sz="4000" dirty="0"/>
              <a:t>数据库</a:t>
            </a:r>
            <a:r>
              <a:rPr lang="zh-CN" altLang="en-US" sz="4000" dirty="0" smtClean="0"/>
              <a:t>检索</a:t>
            </a:r>
            <a:r>
              <a:rPr lang="zh-CN" altLang="en-US" sz="4000" dirty="0"/>
              <a:t>结果导入到</a:t>
            </a:r>
            <a:r>
              <a:rPr lang="en-US" altLang="zh-CN" sz="4000" dirty="0" smtClean="0"/>
              <a:t>EN——CNKI</a:t>
            </a:r>
            <a:endParaRPr lang="en-US" altLang="zh-CN" sz="4000" dirty="0"/>
          </a:p>
        </p:txBody>
      </p:sp>
      <p:sp>
        <p:nvSpPr>
          <p:cNvPr id="11" name="文本框 10"/>
          <p:cNvSpPr txBox="1"/>
          <p:nvPr/>
        </p:nvSpPr>
        <p:spPr>
          <a:xfrm>
            <a:off x="4355976" y="1630541"/>
            <a:ext cx="3906121" cy="646331"/>
          </a:xfrm>
          <a:prstGeom prst="rect">
            <a:avLst/>
          </a:prstGeom>
          <a:noFill/>
        </p:spPr>
        <p:txBody>
          <a:bodyPr wrap="square" rtlCol="0">
            <a:spAutoFit/>
          </a:bodyPr>
          <a:lstStyle/>
          <a:p>
            <a:r>
              <a:rPr lang="zh-CN" altLang="en-US" dirty="0" smtClean="0"/>
              <a:t>然后使用“</a:t>
            </a:r>
            <a:r>
              <a:rPr lang="zh-CN" altLang="en-US" dirty="0"/>
              <a:t>导出</a:t>
            </a:r>
            <a:r>
              <a:rPr lang="en-US" altLang="zh-CN" dirty="0"/>
              <a:t>/</a:t>
            </a:r>
            <a:r>
              <a:rPr lang="zh-CN" altLang="en-US" dirty="0"/>
              <a:t>参考文献</a:t>
            </a:r>
            <a:r>
              <a:rPr lang="zh-CN" altLang="en-US" dirty="0" smtClean="0"/>
              <a:t>”将检索结果导出</a:t>
            </a:r>
            <a:endParaRPr lang="en-US" altLang="zh-CN" dirty="0" smtClean="0"/>
          </a:p>
        </p:txBody>
      </p:sp>
      <p:sp>
        <p:nvSpPr>
          <p:cNvPr id="10" name="文本框 9"/>
          <p:cNvSpPr txBox="1"/>
          <p:nvPr/>
        </p:nvSpPr>
        <p:spPr>
          <a:xfrm>
            <a:off x="4355976" y="1115452"/>
            <a:ext cx="4536504" cy="369332"/>
          </a:xfrm>
          <a:prstGeom prst="rect">
            <a:avLst/>
          </a:prstGeom>
          <a:noFill/>
        </p:spPr>
        <p:txBody>
          <a:bodyPr wrap="square" rtlCol="0">
            <a:spAutoFit/>
          </a:bodyPr>
          <a:lstStyle/>
          <a:p>
            <a:r>
              <a:rPr lang="en-US" altLang="zh-CN" dirty="0" err="1" smtClean="0"/>
              <a:t>Cnki</a:t>
            </a:r>
            <a:r>
              <a:rPr lang="zh-CN" altLang="en-US" dirty="0" smtClean="0"/>
              <a:t>的检索结果页面，可以勾选检索结果</a:t>
            </a:r>
            <a:endParaRPr lang="en-US" altLang="zh-CN" dirty="0" smtClean="0"/>
          </a:p>
        </p:txBody>
      </p:sp>
      <p:pic>
        <p:nvPicPr>
          <p:cNvPr id="4" name="图片 3"/>
          <p:cNvPicPr>
            <a:picLocks noChangeAspect="1"/>
          </p:cNvPicPr>
          <p:nvPr/>
        </p:nvPicPr>
        <p:blipFill>
          <a:blip r:embed="rId4"/>
          <a:stretch>
            <a:fillRect/>
          </a:stretch>
        </p:blipFill>
        <p:spPr>
          <a:xfrm>
            <a:off x="5392778" y="2215570"/>
            <a:ext cx="3751695" cy="4608512"/>
          </a:xfrm>
          <a:prstGeom prst="rect">
            <a:avLst/>
          </a:prstGeom>
        </p:spPr>
      </p:pic>
      <p:sp>
        <p:nvSpPr>
          <p:cNvPr id="9" name="文本框 8"/>
          <p:cNvSpPr txBox="1"/>
          <p:nvPr/>
        </p:nvSpPr>
        <p:spPr>
          <a:xfrm>
            <a:off x="0" y="5267028"/>
            <a:ext cx="5165753" cy="1477328"/>
          </a:xfrm>
          <a:prstGeom prst="rect">
            <a:avLst/>
          </a:prstGeom>
          <a:noFill/>
        </p:spPr>
        <p:txBody>
          <a:bodyPr wrap="square" rtlCol="0">
            <a:spAutoFit/>
          </a:bodyPr>
          <a:lstStyle/>
          <a:p>
            <a:r>
              <a:rPr lang="en-US" altLang="zh-CN" dirty="0" smtClean="0"/>
              <a:t>1</a:t>
            </a:r>
            <a:r>
              <a:rPr lang="zh-CN" altLang="en-US" dirty="0" smtClean="0"/>
              <a:t>、在新窗口选择文献导出格式为</a:t>
            </a:r>
            <a:r>
              <a:rPr lang="en-US" altLang="zh-CN" dirty="0" smtClean="0"/>
              <a:t>EndNote</a:t>
            </a:r>
            <a:r>
              <a:rPr lang="zh-CN" altLang="en-US" dirty="0" smtClean="0"/>
              <a:t>，导出后导入到</a:t>
            </a:r>
            <a:r>
              <a:rPr lang="en-US" altLang="zh-CN" dirty="0" smtClean="0"/>
              <a:t>EN</a:t>
            </a:r>
            <a:br>
              <a:rPr lang="en-US" altLang="zh-CN" dirty="0" smtClean="0"/>
            </a:br>
            <a:r>
              <a:rPr lang="en-US" altLang="zh-CN" dirty="0" smtClean="0"/>
              <a:t>2</a:t>
            </a:r>
            <a:r>
              <a:rPr lang="zh-CN" altLang="en-US" dirty="0" smtClean="0"/>
              <a:t>、</a:t>
            </a:r>
            <a:r>
              <a:rPr lang="zh-CN" altLang="en-US" dirty="0"/>
              <a:t>在</a:t>
            </a:r>
            <a:r>
              <a:rPr lang="zh-CN" altLang="en-US" dirty="0" smtClean="0"/>
              <a:t>新窗口选择</a:t>
            </a:r>
            <a:r>
              <a:rPr lang="zh-CN" altLang="en-US" dirty="0"/>
              <a:t>文献导出格式</a:t>
            </a:r>
            <a:r>
              <a:rPr lang="zh-CN" altLang="en-US" dirty="0" smtClean="0"/>
              <a:t>为</a:t>
            </a:r>
            <a:r>
              <a:rPr lang="en-US" altLang="zh-CN" dirty="0" err="1" smtClean="0"/>
              <a:t>Refworks</a:t>
            </a:r>
            <a:r>
              <a:rPr lang="zh-CN" altLang="en-US" dirty="0" smtClean="0"/>
              <a:t>，导出后导入到</a:t>
            </a:r>
            <a:r>
              <a:rPr lang="en-US" altLang="zh-CN" dirty="0" smtClean="0"/>
              <a:t>EN</a:t>
            </a:r>
            <a:br>
              <a:rPr lang="en-US" altLang="zh-CN" dirty="0" smtClean="0"/>
            </a:br>
            <a:endParaRPr lang="en-US" altLang="zh-CN" dirty="0" smtClean="0"/>
          </a:p>
        </p:txBody>
      </p:sp>
      <p:sp>
        <p:nvSpPr>
          <p:cNvPr id="13" name="文本框 12"/>
          <p:cNvSpPr txBox="1"/>
          <p:nvPr/>
        </p:nvSpPr>
        <p:spPr>
          <a:xfrm>
            <a:off x="35496" y="4183920"/>
            <a:ext cx="5202265" cy="923330"/>
          </a:xfrm>
          <a:prstGeom prst="rect">
            <a:avLst/>
          </a:prstGeom>
          <a:noFill/>
        </p:spPr>
        <p:txBody>
          <a:bodyPr wrap="square" rtlCol="0">
            <a:spAutoFit/>
          </a:bodyPr>
          <a:lstStyle/>
          <a:p>
            <a:r>
              <a:rPr lang="en-US" altLang="zh-CN" b="1" dirty="0" smtClean="0">
                <a:solidFill>
                  <a:srgbClr val="FF0000"/>
                </a:solidFill>
              </a:rPr>
              <a:t>CAUTION:</a:t>
            </a:r>
          </a:p>
          <a:p>
            <a:r>
              <a:rPr lang="zh-CN" altLang="en-US" b="1" dirty="0" smtClean="0">
                <a:solidFill>
                  <a:srgbClr val="FF0000"/>
                </a:solidFill>
              </a:rPr>
              <a:t>文献导出格式决定了导入到</a:t>
            </a:r>
            <a:r>
              <a:rPr lang="en-US" altLang="zh-CN" b="1" dirty="0" smtClean="0">
                <a:solidFill>
                  <a:srgbClr val="FF0000"/>
                </a:solidFill>
              </a:rPr>
              <a:t>EN</a:t>
            </a:r>
            <a:r>
              <a:rPr lang="zh-CN" altLang="en-US" b="1" dirty="0" smtClean="0">
                <a:solidFill>
                  <a:srgbClr val="FF0000"/>
                </a:solidFill>
              </a:rPr>
              <a:t>后的显示效果</a:t>
            </a:r>
            <a:endParaRPr lang="en-US" altLang="zh-CN" b="1" dirty="0" smtClean="0">
              <a:solidFill>
                <a:srgbClr val="FF0000"/>
              </a:solidFill>
            </a:endParaRPr>
          </a:p>
          <a:p>
            <a:r>
              <a:rPr lang="zh-CN" altLang="en-US" b="1" dirty="0" smtClean="0"/>
              <a:t>下边做</a:t>
            </a:r>
            <a:r>
              <a:rPr lang="zh-CN" altLang="en-US" b="1" dirty="0"/>
              <a:t>一</a:t>
            </a:r>
            <a:r>
              <a:rPr lang="zh-CN" altLang="en-US" b="1" dirty="0" smtClean="0"/>
              <a:t>个对比演示：</a:t>
            </a:r>
            <a:endParaRPr lang="en-US" altLang="zh-CN" b="1" dirty="0" smtClean="0"/>
          </a:p>
        </p:txBody>
      </p:sp>
    </p:spTree>
    <p:extLst>
      <p:ext uri="{BB962C8B-B14F-4D97-AF65-F5344CB8AC3E}">
        <p14:creationId xmlns:p14="http://schemas.microsoft.com/office/powerpoint/2010/main" val="842545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0" y="216024"/>
            <a:ext cx="9144000" cy="836712"/>
          </a:xfrm>
        </p:spPr>
        <p:txBody>
          <a:bodyPr/>
          <a:lstStyle/>
          <a:p>
            <a:r>
              <a:rPr lang="en-US" altLang="zh-CN" dirty="0" smtClean="0"/>
              <a:t>Case1:</a:t>
            </a:r>
            <a:r>
              <a:rPr lang="zh-CN" altLang="en-US" dirty="0" smtClean="0"/>
              <a:t>将</a:t>
            </a:r>
            <a:r>
              <a:rPr lang="zh-CN" altLang="en-US" dirty="0"/>
              <a:t>数据库检索结果导</a:t>
            </a:r>
            <a:r>
              <a:rPr lang="zh-CN" altLang="en-US" dirty="0" smtClean="0"/>
              <a:t>入</a:t>
            </a:r>
            <a:r>
              <a:rPr lang="en-US" altLang="zh-CN" dirty="0" smtClean="0"/>
              <a:t/>
            </a:r>
            <a:br>
              <a:rPr lang="en-US" altLang="zh-CN" dirty="0" smtClean="0"/>
            </a:br>
            <a:r>
              <a:rPr lang="zh-CN" altLang="en-US" dirty="0" smtClean="0"/>
              <a:t>到</a:t>
            </a:r>
            <a:r>
              <a:rPr lang="en-US" altLang="zh-CN" dirty="0" smtClean="0"/>
              <a:t>EN——CNKI</a:t>
            </a:r>
            <a:endParaRPr lang="en-US" altLang="zh-CN" dirty="0"/>
          </a:p>
        </p:txBody>
      </p:sp>
      <p:sp>
        <p:nvSpPr>
          <p:cNvPr id="10" name="文本框 9"/>
          <p:cNvSpPr txBox="1"/>
          <p:nvPr/>
        </p:nvSpPr>
        <p:spPr>
          <a:xfrm>
            <a:off x="6143092" y="1628800"/>
            <a:ext cx="2605371" cy="646331"/>
          </a:xfrm>
          <a:prstGeom prst="rect">
            <a:avLst/>
          </a:prstGeom>
          <a:noFill/>
        </p:spPr>
        <p:txBody>
          <a:bodyPr wrap="square" rtlCol="0">
            <a:spAutoFit/>
          </a:bodyPr>
          <a:lstStyle/>
          <a:p>
            <a:r>
              <a:rPr lang="en-US" altLang="zh-CN" dirty="0" smtClean="0"/>
              <a:t>1</a:t>
            </a:r>
            <a:r>
              <a:rPr lang="zh-CN" altLang="en-US" dirty="0" smtClean="0"/>
              <a:t>、使用</a:t>
            </a:r>
            <a:r>
              <a:rPr lang="en-US" altLang="zh-CN" dirty="0" smtClean="0"/>
              <a:t>EndNote</a:t>
            </a:r>
            <a:r>
              <a:rPr lang="zh-CN" altLang="en-US" dirty="0" smtClean="0"/>
              <a:t>格式导出后再导入到</a:t>
            </a:r>
            <a:r>
              <a:rPr lang="en-US" altLang="zh-CN" dirty="0" smtClean="0"/>
              <a:t>EN</a:t>
            </a:r>
            <a:r>
              <a:rPr lang="zh-CN" altLang="en-US" dirty="0" smtClean="0"/>
              <a:t>的效果</a:t>
            </a:r>
            <a:endParaRPr lang="en-US" altLang="zh-CN" dirty="0" smtClean="0"/>
          </a:p>
        </p:txBody>
      </p:sp>
      <p:pic>
        <p:nvPicPr>
          <p:cNvPr id="4" name="图片 3"/>
          <p:cNvPicPr>
            <a:picLocks noChangeAspect="1"/>
          </p:cNvPicPr>
          <p:nvPr/>
        </p:nvPicPr>
        <p:blipFill>
          <a:blip r:embed="rId3"/>
          <a:stretch>
            <a:fillRect/>
          </a:stretch>
        </p:blipFill>
        <p:spPr>
          <a:xfrm>
            <a:off x="16447" y="1628800"/>
            <a:ext cx="6066667" cy="2028571"/>
          </a:xfrm>
          <a:prstGeom prst="rect">
            <a:avLst/>
          </a:prstGeom>
        </p:spPr>
      </p:pic>
      <p:pic>
        <p:nvPicPr>
          <p:cNvPr id="5" name="图片 4"/>
          <p:cNvPicPr>
            <a:picLocks noChangeAspect="1"/>
          </p:cNvPicPr>
          <p:nvPr/>
        </p:nvPicPr>
        <p:blipFill>
          <a:blip r:embed="rId4"/>
          <a:stretch>
            <a:fillRect/>
          </a:stretch>
        </p:blipFill>
        <p:spPr>
          <a:xfrm>
            <a:off x="35496" y="3927209"/>
            <a:ext cx="6028571" cy="2238095"/>
          </a:xfrm>
          <a:prstGeom prst="rect">
            <a:avLst/>
          </a:prstGeom>
        </p:spPr>
      </p:pic>
      <p:sp>
        <p:nvSpPr>
          <p:cNvPr id="13" name="文本框 12"/>
          <p:cNvSpPr txBox="1"/>
          <p:nvPr/>
        </p:nvSpPr>
        <p:spPr>
          <a:xfrm>
            <a:off x="6102163" y="3945830"/>
            <a:ext cx="2646300" cy="646331"/>
          </a:xfrm>
          <a:prstGeom prst="rect">
            <a:avLst/>
          </a:prstGeom>
          <a:noFill/>
        </p:spPr>
        <p:txBody>
          <a:bodyPr wrap="square" rtlCol="0">
            <a:spAutoFit/>
          </a:bodyPr>
          <a:lstStyle/>
          <a:p>
            <a:r>
              <a:rPr lang="en-US" altLang="zh-CN" dirty="0"/>
              <a:t>2</a:t>
            </a:r>
            <a:r>
              <a:rPr lang="zh-CN" altLang="en-US" dirty="0" smtClean="0"/>
              <a:t>、使用</a:t>
            </a:r>
            <a:r>
              <a:rPr lang="en-US" altLang="zh-CN" dirty="0" err="1" smtClean="0"/>
              <a:t>Refwork</a:t>
            </a:r>
            <a:r>
              <a:rPr lang="zh-CN" altLang="en-US" dirty="0" smtClean="0"/>
              <a:t>格式导出后再导入到</a:t>
            </a:r>
            <a:r>
              <a:rPr lang="en-US" altLang="zh-CN" dirty="0" smtClean="0"/>
              <a:t>EN</a:t>
            </a:r>
            <a:r>
              <a:rPr lang="zh-CN" altLang="en-US" dirty="0" smtClean="0"/>
              <a:t>的效果</a:t>
            </a:r>
            <a:endParaRPr lang="en-US" altLang="zh-CN" dirty="0" smtClean="0"/>
          </a:p>
        </p:txBody>
      </p:sp>
    </p:spTree>
    <p:extLst>
      <p:ext uri="{BB962C8B-B14F-4D97-AF65-F5344CB8AC3E}">
        <p14:creationId xmlns:p14="http://schemas.microsoft.com/office/powerpoint/2010/main" val="644261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534" y="44624"/>
            <a:ext cx="9055030" cy="1080120"/>
          </a:xfrm>
        </p:spPr>
        <p:txBody>
          <a:bodyPr/>
          <a:lstStyle/>
          <a:p>
            <a:pPr algn="l"/>
            <a:r>
              <a:rPr lang="en-US" altLang="zh-CN" dirty="0" smtClean="0"/>
              <a:t>Case2:</a:t>
            </a:r>
            <a:r>
              <a:rPr lang="zh-CN" altLang="en-US" dirty="0" smtClean="0"/>
              <a:t>将数据库检索</a:t>
            </a:r>
            <a:r>
              <a:rPr lang="zh-CN" altLang="en-US" dirty="0"/>
              <a:t>结果导入到</a:t>
            </a:r>
            <a:r>
              <a:rPr lang="en-US" altLang="zh-CN" dirty="0" smtClean="0"/>
              <a:t>EN——SD</a:t>
            </a:r>
            <a:endParaRPr lang="zh-CN" altLang="en-US" dirty="0"/>
          </a:p>
        </p:txBody>
      </p:sp>
      <p:pic>
        <p:nvPicPr>
          <p:cNvPr id="4" name="图片 3"/>
          <p:cNvPicPr>
            <a:picLocks noChangeAspect="1"/>
          </p:cNvPicPr>
          <p:nvPr/>
        </p:nvPicPr>
        <p:blipFill>
          <a:blip r:embed="rId3"/>
          <a:stretch>
            <a:fillRect/>
          </a:stretch>
        </p:blipFill>
        <p:spPr>
          <a:xfrm>
            <a:off x="167152" y="1302186"/>
            <a:ext cx="4230494" cy="3204920"/>
          </a:xfrm>
          <a:prstGeom prst="rect">
            <a:avLst/>
          </a:prstGeom>
        </p:spPr>
      </p:pic>
      <p:sp>
        <p:nvSpPr>
          <p:cNvPr id="5" name="文本框 4"/>
          <p:cNvSpPr txBox="1"/>
          <p:nvPr/>
        </p:nvSpPr>
        <p:spPr>
          <a:xfrm>
            <a:off x="4644008" y="1353542"/>
            <a:ext cx="3096344" cy="923330"/>
          </a:xfrm>
          <a:prstGeom prst="rect">
            <a:avLst/>
          </a:prstGeom>
          <a:noFill/>
        </p:spPr>
        <p:txBody>
          <a:bodyPr wrap="square" rtlCol="0">
            <a:spAutoFit/>
          </a:bodyPr>
          <a:lstStyle/>
          <a:p>
            <a:r>
              <a:rPr lang="en-US" altLang="zh-CN" dirty="0" smtClean="0"/>
              <a:t>SD</a:t>
            </a:r>
            <a:r>
              <a:rPr lang="zh-CN" altLang="en-US" dirty="0" smtClean="0"/>
              <a:t>数据库的检索结果页面</a:t>
            </a:r>
            <a:r>
              <a:rPr lang="en-US" altLang="zh-CN" dirty="0" smtClean="0"/>
              <a:t/>
            </a:r>
            <a:br>
              <a:rPr lang="en-US" altLang="zh-CN" dirty="0" smtClean="0"/>
            </a:br>
            <a:r>
              <a:rPr lang="zh-CN" altLang="en-US" dirty="0" smtClean="0"/>
              <a:t>可根据需要勾选检索结果，然后选择</a:t>
            </a:r>
            <a:r>
              <a:rPr lang="en-US" altLang="zh-CN" dirty="0" smtClean="0"/>
              <a:t>Export</a:t>
            </a:r>
            <a:endParaRPr lang="zh-CN" altLang="en-US" dirty="0"/>
          </a:p>
        </p:txBody>
      </p:sp>
      <p:pic>
        <p:nvPicPr>
          <p:cNvPr id="6" name="图片 5"/>
          <p:cNvPicPr>
            <a:picLocks noChangeAspect="1"/>
          </p:cNvPicPr>
          <p:nvPr/>
        </p:nvPicPr>
        <p:blipFill>
          <a:blip r:embed="rId4"/>
          <a:stretch>
            <a:fillRect/>
          </a:stretch>
        </p:blipFill>
        <p:spPr>
          <a:xfrm>
            <a:off x="5869250" y="3825923"/>
            <a:ext cx="3095238" cy="2771429"/>
          </a:xfrm>
          <a:prstGeom prst="rect">
            <a:avLst/>
          </a:prstGeom>
        </p:spPr>
      </p:pic>
      <p:sp>
        <p:nvSpPr>
          <p:cNvPr id="7" name="文本框 6"/>
          <p:cNvSpPr txBox="1"/>
          <p:nvPr/>
        </p:nvSpPr>
        <p:spPr>
          <a:xfrm>
            <a:off x="666985" y="4563186"/>
            <a:ext cx="5202265" cy="646331"/>
          </a:xfrm>
          <a:prstGeom prst="rect">
            <a:avLst/>
          </a:prstGeom>
          <a:noFill/>
        </p:spPr>
        <p:txBody>
          <a:bodyPr wrap="square" rtlCol="0">
            <a:spAutoFit/>
          </a:bodyPr>
          <a:lstStyle/>
          <a:p>
            <a:r>
              <a:rPr lang="en-US" altLang="zh-CN" b="1" dirty="0" smtClean="0">
                <a:solidFill>
                  <a:srgbClr val="FF0000"/>
                </a:solidFill>
              </a:rPr>
              <a:t>CAUTION:</a:t>
            </a:r>
          </a:p>
          <a:p>
            <a:r>
              <a:rPr lang="zh-CN" altLang="en-US" dirty="0" smtClean="0"/>
              <a:t>文献导出格式决定了导入到</a:t>
            </a:r>
            <a:r>
              <a:rPr lang="en-US" altLang="zh-CN" dirty="0" smtClean="0"/>
              <a:t>EN</a:t>
            </a:r>
            <a:r>
              <a:rPr lang="zh-CN" altLang="en-US" dirty="0" smtClean="0"/>
              <a:t>后的显示效果</a:t>
            </a:r>
            <a:endParaRPr lang="en-US" altLang="zh-CN" dirty="0" smtClean="0"/>
          </a:p>
        </p:txBody>
      </p:sp>
      <p:sp>
        <p:nvSpPr>
          <p:cNvPr id="8" name="文本框 7"/>
          <p:cNvSpPr txBox="1"/>
          <p:nvPr/>
        </p:nvSpPr>
        <p:spPr>
          <a:xfrm>
            <a:off x="5076056" y="2895327"/>
            <a:ext cx="3744416" cy="523220"/>
          </a:xfrm>
          <a:prstGeom prst="rect">
            <a:avLst/>
          </a:prstGeom>
          <a:noFill/>
        </p:spPr>
        <p:txBody>
          <a:bodyPr wrap="square" rtlCol="0">
            <a:spAutoFit/>
          </a:bodyPr>
          <a:lstStyle/>
          <a:p>
            <a:r>
              <a:rPr lang="zh-CN" altLang="en-US" sz="2800" b="1" dirty="0" smtClean="0">
                <a:solidFill>
                  <a:srgbClr val="C00000"/>
                </a:solidFill>
              </a:rPr>
              <a:t>这一次</a:t>
            </a:r>
            <a:r>
              <a:rPr lang="zh-CN" altLang="en-US" sz="2800" b="1" dirty="0">
                <a:solidFill>
                  <a:srgbClr val="C00000"/>
                </a:solidFill>
              </a:rPr>
              <a:t>，</a:t>
            </a:r>
            <a:r>
              <a:rPr lang="zh-CN" altLang="en-US" sz="2800" b="1" dirty="0" smtClean="0">
                <a:solidFill>
                  <a:srgbClr val="C00000"/>
                </a:solidFill>
              </a:rPr>
              <a:t>选择</a:t>
            </a:r>
            <a:r>
              <a:rPr lang="en-US" altLang="zh-CN" sz="2800" b="1" dirty="0" smtClean="0">
                <a:solidFill>
                  <a:srgbClr val="C00000"/>
                </a:solidFill>
              </a:rPr>
              <a:t>RIS</a:t>
            </a:r>
            <a:r>
              <a:rPr lang="zh-CN" altLang="en-US" sz="2800" b="1" dirty="0" smtClean="0">
                <a:solidFill>
                  <a:srgbClr val="C00000"/>
                </a:solidFill>
              </a:rPr>
              <a:t>格式</a:t>
            </a:r>
            <a:endParaRPr lang="zh-CN" altLang="en-US" sz="2800" b="1" dirty="0">
              <a:solidFill>
                <a:srgbClr val="C00000"/>
              </a:solidFill>
            </a:endParaRPr>
          </a:p>
        </p:txBody>
      </p:sp>
    </p:spTree>
    <p:extLst>
      <p:ext uri="{BB962C8B-B14F-4D97-AF65-F5344CB8AC3E}">
        <p14:creationId xmlns:p14="http://schemas.microsoft.com/office/powerpoint/2010/main" val="361827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78010" y="1700808"/>
            <a:ext cx="4374510" cy="504056"/>
          </a:xfrm>
        </p:spPr>
        <p:txBody>
          <a:bodyPr/>
          <a:lstStyle/>
          <a:p>
            <a:pPr algn="l"/>
            <a:r>
              <a:rPr lang="zh-CN" altLang="en-US" b="1" dirty="0" smtClean="0">
                <a:solidFill>
                  <a:srgbClr val="FF0000"/>
                </a:solidFill>
              </a:rPr>
              <a:t>为什么是</a:t>
            </a:r>
            <a:r>
              <a:rPr lang="en-US" altLang="zh-CN" b="1" dirty="0" smtClean="0">
                <a:solidFill>
                  <a:srgbClr val="FF0000"/>
                </a:solidFill>
              </a:rPr>
              <a:t>RIS</a:t>
            </a:r>
            <a:r>
              <a:rPr lang="zh-CN" altLang="en-US" b="1" dirty="0" smtClean="0">
                <a:solidFill>
                  <a:srgbClr val="FF0000"/>
                </a:solidFill>
              </a:rPr>
              <a:t>？         </a:t>
            </a:r>
            <a:r>
              <a:rPr lang="en-US" altLang="zh-CN" b="1" dirty="0" smtClean="0">
                <a:solidFill>
                  <a:srgbClr val="FF0000"/>
                </a:solidFill>
              </a:rPr>
              <a:t>    </a:t>
            </a:r>
            <a:endParaRPr lang="zh-CN" altLang="en-US" b="1" dirty="0">
              <a:solidFill>
                <a:srgbClr val="FF0000"/>
              </a:solidFill>
            </a:endParaRPr>
          </a:p>
        </p:txBody>
      </p:sp>
      <p:sp>
        <p:nvSpPr>
          <p:cNvPr id="3" name="矩形 2"/>
          <p:cNvSpPr/>
          <p:nvPr/>
        </p:nvSpPr>
        <p:spPr>
          <a:xfrm>
            <a:off x="-6174" y="0"/>
            <a:ext cx="8856984" cy="6124754"/>
          </a:xfrm>
          <a:prstGeom prst="rect">
            <a:avLst/>
          </a:prstGeom>
        </p:spPr>
        <p:txBody>
          <a:bodyPr wrap="square">
            <a:spAutoFit/>
          </a:bodyPr>
          <a:lstStyle/>
          <a:p>
            <a:pPr marL="342900" indent="-342900">
              <a:buFont typeface="Arial" panose="020B0604020202020204" pitchFamily="34" charset="0"/>
              <a:buChar char="•"/>
            </a:pPr>
            <a:r>
              <a:rPr lang="en-US" altLang="zh-CN" sz="2400" b="1" dirty="0"/>
              <a:t>RIS</a:t>
            </a:r>
            <a:r>
              <a:rPr lang="zh-CN" altLang="en-US" sz="2400" b="1" dirty="0"/>
              <a:t>后缀的文件</a:t>
            </a:r>
            <a:r>
              <a:rPr lang="zh-CN" altLang="en-US" sz="2400" b="1" dirty="0" smtClean="0"/>
              <a:t>示例</a:t>
            </a:r>
            <a:r>
              <a:rPr lang="en-US" altLang="zh-CN" sz="2400" b="1" dirty="0" smtClean="0"/>
              <a:t>1</a:t>
            </a:r>
            <a:r>
              <a:rPr lang="en-US" altLang="zh-CN" dirty="0" smtClean="0"/>
              <a:t/>
            </a:r>
            <a:br>
              <a:rPr lang="en-US" altLang="zh-CN" dirty="0" smtClean="0"/>
            </a:br>
            <a:r>
              <a:rPr lang="zh-CN" altLang="en-US" sz="1600" dirty="0" smtClean="0"/>
              <a:t>TY  </a:t>
            </a:r>
            <a:r>
              <a:rPr lang="zh-CN" altLang="en-US" sz="1600" dirty="0"/>
              <a:t>- </a:t>
            </a:r>
            <a:r>
              <a:rPr lang="zh-CN" altLang="en-US" sz="1600" dirty="0" smtClean="0"/>
              <a:t>JOUR</a:t>
            </a:r>
            <a:r>
              <a:rPr lang="en-US" altLang="zh-CN" sz="1600" dirty="0" smtClean="0"/>
              <a:t/>
            </a:r>
            <a:br>
              <a:rPr lang="en-US" altLang="zh-CN" sz="1600" dirty="0" smtClean="0"/>
            </a:br>
            <a:r>
              <a:rPr lang="zh-CN" altLang="en-US" sz="1600" dirty="0" smtClean="0"/>
              <a:t>T</a:t>
            </a:r>
            <a:r>
              <a:rPr lang="zh-CN" altLang="en-US" sz="1600" dirty="0"/>
              <a:t>1  - An inequality on the zeros and poles of vector valued meromorphic </a:t>
            </a:r>
            <a:r>
              <a:rPr lang="zh-CN" altLang="en-US" sz="1600" dirty="0" smtClean="0"/>
              <a:t>functions</a:t>
            </a:r>
            <a:r>
              <a:rPr lang="en-US" altLang="zh-CN" sz="1600" dirty="0" smtClean="0"/>
              <a:t/>
            </a:r>
            <a:br>
              <a:rPr lang="en-US" altLang="zh-CN" sz="1600" dirty="0" smtClean="0"/>
            </a:br>
            <a:r>
              <a:rPr lang="zh-CN" altLang="en-US" sz="1600" dirty="0" smtClean="0"/>
              <a:t>AU  - </a:t>
            </a:r>
            <a:r>
              <a:rPr lang="zh-CN" altLang="en-US" sz="1600" dirty="0"/>
              <a:t>WU, </a:t>
            </a:r>
            <a:r>
              <a:rPr lang="zh-CN" altLang="en-US" sz="1600" dirty="0" smtClean="0"/>
              <a:t>Zhaojun</a:t>
            </a:r>
            <a:r>
              <a:rPr lang="en-US" altLang="zh-CN" sz="1600" dirty="0" smtClean="0"/>
              <a:t/>
            </a:r>
            <a:br>
              <a:rPr lang="en-US" altLang="zh-CN" sz="1600" dirty="0" smtClean="0"/>
            </a:br>
            <a:r>
              <a:rPr lang="zh-CN" altLang="en-US" sz="1600" dirty="0" smtClean="0"/>
              <a:t>JO  </a:t>
            </a:r>
            <a:r>
              <a:rPr lang="zh-CN" altLang="en-US" sz="1600" dirty="0"/>
              <a:t>- Acta Mathematica </a:t>
            </a:r>
            <a:r>
              <a:rPr lang="zh-CN" altLang="en-US" sz="1600" dirty="0" smtClean="0"/>
              <a:t>Scientia</a:t>
            </a:r>
            <a:r>
              <a:rPr lang="en-US" altLang="zh-CN" sz="1600" dirty="0" smtClean="0"/>
              <a:t/>
            </a:r>
            <a:br>
              <a:rPr lang="en-US" altLang="zh-CN" sz="1600" dirty="0" smtClean="0"/>
            </a:br>
            <a:r>
              <a:rPr lang="zh-CN" altLang="en-US" sz="1600" dirty="0" smtClean="0"/>
              <a:t>VL  </a:t>
            </a:r>
            <a:r>
              <a:rPr lang="zh-CN" altLang="en-US" sz="1600" dirty="0"/>
              <a:t>- </a:t>
            </a:r>
            <a:r>
              <a:rPr lang="zh-CN" altLang="en-US" sz="1600" dirty="0" smtClean="0"/>
              <a:t>34</a:t>
            </a:r>
            <a:r>
              <a:rPr lang="en-US" altLang="zh-CN" sz="1600" dirty="0" smtClean="0"/>
              <a:t/>
            </a:r>
            <a:br>
              <a:rPr lang="en-US" altLang="zh-CN" sz="1600" dirty="0" smtClean="0"/>
            </a:br>
            <a:r>
              <a:rPr lang="zh-CN" altLang="en-US" sz="1600" dirty="0" smtClean="0"/>
              <a:t>IS  </a:t>
            </a:r>
            <a:r>
              <a:rPr lang="zh-CN" altLang="en-US" sz="1600" dirty="0"/>
              <a:t>- </a:t>
            </a:r>
            <a:r>
              <a:rPr lang="zh-CN" altLang="en-US" sz="1600" dirty="0" smtClean="0"/>
              <a:t>2</a:t>
            </a:r>
            <a:r>
              <a:rPr lang="en-US" altLang="zh-CN" sz="1600" dirty="0" smtClean="0"/>
              <a:t/>
            </a:r>
            <a:br>
              <a:rPr lang="en-US" altLang="zh-CN" sz="1600" dirty="0" smtClean="0"/>
            </a:br>
            <a:r>
              <a:rPr lang="zh-CN" altLang="en-US" sz="1600" dirty="0" smtClean="0"/>
              <a:t>SP  </a:t>
            </a:r>
            <a:r>
              <a:rPr lang="zh-CN" altLang="en-US" sz="1600" dirty="0"/>
              <a:t>- </a:t>
            </a:r>
            <a:r>
              <a:rPr lang="zh-CN" altLang="en-US" sz="1600" dirty="0" smtClean="0"/>
              <a:t>380</a:t>
            </a:r>
            <a:r>
              <a:rPr lang="en-US" altLang="zh-CN" sz="1600" dirty="0" smtClean="0"/>
              <a:t/>
            </a:r>
            <a:br>
              <a:rPr lang="en-US" altLang="zh-CN" sz="1600" dirty="0" smtClean="0"/>
            </a:br>
            <a:r>
              <a:rPr lang="zh-CN" altLang="en-US" sz="1600" dirty="0" smtClean="0"/>
              <a:t>EP  </a:t>
            </a:r>
            <a:r>
              <a:rPr lang="zh-CN" altLang="en-US" sz="1600" dirty="0"/>
              <a:t>- </a:t>
            </a:r>
            <a:r>
              <a:rPr lang="zh-CN" altLang="en-US" sz="1600" dirty="0" smtClean="0"/>
              <a:t>386</a:t>
            </a:r>
            <a:r>
              <a:rPr lang="en-US" altLang="zh-CN" sz="1600" dirty="0" smtClean="0"/>
              <a:t/>
            </a:r>
            <a:br>
              <a:rPr lang="en-US" altLang="zh-CN" sz="1600" dirty="0" smtClean="0"/>
            </a:br>
            <a:r>
              <a:rPr lang="zh-CN" altLang="en-US" sz="1600" dirty="0" smtClean="0"/>
              <a:t>PY  </a:t>
            </a:r>
            <a:r>
              <a:rPr lang="zh-CN" altLang="en-US" sz="1600" dirty="0"/>
              <a:t>- </a:t>
            </a:r>
            <a:r>
              <a:rPr lang="zh-CN" altLang="en-US" sz="1600" dirty="0" smtClean="0"/>
              <a:t>2014</a:t>
            </a:r>
            <a:r>
              <a:rPr lang="en-US" altLang="zh-CN" sz="1600" dirty="0" smtClean="0"/>
              <a:t/>
            </a:r>
            <a:br>
              <a:rPr lang="en-US" altLang="zh-CN" sz="1600" dirty="0" smtClean="0"/>
            </a:br>
            <a:r>
              <a:rPr lang="zh-CN" altLang="en-US" sz="1600" dirty="0" smtClean="0"/>
              <a:t>DA  </a:t>
            </a:r>
            <a:r>
              <a:rPr lang="zh-CN" altLang="en-US" sz="1600" dirty="0"/>
              <a:t>- 2014/03/01</a:t>
            </a:r>
            <a:r>
              <a:rPr lang="zh-CN" altLang="en-US" sz="1600" dirty="0" smtClean="0"/>
              <a:t>/</a:t>
            </a:r>
            <a:r>
              <a:rPr lang="en-US" altLang="zh-CN" sz="1600" dirty="0" smtClean="0"/>
              <a:t/>
            </a:r>
            <a:br>
              <a:rPr lang="en-US" altLang="zh-CN" sz="1600" dirty="0" smtClean="0"/>
            </a:br>
            <a:r>
              <a:rPr lang="zh-CN" altLang="en-US" sz="1600" dirty="0" smtClean="0"/>
              <a:t>SN  </a:t>
            </a:r>
            <a:r>
              <a:rPr lang="zh-CN" altLang="en-US" sz="1600" dirty="0"/>
              <a:t>- 0252-</a:t>
            </a:r>
            <a:r>
              <a:rPr lang="zh-CN" altLang="en-US" sz="1600" dirty="0" smtClean="0"/>
              <a:t>9602</a:t>
            </a:r>
            <a:r>
              <a:rPr lang="en-US" altLang="zh-CN" sz="1600" dirty="0" smtClean="0"/>
              <a:t/>
            </a:r>
            <a:br>
              <a:rPr lang="en-US" altLang="zh-CN" sz="1600" dirty="0" smtClean="0"/>
            </a:br>
            <a:r>
              <a:rPr lang="zh-CN" altLang="en-US" sz="1600" dirty="0" smtClean="0"/>
              <a:t>DO  </a:t>
            </a:r>
            <a:r>
              <a:rPr lang="zh-CN" altLang="en-US" sz="1600" dirty="0"/>
              <a:t>- https://doi.org/10.1016/S0252-9602(14)60012-</a:t>
            </a:r>
            <a:r>
              <a:rPr lang="zh-CN" altLang="en-US" sz="1600" dirty="0" smtClean="0"/>
              <a:t>6</a:t>
            </a:r>
            <a:r>
              <a:rPr lang="en-US" altLang="zh-CN" sz="1600" dirty="0" smtClean="0"/>
              <a:t/>
            </a:r>
            <a:br>
              <a:rPr lang="en-US" altLang="zh-CN" sz="1600" dirty="0" smtClean="0"/>
            </a:br>
            <a:r>
              <a:rPr lang="zh-CN" altLang="en-US" sz="1600" dirty="0" smtClean="0"/>
              <a:t>UR  </a:t>
            </a:r>
            <a:r>
              <a:rPr lang="zh-CN" altLang="en-US" sz="1600" dirty="0"/>
              <a:t>- http://www.sciencedirect.com/science/article/pii/S</a:t>
            </a:r>
            <a:r>
              <a:rPr lang="zh-CN" altLang="en-US" sz="1600" dirty="0" smtClean="0"/>
              <a:t>0252960214600126</a:t>
            </a:r>
            <a:r>
              <a:rPr lang="en-US" altLang="zh-CN" sz="1600" dirty="0" smtClean="0"/>
              <a:t/>
            </a:r>
            <a:br>
              <a:rPr lang="en-US" altLang="zh-CN" sz="1600" dirty="0" smtClean="0"/>
            </a:br>
            <a:r>
              <a:rPr lang="zh-CN" altLang="en-US" sz="1600" dirty="0" smtClean="0"/>
              <a:t>KW  </a:t>
            </a:r>
            <a:r>
              <a:rPr lang="zh-CN" altLang="en-US" sz="1600" dirty="0"/>
              <a:t>- Characteristic </a:t>
            </a:r>
            <a:r>
              <a:rPr lang="zh-CN" altLang="en-US" sz="1600" dirty="0" smtClean="0"/>
              <a:t>function</a:t>
            </a:r>
            <a:r>
              <a:rPr lang="en-US" altLang="zh-CN" sz="1600" dirty="0" smtClean="0"/>
              <a:t/>
            </a:r>
            <a:br>
              <a:rPr lang="en-US" altLang="zh-CN" sz="1600" dirty="0" smtClean="0"/>
            </a:br>
            <a:r>
              <a:rPr lang="zh-CN" altLang="en-US" sz="1600" dirty="0" smtClean="0"/>
              <a:t>KW  </a:t>
            </a:r>
            <a:r>
              <a:rPr lang="zh-CN" altLang="en-US" sz="1600" dirty="0"/>
              <a:t>- vector valued meromorphic </a:t>
            </a:r>
            <a:r>
              <a:rPr lang="zh-CN" altLang="en-US" sz="1600" dirty="0" smtClean="0"/>
              <a:t>function</a:t>
            </a:r>
            <a:r>
              <a:rPr lang="en-US" altLang="zh-CN" sz="1600" dirty="0" smtClean="0"/>
              <a:t/>
            </a:r>
            <a:br>
              <a:rPr lang="en-US" altLang="zh-CN" sz="1600" dirty="0" smtClean="0"/>
            </a:br>
            <a:r>
              <a:rPr lang="zh-CN" altLang="en-US" sz="1600" dirty="0" smtClean="0"/>
              <a:t>KW  </a:t>
            </a:r>
            <a:r>
              <a:rPr lang="zh-CN" altLang="en-US" sz="1600" dirty="0"/>
              <a:t>- </a:t>
            </a:r>
            <a:r>
              <a:rPr lang="zh-CN" altLang="en-US" sz="1600" dirty="0" smtClean="0"/>
              <a:t>zero</a:t>
            </a:r>
            <a:r>
              <a:rPr lang="en-US" altLang="zh-CN" sz="1600" dirty="0" smtClean="0"/>
              <a:t/>
            </a:r>
            <a:br>
              <a:rPr lang="en-US" altLang="zh-CN" sz="1600" dirty="0" smtClean="0"/>
            </a:br>
            <a:r>
              <a:rPr lang="zh-CN" altLang="en-US" sz="1600" dirty="0" smtClean="0"/>
              <a:t>KW  </a:t>
            </a:r>
            <a:r>
              <a:rPr lang="zh-CN" altLang="en-US" sz="1600" dirty="0"/>
              <a:t>- </a:t>
            </a:r>
            <a:r>
              <a:rPr lang="zh-CN" altLang="en-US" sz="1600" dirty="0" smtClean="0"/>
              <a:t>pole</a:t>
            </a:r>
            <a:r>
              <a:rPr lang="en-US" altLang="zh-CN" sz="1600" dirty="0" smtClean="0"/>
              <a:t/>
            </a:r>
            <a:br>
              <a:rPr lang="en-US" altLang="zh-CN" sz="1600" dirty="0" smtClean="0"/>
            </a:br>
            <a:r>
              <a:rPr lang="zh-CN" altLang="en-US" sz="1600" dirty="0" smtClean="0"/>
              <a:t>KW  </a:t>
            </a:r>
            <a:r>
              <a:rPr lang="zh-CN" altLang="en-US" sz="1600" dirty="0"/>
              <a:t>- 30D</a:t>
            </a:r>
            <a:r>
              <a:rPr lang="zh-CN" altLang="en-US" sz="1600" dirty="0" smtClean="0"/>
              <a:t>35</a:t>
            </a:r>
            <a:r>
              <a:rPr lang="en-US" altLang="zh-CN" sz="1600" dirty="0" smtClean="0"/>
              <a:t/>
            </a:r>
            <a:br>
              <a:rPr lang="en-US" altLang="zh-CN" sz="1600" dirty="0" smtClean="0"/>
            </a:br>
            <a:r>
              <a:rPr lang="zh-CN" altLang="en-US" sz="1600" dirty="0" smtClean="0"/>
              <a:t>AB  </a:t>
            </a:r>
            <a:r>
              <a:rPr lang="zh-CN" altLang="en-US" sz="1600" dirty="0"/>
              <a:t>- The author proves that if f:ℂ→ℂn is a transcendental vector valued meromorphic function of finite order and assume ∑a∈ℂn∪∪{∞}δ(a)=2, then, 1-δ(∞)2-δ(∞)≤K(f′)≤2(1-δ(∞))2-δ(∞), where K(f′)=lim supr→+∞N(r, f′)+N(r, 0, f′)T(r, f′). This result extends the related results for meromorphic function by Singh and Kulkarni</a:t>
            </a:r>
            <a:r>
              <a:rPr lang="zh-CN" altLang="en-US" sz="1600" dirty="0" smtClean="0"/>
              <a:t>.</a:t>
            </a:r>
            <a:r>
              <a:rPr lang="en-US" altLang="zh-CN" sz="1600" dirty="0" smtClean="0"/>
              <a:t/>
            </a:r>
            <a:br>
              <a:rPr lang="en-US" altLang="zh-CN" sz="1600" dirty="0" smtClean="0"/>
            </a:br>
            <a:r>
              <a:rPr lang="zh-CN" altLang="en-US" sz="1600" dirty="0" smtClean="0"/>
              <a:t>ER  </a:t>
            </a:r>
            <a:r>
              <a:rPr lang="zh-CN" altLang="en-US" sz="1600" dirty="0"/>
              <a:t>- </a:t>
            </a:r>
          </a:p>
        </p:txBody>
      </p:sp>
    </p:spTree>
    <p:extLst>
      <p:ext uri="{BB962C8B-B14F-4D97-AF65-F5344CB8AC3E}">
        <p14:creationId xmlns:p14="http://schemas.microsoft.com/office/powerpoint/2010/main" val="2208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1"/>
          </p:nvPr>
        </p:nvSpPr>
        <p:spPr>
          <a:xfrm>
            <a:off x="457200" y="231428"/>
            <a:ext cx="8229600" cy="5357812"/>
          </a:xfrm>
        </p:spPr>
        <p:txBody>
          <a:bodyPr/>
          <a:lstStyle/>
          <a:p>
            <a:pPr eaLnBrk="1" hangingPunct="1"/>
            <a:r>
              <a:rPr lang="en-US" altLang="zh-CN" dirty="0" smtClean="0"/>
              <a:t>RIS</a:t>
            </a:r>
            <a:r>
              <a:rPr lang="zh-CN" altLang="en-US" dirty="0" smtClean="0"/>
              <a:t>后缀的文件示例</a:t>
            </a:r>
            <a:r>
              <a:rPr lang="en-US" altLang="zh-CN" dirty="0" smtClean="0"/>
              <a:t>2</a:t>
            </a:r>
            <a:r>
              <a:rPr lang="zh-CN" altLang="en-US" dirty="0" smtClean="0"/>
              <a:t>：中文文献题录</a:t>
            </a:r>
            <a:endParaRPr lang="en-US" altLang="zh-CN" dirty="0" smtClean="0"/>
          </a:p>
          <a:p>
            <a:pPr eaLnBrk="1" hangingPunct="1"/>
            <a:r>
              <a:rPr lang="en-US" altLang="zh-CN" sz="1400" dirty="0" smtClean="0"/>
              <a:t>TY  - JOUR</a:t>
            </a:r>
          </a:p>
          <a:p>
            <a:pPr eaLnBrk="1" hangingPunct="1"/>
            <a:r>
              <a:rPr lang="en-US" altLang="zh-CN" sz="1400" dirty="0" smtClean="0"/>
              <a:t>ID  - TN_cqvip11141483</a:t>
            </a:r>
          </a:p>
          <a:p>
            <a:pPr eaLnBrk="1" hangingPunct="1"/>
            <a:r>
              <a:rPr lang="en-US" altLang="zh-CN" sz="1400" dirty="0" smtClean="0"/>
              <a:t>T1  - —</a:t>
            </a:r>
            <a:r>
              <a:rPr lang="zh-CN" altLang="en-US" sz="1400" dirty="0" smtClean="0"/>
              <a:t>个基于组件技术的分布式知识发现系统设计</a:t>
            </a:r>
          </a:p>
          <a:p>
            <a:pPr eaLnBrk="1" hangingPunct="1"/>
            <a:r>
              <a:rPr lang="en-US" altLang="zh-CN" sz="1400" dirty="0" smtClean="0"/>
              <a:t>AU  - </a:t>
            </a:r>
            <a:r>
              <a:rPr lang="zh-CN" altLang="en-US" sz="1400" dirty="0" smtClean="0"/>
              <a:t>张晓刚</a:t>
            </a:r>
          </a:p>
          <a:p>
            <a:pPr eaLnBrk="1" hangingPunct="1"/>
            <a:r>
              <a:rPr lang="en-US" altLang="zh-CN" sz="1400" dirty="0" smtClean="0"/>
              <a:t>N2  - </a:t>
            </a:r>
            <a:r>
              <a:rPr lang="zh-CN" altLang="en-US" sz="1400" dirty="0" smtClean="0"/>
              <a:t>提出了一个基于组件技术的可扩展性的分布式知识发现系统设计框架。</a:t>
            </a:r>
          </a:p>
          <a:p>
            <a:pPr eaLnBrk="1" hangingPunct="1"/>
            <a:r>
              <a:rPr lang="en-US" altLang="zh-CN" sz="1400" dirty="0" smtClean="0"/>
              <a:t>KW  - </a:t>
            </a:r>
            <a:r>
              <a:rPr lang="zh-CN" altLang="en-US" sz="1400" dirty="0" smtClean="0"/>
              <a:t>组件技术 </a:t>
            </a:r>
          </a:p>
          <a:p>
            <a:pPr eaLnBrk="1" hangingPunct="1"/>
            <a:r>
              <a:rPr lang="en-US" altLang="zh-CN" sz="1400" dirty="0" smtClean="0"/>
              <a:t>KW  -  </a:t>
            </a:r>
            <a:r>
              <a:rPr lang="zh-CN" altLang="en-US" sz="1400" dirty="0" smtClean="0"/>
              <a:t>知识发现系统 </a:t>
            </a:r>
          </a:p>
          <a:p>
            <a:pPr eaLnBrk="1" hangingPunct="1"/>
            <a:r>
              <a:rPr lang="en-US" altLang="zh-CN" sz="1400" dirty="0" smtClean="0"/>
              <a:t>KW  -  </a:t>
            </a:r>
            <a:r>
              <a:rPr lang="zh-CN" altLang="en-US" sz="1400" dirty="0" smtClean="0"/>
              <a:t>分布式 </a:t>
            </a:r>
          </a:p>
          <a:p>
            <a:pPr eaLnBrk="1" hangingPunct="1"/>
            <a:r>
              <a:rPr lang="en-US" altLang="zh-CN" sz="1400" dirty="0" smtClean="0"/>
              <a:t>KW  -  </a:t>
            </a:r>
            <a:r>
              <a:rPr lang="zh-CN" altLang="en-US" sz="1400" dirty="0" smtClean="0"/>
              <a:t>数据挖掘</a:t>
            </a:r>
          </a:p>
          <a:p>
            <a:pPr eaLnBrk="1" hangingPunct="1"/>
            <a:r>
              <a:rPr lang="en-US" altLang="zh-CN" sz="1400" dirty="0" smtClean="0"/>
              <a:t>JF  - </a:t>
            </a:r>
            <a:r>
              <a:rPr lang="zh-CN" altLang="en-US" sz="1400" dirty="0" smtClean="0"/>
              <a:t>湖北成人教育学院学报</a:t>
            </a:r>
          </a:p>
          <a:p>
            <a:pPr eaLnBrk="1" hangingPunct="1"/>
            <a:r>
              <a:rPr lang="en-US" altLang="zh-CN" sz="1400" dirty="0" smtClean="0"/>
              <a:t>VL  - 9</a:t>
            </a:r>
          </a:p>
          <a:p>
            <a:pPr eaLnBrk="1" hangingPunct="1"/>
            <a:r>
              <a:rPr lang="en-US" altLang="zh-CN" sz="1400" dirty="0" smtClean="0"/>
              <a:t>IS  - 5</a:t>
            </a:r>
          </a:p>
          <a:p>
            <a:pPr eaLnBrk="1" hangingPunct="1"/>
            <a:r>
              <a:rPr lang="en-US" altLang="zh-CN" sz="1400" dirty="0" smtClean="0"/>
              <a:t>SP  - 50</a:t>
            </a:r>
          </a:p>
          <a:p>
            <a:pPr eaLnBrk="1" hangingPunct="1"/>
            <a:r>
              <a:rPr lang="en-US" altLang="zh-CN" sz="1400" dirty="0" smtClean="0"/>
              <a:t>EP  - 51</a:t>
            </a:r>
          </a:p>
          <a:p>
            <a:pPr eaLnBrk="1" hangingPunct="1"/>
            <a:r>
              <a:rPr lang="en-US" altLang="zh-CN" sz="1400" dirty="0" smtClean="0"/>
              <a:t>SN  - 1673-3878</a:t>
            </a:r>
          </a:p>
          <a:p>
            <a:pPr eaLnBrk="1" hangingPunct="1"/>
            <a:r>
              <a:rPr lang="en-US" altLang="zh-CN" sz="1400" dirty="0" smtClean="0"/>
              <a:t>A1  - </a:t>
            </a:r>
            <a:r>
              <a:rPr lang="zh-CN" altLang="en-US" sz="1400" dirty="0" smtClean="0"/>
              <a:t>张晓刚</a:t>
            </a:r>
          </a:p>
          <a:p>
            <a:pPr eaLnBrk="1" hangingPunct="1"/>
            <a:r>
              <a:rPr lang="en-US" altLang="zh-CN" sz="1400" dirty="0" smtClean="0"/>
              <a:t>ER  - </a:t>
            </a:r>
          </a:p>
        </p:txBody>
      </p:sp>
    </p:spTree>
    <p:extLst>
      <p:ext uri="{BB962C8B-B14F-4D97-AF65-F5344CB8AC3E}">
        <p14:creationId xmlns:p14="http://schemas.microsoft.com/office/powerpoint/2010/main" val="3311065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7511093" y="620688"/>
            <a:ext cx="1584176" cy="1967019"/>
          </a:xfrm>
          <a:prstGeom prst="rect">
            <a:avLst/>
          </a:prstGeom>
        </p:spPr>
      </p:pic>
      <p:sp>
        <p:nvSpPr>
          <p:cNvPr id="8" name="标题 1"/>
          <p:cNvSpPr>
            <a:spLocks noGrp="1"/>
          </p:cNvSpPr>
          <p:nvPr>
            <p:ph type="title"/>
          </p:nvPr>
        </p:nvSpPr>
        <p:spPr>
          <a:xfrm>
            <a:off x="-18534" y="188856"/>
            <a:ext cx="9055030" cy="1007896"/>
          </a:xfrm>
        </p:spPr>
        <p:txBody>
          <a:bodyPr/>
          <a:lstStyle/>
          <a:p>
            <a:r>
              <a:rPr lang="en-US" altLang="zh-CN" dirty="0" smtClean="0"/>
              <a:t>Case2:</a:t>
            </a:r>
            <a:r>
              <a:rPr lang="zh-CN" altLang="en-US" dirty="0" smtClean="0"/>
              <a:t>将</a:t>
            </a:r>
            <a:r>
              <a:rPr lang="zh-CN" altLang="en-US" dirty="0"/>
              <a:t>数据库检索</a:t>
            </a:r>
            <a:r>
              <a:rPr lang="zh-CN" altLang="en-US" dirty="0" smtClean="0"/>
              <a:t>结果</a:t>
            </a:r>
            <a:r>
              <a:rPr lang="en-US" altLang="zh-CN" dirty="0" smtClean="0"/>
              <a:t/>
            </a:r>
            <a:br>
              <a:rPr lang="en-US" altLang="zh-CN" dirty="0" smtClean="0"/>
            </a:br>
            <a:r>
              <a:rPr lang="zh-CN" altLang="en-US" dirty="0" smtClean="0"/>
              <a:t>导</a:t>
            </a:r>
            <a:r>
              <a:rPr lang="zh-CN" altLang="en-US" dirty="0"/>
              <a:t>入到</a:t>
            </a:r>
            <a:r>
              <a:rPr lang="en-US" altLang="zh-CN" dirty="0"/>
              <a:t>EN——SD</a:t>
            </a:r>
            <a:endParaRPr lang="zh-CN" altLang="en-US" dirty="0"/>
          </a:p>
        </p:txBody>
      </p:sp>
      <p:sp>
        <p:nvSpPr>
          <p:cNvPr id="5" name="文本框 4"/>
          <p:cNvSpPr txBox="1"/>
          <p:nvPr/>
        </p:nvSpPr>
        <p:spPr>
          <a:xfrm>
            <a:off x="955043" y="1342509"/>
            <a:ext cx="6192688" cy="646331"/>
          </a:xfrm>
          <a:prstGeom prst="rect">
            <a:avLst/>
          </a:prstGeom>
          <a:noFill/>
        </p:spPr>
        <p:txBody>
          <a:bodyPr wrap="square" rtlCol="0">
            <a:spAutoFit/>
          </a:bodyPr>
          <a:lstStyle/>
          <a:p>
            <a:r>
              <a:rPr lang="zh-CN" altLang="en-US" dirty="0" smtClean="0"/>
              <a:t>导出来的</a:t>
            </a:r>
            <a:r>
              <a:rPr lang="en-US" altLang="zh-CN" dirty="0" smtClean="0"/>
              <a:t>RIS</a:t>
            </a:r>
            <a:r>
              <a:rPr lang="zh-CN" altLang="en-US" dirty="0" smtClean="0"/>
              <a:t>格式的文件是这样的一个图标</a:t>
            </a:r>
            <a:r>
              <a:rPr lang="en-US" altLang="zh-CN" dirty="0" smtClean="0"/>
              <a:t/>
            </a:r>
            <a:br>
              <a:rPr lang="en-US" altLang="zh-CN" dirty="0" smtClean="0"/>
            </a:br>
            <a:r>
              <a:rPr lang="zh-CN" altLang="en-US" dirty="0" smtClean="0"/>
              <a:t>如果电脑商安装了</a:t>
            </a:r>
            <a:r>
              <a:rPr lang="en-US" altLang="zh-CN" dirty="0" smtClean="0"/>
              <a:t>EN</a:t>
            </a:r>
            <a:r>
              <a:rPr lang="zh-CN" altLang="en-US" dirty="0" smtClean="0"/>
              <a:t>，可以直接双击使用</a:t>
            </a:r>
            <a:r>
              <a:rPr lang="en-US" altLang="zh-CN" dirty="0" smtClean="0"/>
              <a:t>EN</a:t>
            </a:r>
            <a:r>
              <a:rPr lang="zh-CN" altLang="en-US" dirty="0" smtClean="0"/>
              <a:t>打开和导入</a:t>
            </a:r>
            <a:endParaRPr lang="zh-CN" altLang="en-US" dirty="0"/>
          </a:p>
        </p:txBody>
      </p:sp>
      <p:pic>
        <p:nvPicPr>
          <p:cNvPr id="6" name="图片 5"/>
          <p:cNvPicPr>
            <a:picLocks noChangeAspect="1"/>
          </p:cNvPicPr>
          <p:nvPr/>
        </p:nvPicPr>
        <p:blipFill>
          <a:blip r:embed="rId4"/>
          <a:stretch>
            <a:fillRect/>
          </a:stretch>
        </p:blipFill>
        <p:spPr>
          <a:xfrm>
            <a:off x="1409822" y="2638653"/>
            <a:ext cx="7685447" cy="4200424"/>
          </a:xfrm>
          <a:prstGeom prst="rect">
            <a:avLst/>
          </a:prstGeom>
        </p:spPr>
      </p:pic>
      <p:sp>
        <p:nvSpPr>
          <p:cNvPr id="11" name="文本框 10"/>
          <p:cNvSpPr txBox="1"/>
          <p:nvPr/>
        </p:nvSpPr>
        <p:spPr>
          <a:xfrm>
            <a:off x="35496" y="2638653"/>
            <a:ext cx="1374325" cy="923330"/>
          </a:xfrm>
          <a:prstGeom prst="rect">
            <a:avLst/>
          </a:prstGeom>
          <a:noFill/>
        </p:spPr>
        <p:txBody>
          <a:bodyPr wrap="square" rtlCol="0">
            <a:spAutoFit/>
          </a:bodyPr>
          <a:lstStyle/>
          <a:p>
            <a:r>
              <a:rPr lang="zh-CN" altLang="en-US" dirty="0" smtClean="0"/>
              <a:t>导入</a:t>
            </a:r>
            <a:r>
              <a:rPr lang="en-US" altLang="zh-CN" dirty="0" smtClean="0"/>
              <a:t>EN</a:t>
            </a:r>
            <a:r>
              <a:rPr lang="zh-CN" altLang="en-US" dirty="0" smtClean="0"/>
              <a:t>后的显示效果</a:t>
            </a:r>
            <a:r>
              <a:rPr lang="en-US" altLang="zh-CN" dirty="0" smtClean="0"/>
              <a:t/>
            </a:r>
            <a:br>
              <a:rPr lang="en-US" altLang="zh-CN" dirty="0" smtClean="0"/>
            </a:br>
            <a:r>
              <a:rPr lang="zh-CN" altLang="en-US" dirty="0" smtClean="0"/>
              <a:t>字段比较全</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pPr eaLnBrk="1" hangingPunct="1"/>
            <a:r>
              <a:rPr lang="en-US" altLang="zh-CN" dirty="0" smtClean="0"/>
              <a:t>Case3:</a:t>
            </a:r>
            <a:r>
              <a:rPr lang="zh-CN" altLang="en-US" dirty="0" smtClean="0"/>
              <a:t>将</a:t>
            </a:r>
            <a:r>
              <a:rPr lang="zh-CN" altLang="en-US" dirty="0"/>
              <a:t>数据库检索结果导入到</a:t>
            </a:r>
            <a:r>
              <a:rPr lang="en-US" altLang="zh-CN" dirty="0"/>
              <a:t>EN</a:t>
            </a:r>
            <a:r>
              <a:rPr lang="en-US" altLang="zh-CN" dirty="0" smtClean="0"/>
              <a:t>——endnote web</a:t>
            </a:r>
          </a:p>
        </p:txBody>
      </p:sp>
      <p:sp>
        <p:nvSpPr>
          <p:cNvPr id="19459" name="内容占位符 2"/>
          <p:cNvSpPr>
            <a:spLocks noGrp="1"/>
          </p:cNvSpPr>
          <p:nvPr>
            <p:ph idx="1"/>
          </p:nvPr>
        </p:nvSpPr>
        <p:spPr/>
        <p:txBody>
          <a:bodyPr/>
          <a:lstStyle/>
          <a:p>
            <a:pPr eaLnBrk="1" hangingPunct="1">
              <a:buFont typeface="Arial" pitchFamily="34" charset="0"/>
              <a:buNone/>
            </a:pPr>
            <a:r>
              <a:rPr lang="en-US" altLang="zh-CN" smtClean="0"/>
              <a:t> </a:t>
            </a:r>
            <a:endParaRPr lang="zh-CN" altLang="en-US" smtClean="0"/>
          </a:p>
        </p:txBody>
      </p:sp>
      <p:pic>
        <p:nvPicPr>
          <p:cNvPr id="2" name="图片 1"/>
          <p:cNvPicPr>
            <a:picLocks noChangeAspect="1"/>
          </p:cNvPicPr>
          <p:nvPr/>
        </p:nvPicPr>
        <p:blipFill>
          <a:blip r:embed="rId3"/>
          <a:stretch>
            <a:fillRect/>
          </a:stretch>
        </p:blipFill>
        <p:spPr>
          <a:xfrm>
            <a:off x="23749" y="2651471"/>
            <a:ext cx="7428571" cy="4161905"/>
          </a:xfrm>
          <a:prstGeom prst="rect">
            <a:avLst/>
          </a:prstGeom>
        </p:spPr>
      </p:pic>
      <p:sp>
        <p:nvSpPr>
          <p:cNvPr id="3" name="文本框 2"/>
          <p:cNvSpPr txBox="1"/>
          <p:nvPr/>
        </p:nvSpPr>
        <p:spPr>
          <a:xfrm>
            <a:off x="396108" y="1479504"/>
            <a:ext cx="8385490"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保存在</a:t>
            </a:r>
            <a:r>
              <a:rPr lang="en-US" altLang="zh-CN" dirty="0" smtClean="0"/>
              <a:t>endnote web</a:t>
            </a:r>
            <a:r>
              <a:rPr lang="zh-CN" altLang="en-US" dirty="0" smtClean="0"/>
              <a:t>中的文献</a:t>
            </a:r>
            <a:r>
              <a:rPr lang="zh-CN" altLang="en-US" dirty="0"/>
              <a:t>导</a:t>
            </a:r>
            <a:r>
              <a:rPr lang="zh-CN" altLang="en-US" dirty="0" smtClean="0"/>
              <a:t>入</a:t>
            </a:r>
            <a:r>
              <a:rPr lang="en-US" altLang="zh-CN" dirty="0" smtClean="0"/>
              <a:t>EN</a:t>
            </a:r>
            <a:endParaRPr lang="en-US" altLang="zh-CN" dirty="0"/>
          </a:p>
          <a:p>
            <a:pPr lvl="1"/>
            <a:r>
              <a:rPr lang="en-US" altLang="zh-CN" dirty="0" smtClean="0"/>
              <a:t>1.</a:t>
            </a:r>
            <a:r>
              <a:rPr lang="zh-CN" altLang="en-US" dirty="0" smtClean="0"/>
              <a:t>使用同步功能（依赖网络，还可能产生各种问题）</a:t>
            </a:r>
            <a:endParaRPr lang="en-US" altLang="zh-CN" dirty="0" smtClean="0"/>
          </a:p>
          <a:p>
            <a:pPr lvl="1"/>
            <a:r>
              <a:rPr lang="en-US" altLang="zh-CN" dirty="0" smtClean="0"/>
              <a:t>2.</a:t>
            </a:r>
            <a:r>
              <a:rPr lang="zh-CN" altLang="en-US" dirty="0" smtClean="0"/>
              <a:t>从</a:t>
            </a:r>
            <a:r>
              <a:rPr lang="en-US" altLang="zh-CN" dirty="0" smtClean="0"/>
              <a:t>endnote web</a:t>
            </a:r>
            <a:r>
              <a:rPr lang="zh-CN" altLang="en-US" dirty="0" smtClean="0"/>
              <a:t>导出为</a:t>
            </a:r>
            <a:r>
              <a:rPr lang="en-US" altLang="zh-CN" dirty="0" smtClean="0"/>
              <a:t>RIS</a:t>
            </a:r>
            <a:r>
              <a:rPr lang="zh-CN" altLang="en-US" dirty="0" smtClean="0"/>
              <a:t>等格式文件，然后导入到</a:t>
            </a:r>
            <a:r>
              <a:rPr lang="en-US" altLang="zh-CN" dirty="0" smtClean="0"/>
              <a:t>EN</a:t>
            </a:r>
          </a:p>
        </p:txBody>
      </p:sp>
    </p:spTree>
    <p:extLst>
      <p:ext uri="{BB962C8B-B14F-4D97-AF65-F5344CB8AC3E}">
        <p14:creationId xmlns:p14="http://schemas.microsoft.com/office/powerpoint/2010/main" val="122597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eaLnBrk="1" hangingPunct="1"/>
            <a:r>
              <a:rPr lang="zh-CN" altLang="en-US" smtClean="0"/>
              <a:t>为什么要使用文献管理软件？</a:t>
            </a:r>
          </a:p>
        </p:txBody>
      </p:sp>
      <p:sp>
        <p:nvSpPr>
          <p:cNvPr id="4099" name="内容占位符 2"/>
          <p:cNvSpPr>
            <a:spLocks noGrp="1"/>
          </p:cNvSpPr>
          <p:nvPr>
            <p:ph idx="1"/>
          </p:nvPr>
        </p:nvSpPr>
        <p:spPr/>
        <p:txBody>
          <a:bodyPr/>
          <a:lstStyle/>
          <a:p>
            <a:pPr eaLnBrk="1" hangingPunct="1"/>
            <a:r>
              <a:rPr lang="zh-CN" altLang="en-US" smtClean="0"/>
              <a:t>根据文献计量学的结果，科学研究的成果呈逻辑斯蒂曲线增长。</a:t>
            </a:r>
            <a:endParaRPr lang="en-US" altLang="zh-CN" smtClean="0"/>
          </a:p>
          <a:p>
            <a:pPr eaLnBrk="1" hangingPunct="1"/>
            <a:endParaRPr lang="zh-CN" altLang="en-US" smtClean="0"/>
          </a:p>
        </p:txBody>
      </p:sp>
      <p:pic>
        <p:nvPicPr>
          <p:cNvPr id="4100" name="Picture 8"/>
          <p:cNvPicPr>
            <a:picLocks noChangeAspect="1" noChangeArrowheads="1"/>
          </p:cNvPicPr>
          <p:nvPr/>
        </p:nvPicPr>
        <p:blipFill>
          <a:blip r:embed="rId2"/>
          <a:srcRect/>
          <a:stretch>
            <a:fillRect/>
          </a:stretch>
        </p:blipFill>
        <p:spPr bwMode="auto">
          <a:xfrm>
            <a:off x="755650" y="2636838"/>
            <a:ext cx="7581900" cy="4032250"/>
          </a:xfrm>
          <a:prstGeom prst="rect">
            <a:avLst/>
          </a:prstGeom>
          <a:noFill/>
          <a:ln w="9525">
            <a:noFill/>
            <a:miter lim="800000"/>
            <a:headEnd/>
            <a:tailEnd/>
          </a:ln>
        </p:spPr>
      </p:pic>
      <p:sp>
        <p:nvSpPr>
          <p:cNvPr id="4101" name="TextBox 13"/>
          <p:cNvSpPr txBox="1">
            <a:spLocks noChangeArrowheads="1"/>
          </p:cNvSpPr>
          <p:nvPr/>
        </p:nvSpPr>
        <p:spPr bwMode="auto">
          <a:xfrm>
            <a:off x="7056438" y="6581775"/>
            <a:ext cx="2087562" cy="276225"/>
          </a:xfrm>
          <a:prstGeom prst="rect">
            <a:avLst/>
          </a:prstGeom>
          <a:noFill/>
          <a:ln w="9525">
            <a:noFill/>
            <a:miter lim="800000"/>
            <a:headEnd/>
            <a:tailEnd/>
          </a:ln>
        </p:spPr>
        <p:txBody>
          <a:bodyPr>
            <a:spAutoFit/>
          </a:bodyPr>
          <a:lstStyle/>
          <a:p>
            <a:r>
              <a:rPr lang="zh-CN" altLang="en-US" sz="1200">
                <a:latin typeface="Calibri" pitchFamily="34" charset="0"/>
              </a:rPr>
              <a:t>来源：邱均平</a:t>
            </a:r>
            <a:r>
              <a:rPr lang="en-US" altLang="zh-CN" sz="1200">
                <a:latin typeface="Calibri" pitchFamily="34" charset="0"/>
              </a:rPr>
              <a:t>《</a:t>
            </a:r>
            <a:r>
              <a:rPr lang="zh-CN" altLang="en-US" sz="1200">
                <a:latin typeface="Calibri" pitchFamily="34" charset="0"/>
              </a:rPr>
              <a:t>信息计量学</a:t>
            </a:r>
            <a:r>
              <a:rPr lang="en-US" altLang="zh-CN" sz="1200">
                <a:latin typeface="Calibri" pitchFamily="34" charset="0"/>
              </a:rPr>
              <a:t>》</a:t>
            </a:r>
            <a:endParaRPr lang="zh-CN" altLang="en-US" sz="120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Case4:</a:t>
            </a:r>
            <a:r>
              <a:rPr lang="zh-CN" altLang="en-US" dirty="0" smtClean="0"/>
              <a:t>将</a:t>
            </a:r>
            <a:r>
              <a:rPr lang="zh-CN" altLang="en-US" dirty="0"/>
              <a:t>数据库检索结果导入到</a:t>
            </a:r>
            <a:r>
              <a:rPr lang="en-US" altLang="zh-CN" dirty="0" smtClean="0"/>
              <a:t>EN</a:t>
            </a:r>
            <a:endParaRPr lang="zh-CN" altLang="en-US" dirty="0"/>
          </a:p>
        </p:txBody>
      </p:sp>
      <p:sp>
        <p:nvSpPr>
          <p:cNvPr id="3" name="内容占位符 2"/>
          <p:cNvSpPr>
            <a:spLocks noGrp="1"/>
          </p:cNvSpPr>
          <p:nvPr>
            <p:ph idx="1"/>
          </p:nvPr>
        </p:nvSpPr>
        <p:spPr>
          <a:xfrm>
            <a:off x="251520" y="1268760"/>
            <a:ext cx="8435280" cy="4857403"/>
          </a:xfrm>
        </p:spPr>
        <p:txBody>
          <a:bodyPr/>
          <a:lstStyle/>
          <a:p>
            <a:r>
              <a:rPr lang="zh-CN" altLang="en-US" dirty="0" smtClean="0"/>
              <a:t>必应学术</a:t>
            </a:r>
            <a:endParaRPr lang="zh-CN" altLang="en-US" dirty="0"/>
          </a:p>
        </p:txBody>
      </p:sp>
      <p:pic>
        <p:nvPicPr>
          <p:cNvPr id="4" name="图片 3"/>
          <p:cNvPicPr>
            <a:picLocks noChangeAspect="1"/>
          </p:cNvPicPr>
          <p:nvPr/>
        </p:nvPicPr>
        <p:blipFill>
          <a:blip r:embed="rId2"/>
          <a:stretch>
            <a:fillRect/>
          </a:stretch>
        </p:blipFill>
        <p:spPr>
          <a:xfrm>
            <a:off x="251520" y="1772816"/>
            <a:ext cx="7214812" cy="4624039"/>
          </a:xfrm>
          <a:prstGeom prst="rect">
            <a:avLst/>
          </a:prstGeom>
        </p:spPr>
      </p:pic>
      <p:pic>
        <p:nvPicPr>
          <p:cNvPr id="5" name="图片 4"/>
          <p:cNvPicPr>
            <a:picLocks noChangeAspect="1"/>
          </p:cNvPicPr>
          <p:nvPr/>
        </p:nvPicPr>
        <p:blipFill>
          <a:blip r:embed="rId3"/>
          <a:stretch>
            <a:fillRect/>
          </a:stretch>
        </p:blipFill>
        <p:spPr>
          <a:xfrm>
            <a:off x="3651075" y="3103689"/>
            <a:ext cx="5481785" cy="3731433"/>
          </a:xfrm>
          <a:prstGeom prst="rect">
            <a:avLst/>
          </a:prstGeom>
        </p:spPr>
      </p:pic>
    </p:spTree>
    <p:extLst>
      <p:ext uri="{BB962C8B-B14F-4D97-AF65-F5344CB8AC3E}">
        <p14:creationId xmlns:p14="http://schemas.microsoft.com/office/powerpoint/2010/main" val="191242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8229600" cy="1196752"/>
          </a:xfrm>
        </p:spPr>
        <p:txBody>
          <a:bodyPr/>
          <a:lstStyle/>
          <a:p>
            <a:r>
              <a:rPr lang="en-US" altLang="zh-CN" dirty="0" smtClean="0"/>
              <a:t>Case5:</a:t>
            </a:r>
            <a:r>
              <a:rPr lang="zh-CN" altLang="en-US" dirty="0" smtClean="0"/>
              <a:t>将</a:t>
            </a:r>
            <a:r>
              <a:rPr lang="zh-CN" altLang="en-US" dirty="0"/>
              <a:t>数据库检索</a:t>
            </a:r>
            <a:r>
              <a:rPr lang="zh-CN" altLang="en-US" dirty="0" smtClean="0"/>
              <a:t>结果</a:t>
            </a:r>
            <a:r>
              <a:rPr lang="en-US" altLang="zh-CN" dirty="0"/>
              <a:t/>
            </a:r>
            <a:br>
              <a:rPr lang="en-US" altLang="zh-CN" dirty="0"/>
            </a:br>
            <a:r>
              <a:rPr lang="zh-CN" altLang="en-US" dirty="0" smtClean="0"/>
              <a:t>导</a:t>
            </a:r>
            <a:r>
              <a:rPr lang="zh-CN" altLang="en-US" dirty="0"/>
              <a:t>入到</a:t>
            </a:r>
            <a:r>
              <a:rPr lang="en-US" altLang="zh-CN" dirty="0"/>
              <a:t>EN</a:t>
            </a:r>
            <a:endParaRPr lang="zh-CN" altLang="en-US" dirty="0"/>
          </a:p>
        </p:txBody>
      </p:sp>
      <p:sp>
        <p:nvSpPr>
          <p:cNvPr id="3" name="内容占位符 2"/>
          <p:cNvSpPr>
            <a:spLocks noGrp="1"/>
          </p:cNvSpPr>
          <p:nvPr>
            <p:ph idx="1"/>
          </p:nvPr>
        </p:nvSpPr>
        <p:spPr>
          <a:xfrm>
            <a:off x="323528" y="1268760"/>
            <a:ext cx="8363272" cy="4857403"/>
          </a:xfrm>
        </p:spPr>
        <p:txBody>
          <a:bodyPr/>
          <a:lstStyle/>
          <a:p>
            <a:r>
              <a:rPr lang="zh-CN" altLang="en-US" dirty="0" smtClean="0"/>
              <a:t>百度学术</a:t>
            </a:r>
            <a:endParaRPr lang="zh-CN" altLang="en-US" dirty="0"/>
          </a:p>
        </p:txBody>
      </p:sp>
      <p:pic>
        <p:nvPicPr>
          <p:cNvPr id="6" name="图片 5"/>
          <p:cNvPicPr>
            <a:picLocks noChangeAspect="1"/>
          </p:cNvPicPr>
          <p:nvPr/>
        </p:nvPicPr>
        <p:blipFill>
          <a:blip r:embed="rId2"/>
          <a:stretch>
            <a:fillRect/>
          </a:stretch>
        </p:blipFill>
        <p:spPr>
          <a:xfrm>
            <a:off x="467266" y="1772816"/>
            <a:ext cx="7644057" cy="4869160"/>
          </a:xfrm>
          <a:prstGeom prst="rect">
            <a:avLst/>
          </a:prstGeom>
        </p:spPr>
      </p:pic>
      <p:pic>
        <p:nvPicPr>
          <p:cNvPr id="7" name="图片 6"/>
          <p:cNvPicPr>
            <a:picLocks noChangeAspect="1"/>
          </p:cNvPicPr>
          <p:nvPr/>
        </p:nvPicPr>
        <p:blipFill>
          <a:blip r:embed="rId3"/>
          <a:stretch>
            <a:fillRect/>
          </a:stretch>
        </p:blipFill>
        <p:spPr>
          <a:xfrm>
            <a:off x="1187624" y="2556654"/>
            <a:ext cx="6533333" cy="4266667"/>
          </a:xfrm>
          <a:prstGeom prst="rect">
            <a:avLst/>
          </a:prstGeom>
        </p:spPr>
      </p:pic>
    </p:spTree>
    <p:extLst>
      <p:ext uri="{BB962C8B-B14F-4D97-AF65-F5344CB8AC3E}">
        <p14:creationId xmlns:p14="http://schemas.microsoft.com/office/powerpoint/2010/main" val="330373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0" y="0"/>
            <a:ext cx="9144000" cy="1124744"/>
          </a:xfrm>
        </p:spPr>
        <p:txBody>
          <a:bodyPr/>
          <a:lstStyle/>
          <a:p>
            <a:r>
              <a:rPr lang="en-US" altLang="zh-CN" sz="4000" b="1" dirty="0" smtClean="0">
                <a:solidFill>
                  <a:srgbClr val="FF0000"/>
                </a:solidFill>
              </a:rPr>
              <a:t>CAUTION:</a:t>
            </a:r>
            <a:endParaRPr lang="en-US" altLang="zh-CN" sz="4000" dirty="0"/>
          </a:p>
        </p:txBody>
      </p:sp>
      <p:sp>
        <p:nvSpPr>
          <p:cNvPr id="11" name="文本框 10"/>
          <p:cNvSpPr txBox="1"/>
          <p:nvPr/>
        </p:nvSpPr>
        <p:spPr>
          <a:xfrm>
            <a:off x="4355976" y="1630541"/>
            <a:ext cx="3906121" cy="646331"/>
          </a:xfrm>
          <a:prstGeom prst="rect">
            <a:avLst/>
          </a:prstGeom>
          <a:noFill/>
        </p:spPr>
        <p:txBody>
          <a:bodyPr wrap="square" rtlCol="0">
            <a:spAutoFit/>
          </a:bodyPr>
          <a:lstStyle/>
          <a:p>
            <a:r>
              <a:rPr lang="zh-CN" altLang="en-US" dirty="0" smtClean="0"/>
              <a:t>然后使用“</a:t>
            </a:r>
            <a:r>
              <a:rPr lang="zh-CN" altLang="en-US" dirty="0"/>
              <a:t>导出</a:t>
            </a:r>
            <a:r>
              <a:rPr lang="en-US" altLang="zh-CN" dirty="0"/>
              <a:t>/</a:t>
            </a:r>
            <a:r>
              <a:rPr lang="zh-CN" altLang="en-US" dirty="0"/>
              <a:t>参考文献</a:t>
            </a:r>
            <a:r>
              <a:rPr lang="zh-CN" altLang="en-US" dirty="0" smtClean="0"/>
              <a:t>”将检索结果导出</a:t>
            </a:r>
            <a:endParaRPr lang="en-US" altLang="zh-CN" dirty="0" smtClean="0"/>
          </a:p>
        </p:txBody>
      </p:sp>
      <p:sp>
        <p:nvSpPr>
          <p:cNvPr id="13" name="文本框 12"/>
          <p:cNvSpPr txBox="1"/>
          <p:nvPr/>
        </p:nvSpPr>
        <p:spPr>
          <a:xfrm>
            <a:off x="431444" y="5373216"/>
            <a:ext cx="8100996" cy="923330"/>
          </a:xfrm>
          <a:prstGeom prst="rect">
            <a:avLst/>
          </a:prstGeom>
          <a:noFill/>
        </p:spPr>
        <p:txBody>
          <a:bodyPr wrap="square" rtlCol="0">
            <a:spAutoFit/>
          </a:bodyPr>
          <a:lstStyle/>
          <a:p>
            <a:r>
              <a:rPr lang="zh-CN" altLang="en-US" b="1" dirty="0" smtClean="0">
                <a:solidFill>
                  <a:srgbClr val="FF0000"/>
                </a:solidFill>
              </a:rPr>
              <a:t>导入的题录在一个临时文件夹里，如果需要保存，要再次手动地将导入的结果</a:t>
            </a:r>
            <a:r>
              <a:rPr lang="en-US" altLang="zh-CN" b="1" dirty="0" smtClean="0">
                <a:solidFill>
                  <a:srgbClr val="FF0000"/>
                </a:solidFill>
              </a:rPr>
              <a:t>add reference to </a:t>
            </a:r>
            <a:r>
              <a:rPr lang="zh-CN" altLang="en-US" b="1" dirty="0" smtClean="0">
                <a:solidFill>
                  <a:srgbClr val="FF0000"/>
                </a:solidFill>
              </a:rPr>
              <a:t>某个</a:t>
            </a:r>
            <a:r>
              <a:rPr lang="en-US" altLang="zh-CN" b="1" dirty="0" smtClean="0">
                <a:solidFill>
                  <a:srgbClr val="FF0000"/>
                </a:solidFill>
              </a:rPr>
              <a:t>group</a:t>
            </a:r>
          </a:p>
          <a:p>
            <a:r>
              <a:rPr lang="zh-CN" altLang="en-US" b="1" dirty="0" smtClean="0"/>
              <a:t>演示：如果不主动</a:t>
            </a:r>
            <a:r>
              <a:rPr lang="en-US" altLang="zh-CN" b="1" dirty="0" smtClean="0"/>
              <a:t>add to</a:t>
            </a:r>
            <a:r>
              <a:rPr lang="zh-CN" altLang="en-US" b="1" dirty="0" smtClean="0"/>
              <a:t>，再次导入就会清除前一次导入的。</a:t>
            </a:r>
            <a:endParaRPr lang="en-US" altLang="zh-CN" b="1" dirty="0" smtClean="0"/>
          </a:p>
        </p:txBody>
      </p:sp>
      <p:pic>
        <p:nvPicPr>
          <p:cNvPr id="2" name="图片 1"/>
          <p:cNvPicPr>
            <a:picLocks noChangeAspect="1"/>
          </p:cNvPicPr>
          <p:nvPr/>
        </p:nvPicPr>
        <p:blipFill>
          <a:blip r:embed="rId3"/>
          <a:stretch>
            <a:fillRect/>
          </a:stretch>
        </p:blipFill>
        <p:spPr>
          <a:xfrm>
            <a:off x="467544" y="1284940"/>
            <a:ext cx="7352381" cy="3838095"/>
          </a:xfrm>
          <a:prstGeom prst="rect">
            <a:avLst/>
          </a:prstGeom>
        </p:spPr>
      </p:pic>
    </p:spTree>
    <p:extLst>
      <p:ext uri="{BB962C8B-B14F-4D97-AF65-F5344CB8AC3E}">
        <p14:creationId xmlns:p14="http://schemas.microsoft.com/office/powerpoint/2010/main" val="1162132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10385" y="0"/>
            <a:ext cx="9133615" cy="685802"/>
          </a:xfrm>
        </p:spPr>
        <p:txBody>
          <a:bodyPr/>
          <a:lstStyle/>
          <a:p>
            <a:pPr eaLnBrk="1" hangingPunct="1"/>
            <a:r>
              <a:rPr lang="zh-CN" altLang="en-US" dirty="0"/>
              <a:t>将数据库检索结果导入到</a:t>
            </a:r>
            <a:r>
              <a:rPr lang="en-US" altLang="zh-CN" dirty="0" smtClean="0"/>
              <a:t>EN</a:t>
            </a:r>
            <a:r>
              <a:rPr lang="zh-CN" altLang="en-US" dirty="0" smtClean="0"/>
              <a:t>：总结</a:t>
            </a:r>
            <a:endParaRPr lang="en-US" altLang="zh-CN" dirty="0" smtClean="0"/>
          </a:p>
        </p:txBody>
      </p:sp>
      <p:sp>
        <p:nvSpPr>
          <p:cNvPr id="4" name="内容占位符 3"/>
          <p:cNvSpPr>
            <a:spLocks noGrp="1"/>
          </p:cNvSpPr>
          <p:nvPr>
            <p:ph idx="1"/>
          </p:nvPr>
        </p:nvSpPr>
        <p:spPr>
          <a:xfrm>
            <a:off x="179512" y="908721"/>
            <a:ext cx="8301608" cy="3550458"/>
          </a:xfrm>
        </p:spPr>
        <p:txBody>
          <a:bodyPr/>
          <a:lstStyle/>
          <a:p>
            <a:r>
              <a:rPr lang="zh-CN" altLang="en-US" dirty="0"/>
              <a:t>步骤</a:t>
            </a:r>
            <a:r>
              <a:rPr lang="zh-CN" altLang="en-US" dirty="0" smtClean="0"/>
              <a:t>：</a:t>
            </a:r>
            <a:endParaRPr lang="en-US" altLang="zh-CN" dirty="0" smtClean="0"/>
          </a:p>
          <a:p>
            <a:pPr marL="0" indent="0">
              <a:buNone/>
            </a:pPr>
            <a:r>
              <a:rPr lang="en-US" altLang="zh-CN" sz="2000" dirty="0" smtClean="0"/>
              <a:t>0</a:t>
            </a:r>
            <a:r>
              <a:rPr lang="zh-CN" altLang="en-US" sz="2000" dirty="0" smtClean="0"/>
              <a:t>、首先需要数据库支持勾选和导入检索结果</a:t>
            </a:r>
            <a:endParaRPr lang="en-US" altLang="zh-CN" sz="2000" dirty="0" smtClean="0"/>
          </a:p>
          <a:p>
            <a:pPr marL="0" indent="0">
              <a:buNone/>
            </a:pPr>
            <a:r>
              <a:rPr lang="en-US" altLang="zh-CN" sz="2000" dirty="0" smtClean="0"/>
              <a:t>1</a:t>
            </a:r>
            <a:r>
              <a:rPr lang="zh-CN" altLang="en-US" sz="2000" dirty="0" smtClean="0"/>
              <a:t>、选择数据库支持的过滤器（样式）</a:t>
            </a:r>
            <a:endParaRPr lang="en-US" altLang="zh-CN" sz="2000" dirty="0" smtClean="0"/>
          </a:p>
          <a:p>
            <a:pPr marL="0" indent="0">
              <a:buNone/>
            </a:pPr>
            <a:r>
              <a:rPr lang="en-US" altLang="zh-CN" sz="2000" dirty="0" smtClean="0"/>
              <a:t>2</a:t>
            </a:r>
            <a:r>
              <a:rPr lang="zh-CN" altLang="en-US" sz="2000" dirty="0" smtClean="0"/>
              <a:t>、导入到</a:t>
            </a:r>
            <a:r>
              <a:rPr lang="en-US" altLang="zh-CN" sz="2000" dirty="0" smtClean="0"/>
              <a:t>EN</a:t>
            </a:r>
            <a:r>
              <a:rPr lang="zh-CN" altLang="en-US" sz="2000" dirty="0" smtClean="0"/>
              <a:t>时，选择同样的过滤器（样式）</a:t>
            </a:r>
            <a:endParaRPr lang="en-US" altLang="zh-CN" sz="2000" dirty="0" smtClean="0"/>
          </a:p>
          <a:p>
            <a:pPr marL="0" indent="0">
              <a:buNone/>
            </a:pPr>
            <a:r>
              <a:rPr lang="en-US" altLang="zh-CN" sz="2000" dirty="0" smtClean="0"/>
              <a:t>3</a:t>
            </a:r>
            <a:r>
              <a:rPr lang="zh-CN" altLang="en-US" sz="2000" dirty="0" smtClean="0"/>
              <a:t>、将导入的题录 “</a:t>
            </a:r>
            <a:r>
              <a:rPr lang="en-US" altLang="zh-CN" sz="2000" dirty="0" smtClean="0"/>
              <a:t>add reference to</a:t>
            </a:r>
            <a:r>
              <a:rPr lang="zh-CN" altLang="en-US" sz="2000" dirty="0" smtClean="0"/>
              <a:t>”</a:t>
            </a:r>
            <a:r>
              <a:rPr lang="en-US" altLang="zh-CN" sz="2000" dirty="0" smtClean="0"/>
              <a:t> </a:t>
            </a:r>
            <a:r>
              <a:rPr lang="zh-CN" altLang="en-US" sz="2000" dirty="0" smtClean="0"/>
              <a:t>某个 </a:t>
            </a:r>
            <a:r>
              <a:rPr lang="en-US" altLang="zh-CN" sz="2000" dirty="0" smtClean="0"/>
              <a:t>group</a:t>
            </a:r>
          </a:p>
          <a:p>
            <a:r>
              <a:rPr lang="zh-CN" altLang="en-US" dirty="0" smtClean="0"/>
              <a:t>经验</a:t>
            </a:r>
            <a:endParaRPr lang="en-US" altLang="zh-CN" dirty="0" smtClean="0"/>
          </a:p>
          <a:p>
            <a:pPr marL="0" indent="0">
              <a:buNone/>
            </a:pPr>
            <a:r>
              <a:rPr lang="en-US" altLang="zh-CN" sz="2400" dirty="0" smtClean="0"/>
              <a:t>1</a:t>
            </a:r>
            <a:r>
              <a:rPr lang="zh-CN" altLang="en-US" sz="2400" dirty="0" smtClean="0"/>
              <a:t>、需要多试几个过滤器，看看哪种效果好</a:t>
            </a:r>
            <a:endParaRPr lang="en-US" altLang="zh-CN" sz="2400" dirty="0" smtClean="0"/>
          </a:p>
          <a:p>
            <a:pPr marL="0" indent="0">
              <a:buNone/>
            </a:pPr>
            <a:r>
              <a:rPr lang="en-US" altLang="zh-CN" sz="2400" dirty="0" smtClean="0"/>
              <a:t>2</a:t>
            </a:r>
            <a:r>
              <a:rPr lang="zh-CN" altLang="en-US" sz="2400" dirty="0" smtClean="0"/>
              <a:t>、如果数据库支持导出</a:t>
            </a:r>
            <a:r>
              <a:rPr lang="en-US" altLang="zh-CN" sz="2400" dirty="0" smtClean="0"/>
              <a:t>RIS</a:t>
            </a:r>
            <a:r>
              <a:rPr lang="zh-CN" altLang="en-US" sz="2400" dirty="0" smtClean="0"/>
              <a:t>格式，首选</a:t>
            </a:r>
            <a:r>
              <a:rPr lang="en-US" altLang="zh-CN" sz="2400" dirty="0" smtClean="0"/>
              <a:t>RIS</a:t>
            </a:r>
            <a:endParaRPr lang="zh-CN" altLang="en-US" sz="2400" dirty="0"/>
          </a:p>
        </p:txBody>
      </p:sp>
      <p:sp>
        <p:nvSpPr>
          <p:cNvPr id="9" name="矩形 8"/>
          <p:cNvSpPr/>
          <p:nvPr/>
        </p:nvSpPr>
        <p:spPr>
          <a:xfrm>
            <a:off x="323528" y="4699781"/>
            <a:ext cx="8136904" cy="1754326"/>
          </a:xfrm>
          <a:prstGeom prst="rect">
            <a:avLst/>
          </a:prstGeom>
        </p:spPr>
        <p:txBody>
          <a:bodyPr wrap="square">
            <a:spAutoFit/>
          </a:bodyPr>
          <a:lstStyle/>
          <a:p>
            <a:r>
              <a:rPr lang="zh-CN" altLang="en-US" dirty="0"/>
              <a:t>支持导出</a:t>
            </a:r>
            <a:r>
              <a:rPr lang="en-US" altLang="zh-CN" dirty="0"/>
              <a:t>RIS</a:t>
            </a:r>
            <a:r>
              <a:rPr lang="zh-CN" altLang="en-US" dirty="0"/>
              <a:t>格式的数据库：</a:t>
            </a:r>
            <a:endParaRPr lang="en-US" altLang="zh-CN" dirty="0"/>
          </a:p>
          <a:p>
            <a:r>
              <a:rPr lang="zh-CN" altLang="en-US" dirty="0">
                <a:hlinkClick r:id="rId2"/>
              </a:rPr>
              <a:t>旧版明远</a:t>
            </a:r>
            <a:r>
              <a:rPr lang="zh-CN" altLang="en-US" dirty="0" smtClean="0">
                <a:hlinkClick r:id="rId2"/>
              </a:rPr>
              <a:t>搜索</a:t>
            </a:r>
            <a:r>
              <a:rPr lang="zh-CN" altLang="en-US" dirty="0" smtClean="0"/>
              <a:t>（</a:t>
            </a:r>
            <a:r>
              <a:rPr lang="zh-CN" altLang="en-US" dirty="0" smtClean="0">
                <a:solidFill>
                  <a:srgbClr val="C00000"/>
                </a:solidFill>
              </a:rPr>
              <a:t>此处有链接</a:t>
            </a:r>
            <a:r>
              <a:rPr lang="zh-CN" altLang="en-US" dirty="0" smtClean="0"/>
              <a:t>）</a:t>
            </a:r>
            <a:r>
              <a:rPr lang="en-US" altLang="zh-CN" dirty="0" smtClean="0"/>
              <a:t>, </a:t>
            </a:r>
            <a:r>
              <a:rPr lang="en-US" altLang="zh-CN" dirty="0"/>
              <a:t>IEEE </a:t>
            </a:r>
            <a:r>
              <a:rPr lang="en-US" altLang="zh-CN" dirty="0" err="1"/>
              <a:t>Xplore</a:t>
            </a:r>
            <a:r>
              <a:rPr lang="en-US" altLang="zh-CN" dirty="0"/>
              <a:t>, EI, Scopus(</a:t>
            </a:r>
            <a:r>
              <a:rPr lang="zh-CN" altLang="en-US" dirty="0"/>
              <a:t>一次最多可导出</a:t>
            </a:r>
            <a:r>
              <a:rPr lang="en-US" altLang="zh-CN" dirty="0"/>
              <a:t>2000</a:t>
            </a:r>
            <a:r>
              <a:rPr lang="zh-CN" altLang="en-US" dirty="0"/>
              <a:t>条记录</a:t>
            </a:r>
            <a:r>
              <a:rPr lang="en-US" altLang="zh-CN" dirty="0"/>
              <a:t>), the ACM portal, </a:t>
            </a:r>
            <a:r>
              <a:rPr lang="en-US" altLang="zh-CN" dirty="0" err="1"/>
              <a:t>Scopemed</a:t>
            </a:r>
            <a:r>
              <a:rPr lang="en-US" altLang="zh-CN" dirty="0"/>
              <a:t>, </a:t>
            </a:r>
            <a:r>
              <a:rPr lang="en-US" altLang="zh-CN" dirty="0" err="1"/>
              <a:t>ScienceDirect</a:t>
            </a:r>
            <a:r>
              <a:rPr lang="en-US" altLang="zh-CN" dirty="0"/>
              <a:t>, ProQuest, </a:t>
            </a:r>
            <a:r>
              <a:rPr lang="zh-CN" altLang="en-US" dirty="0"/>
              <a:t>百度学术，等等（</a:t>
            </a:r>
            <a:r>
              <a:rPr lang="en-US" altLang="zh-CN" dirty="0"/>
              <a:t>springer</a:t>
            </a:r>
            <a:r>
              <a:rPr lang="zh-CN" altLang="en-US" dirty="0"/>
              <a:t>已不再支持</a:t>
            </a:r>
            <a:r>
              <a:rPr lang="zh-CN" altLang="en-US" dirty="0" smtClean="0"/>
              <a:t>）</a:t>
            </a:r>
            <a:endParaRPr lang="en-US" altLang="zh-CN" dirty="0" smtClean="0"/>
          </a:p>
          <a:p>
            <a:r>
              <a:rPr lang="zh-CN" altLang="en-US" dirty="0" smtClean="0"/>
              <a:t>支持导出</a:t>
            </a:r>
            <a:r>
              <a:rPr lang="en-US" altLang="zh-CN" dirty="0" smtClean="0"/>
              <a:t>endnote</a:t>
            </a:r>
            <a:r>
              <a:rPr lang="zh-CN" altLang="en-US" dirty="0" smtClean="0"/>
              <a:t>格式的数据库：</a:t>
            </a:r>
            <a:endParaRPr lang="en-US" altLang="zh-CN" dirty="0"/>
          </a:p>
          <a:p>
            <a:r>
              <a:rPr lang="zh-CN" altLang="en-US" dirty="0">
                <a:hlinkClick r:id="rId2"/>
              </a:rPr>
              <a:t>旧版明远</a:t>
            </a:r>
            <a:r>
              <a:rPr lang="zh-CN" altLang="en-US" dirty="0" smtClean="0">
                <a:hlinkClick r:id="rId2"/>
              </a:rPr>
              <a:t>搜索</a:t>
            </a:r>
            <a:r>
              <a:rPr lang="zh-CN" altLang="en-US" dirty="0" smtClean="0"/>
              <a:t>、万方、</a:t>
            </a:r>
            <a:r>
              <a:rPr lang="en-US" altLang="zh-CN" dirty="0" smtClean="0"/>
              <a:t>CNKI</a:t>
            </a:r>
            <a:r>
              <a:rPr lang="zh-CN" altLang="en-US" dirty="0" smtClean="0"/>
              <a:t>、百度学术、必应学术，等等</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内容占位符 5"/>
          <p:cNvSpPr>
            <a:spLocks noGrp="1"/>
          </p:cNvSpPr>
          <p:nvPr>
            <p:ph idx="1"/>
          </p:nvPr>
        </p:nvSpPr>
        <p:spPr>
          <a:xfrm>
            <a:off x="107504" y="1417638"/>
            <a:ext cx="8856984" cy="4708525"/>
          </a:xfrm>
        </p:spPr>
        <p:txBody>
          <a:bodyPr/>
          <a:lstStyle/>
          <a:p>
            <a:pPr>
              <a:buFont typeface="Arial" pitchFamily="34" charset="0"/>
              <a:buNone/>
            </a:pPr>
            <a:r>
              <a:rPr lang="en-US" altLang="zh-CN" sz="1400" b="1" dirty="0" err="1" smtClean="0"/>
              <a:t>Springerlink</a:t>
            </a:r>
            <a:r>
              <a:rPr lang="zh-CN" altLang="en-US" sz="1400" b="1" dirty="0" smtClean="0"/>
              <a:t>数据库  </a:t>
            </a:r>
            <a:r>
              <a:rPr lang="en-US" altLang="zh-CN" sz="1400" dirty="0" smtClean="0"/>
              <a:t>Go—&gt;select--&gt;save(RIS</a:t>
            </a:r>
            <a:r>
              <a:rPr lang="zh-CN" altLang="en-US" sz="1400" dirty="0" smtClean="0"/>
              <a:t>格式</a:t>
            </a:r>
            <a:r>
              <a:rPr lang="en-US" altLang="zh-CN" sz="1400" dirty="0" smtClean="0"/>
              <a:t>)--&gt;</a:t>
            </a:r>
            <a:r>
              <a:rPr lang="zh-CN" altLang="en-US" sz="1400" dirty="0" smtClean="0"/>
              <a:t>导入题录（过滤器</a:t>
            </a:r>
            <a:r>
              <a:rPr lang="en-US" altLang="zh-CN" sz="1400" dirty="0" err="1" smtClean="0"/>
              <a:t>RefMan</a:t>
            </a:r>
            <a:r>
              <a:rPr lang="en-US" altLang="zh-CN" sz="1400" dirty="0" smtClean="0"/>
              <a:t>-(RIS)</a:t>
            </a:r>
            <a:r>
              <a:rPr lang="en-US" sz="1400" dirty="0" smtClean="0">
                <a:ea typeface="宋体" pitchFamily="2" charset="-122"/>
              </a:rPr>
              <a:t>） </a:t>
            </a:r>
            <a:r>
              <a:rPr lang="en-US" altLang="zh-CN" sz="1400" b="1" dirty="0" smtClean="0">
                <a:solidFill>
                  <a:srgbClr val="C00000"/>
                </a:solidFill>
                <a:ea typeface="宋体" pitchFamily="2" charset="-122"/>
              </a:rPr>
              <a:t>【</a:t>
            </a:r>
            <a:r>
              <a:rPr lang="en-US" altLang="zh-CN" sz="1400" b="1" dirty="0" err="1" smtClean="0">
                <a:solidFill>
                  <a:srgbClr val="C00000"/>
                </a:solidFill>
                <a:ea typeface="宋体" pitchFamily="2" charset="-122"/>
              </a:rPr>
              <a:t>upadate</a:t>
            </a:r>
            <a:r>
              <a:rPr lang="zh-CN" altLang="en-US" sz="1400" b="1" dirty="0" smtClean="0">
                <a:solidFill>
                  <a:srgbClr val="C00000"/>
                </a:solidFill>
                <a:ea typeface="宋体" pitchFamily="2" charset="-122"/>
              </a:rPr>
              <a:t>：不再提供导出</a:t>
            </a:r>
            <a:r>
              <a:rPr lang="en-US" altLang="zh-CN" sz="1400" b="1" dirty="0" smtClean="0">
                <a:solidFill>
                  <a:srgbClr val="C00000"/>
                </a:solidFill>
                <a:ea typeface="宋体" pitchFamily="2" charset="-122"/>
              </a:rPr>
              <a:t>】</a:t>
            </a:r>
            <a:endParaRPr lang="en-US" sz="1400" b="1" dirty="0" smtClean="0">
              <a:solidFill>
                <a:srgbClr val="C00000"/>
              </a:solidFill>
              <a:ea typeface="宋体" pitchFamily="2" charset="-122"/>
            </a:endParaRPr>
          </a:p>
          <a:p>
            <a:pPr>
              <a:buFont typeface="Arial" pitchFamily="34" charset="0"/>
              <a:buNone/>
            </a:pPr>
            <a:r>
              <a:rPr lang="en-US" altLang="zh-CN" sz="1400" b="1" dirty="0" smtClean="0"/>
              <a:t> Elsevier Science Direct</a:t>
            </a:r>
            <a:r>
              <a:rPr lang="zh-CN" altLang="en-US" sz="1400" b="1" dirty="0" smtClean="0"/>
              <a:t>数据库 </a:t>
            </a:r>
            <a:r>
              <a:rPr lang="zh-CN" altLang="en-US" sz="1400" dirty="0" smtClean="0"/>
              <a:t> </a:t>
            </a:r>
            <a:r>
              <a:rPr lang="en-US" altLang="zh-CN" sz="1400" dirty="0" smtClean="0"/>
              <a:t>Go--&gt;select--&gt;export citations--&gt;</a:t>
            </a:r>
            <a:r>
              <a:rPr lang="en-US" altLang="zh-CN" sz="1400" dirty="0" err="1" smtClean="0"/>
              <a:t>ris</a:t>
            </a:r>
            <a:r>
              <a:rPr lang="zh-CN" altLang="en-US" sz="1400" dirty="0" smtClean="0"/>
              <a:t>格式</a:t>
            </a:r>
            <a:r>
              <a:rPr lang="en-US" altLang="zh-CN" sz="1400" dirty="0" smtClean="0"/>
              <a:t>--&gt;</a:t>
            </a:r>
            <a:r>
              <a:rPr lang="zh-CN" altLang="en-US" sz="1400" dirty="0" smtClean="0"/>
              <a:t>导入（过滤器</a:t>
            </a:r>
            <a:r>
              <a:rPr lang="en-US" altLang="zh-CN" sz="1400" dirty="0" err="1" smtClean="0"/>
              <a:t>RefMan</a:t>
            </a:r>
            <a:r>
              <a:rPr lang="en-US" altLang="zh-CN" sz="1400" dirty="0" smtClean="0"/>
              <a:t>-</a:t>
            </a:r>
            <a:r>
              <a:rPr lang="en-US" sz="1400" dirty="0" smtClean="0">
                <a:ea typeface="宋体" pitchFamily="2" charset="-122"/>
              </a:rPr>
              <a:t>（</a:t>
            </a:r>
            <a:r>
              <a:rPr lang="en-US" altLang="zh-CN" sz="1400" dirty="0" smtClean="0"/>
              <a:t>RIS</a:t>
            </a:r>
            <a:r>
              <a:rPr lang="en-US" sz="1400" dirty="0" smtClean="0">
                <a:ea typeface="宋体" pitchFamily="2" charset="-122"/>
              </a:rPr>
              <a:t>））</a:t>
            </a:r>
          </a:p>
          <a:p>
            <a:pPr>
              <a:buFont typeface="Arial" pitchFamily="34" charset="0"/>
              <a:buNone/>
            </a:pPr>
            <a:r>
              <a:rPr lang="en-US" altLang="zh-CN" sz="1400" dirty="0" smtClean="0"/>
              <a:t> </a:t>
            </a:r>
            <a:r>
              <a:rPr lang="en-US" altLang="zh-CN" sz="1400" b="1" dirty="0" smtClean="0"/>
              <a:t>OVID/LWW</a:t>
            </a:r>
            <a:r>
              <a:rPr lang="zh-CN" altLang="en-US" sz="1400" b="1" dirty="0" smtClean="0"/>
              <a:t>全文库 </a:t>
            </a:r>
            <a:r>
              <a:rPr lang="en-US" altLang="zh-CN" sz="1400" dirty="0" smtClean="0"/>
              <a:t>Search--&gt;(</a:t>
            </a:r>
            <a:r>
              <a:rPr lang="en-US" altLang="zh-CN" sz="1400" dirty="0" err="1" smtClean="0"/>
              <a:t>Fields:citation+abstract,Result</a:t>
            </a:r>
            <a:r>
              <a:rPr lang="en-US" altLang="zh-CN" sz="1400" dirty="0" smtClean="0"/>
              <a:t> </a:t>
            </a:r>
            <a:r>
              <a:rPr lang="en-US" altLang="zh-CN" sz="1400" dirty="0" err="1" smtClean="0"/>
              <a:t>Format:Ovid</a:t>
            </a:r>
            <a:r>
              <a:rPr lang="en-US" altLang="zh-CN" sz="1400" dirty="0" smtClean="0"/>
              <a:t>,</a:t>
            </a:r>
            <a:r>
              <a:rPr lang="zh-CN" altLang="en-US" sz="1400" dirty="0" smtClean="0"/>
              <a:t>过滤器</a:t>
            </a:r>
            <a:r>
              <a:rPr lang="en-US" altLang="zh-CN" sz="1400" dirty="0" smtClean="0"/>
              <a:t>Journals Non-Tagged-(</a:t>
            </a:r>
            <a:r>
              <a:rPr lang="en-US" altLang="zh-CN" sz="1400" dirty="0" err="1" smtClean="0"/>
              <a:t>ovid</a:t>
            </a:r>
            <a:r>
              <a:rPr lang="en-US" altLang="zh-CN" sz="1400" dirty="0" smtClean="0"/>
              <a:t>))</a:t>
            </a:r>
          </a:p>
          <a:p>
            <a:pPr>
              <a:buFont typeface="Arial" pitchFamily="34" charset="0"/>
              <a:buNone/>
            </a:pPr>
            <a:r>
              <a:rPr lang="en-US" altLang="zh-CN" sz="1400" b="1" dirty="0" smtClean="0"/>
              <a:t>Wiley </a:t>
            </a:r>
            <a:r>
              <a:rPr lang="en-US" altLang="zh-CN" sz="1400" b="1" dirty="0" err="1" smtClean="0"/>
              <a:t>Interscience</a:t>
            </a:r>
            <a:r>
              <a:rPr lang="zh-CN" altLang="en-US" sz="1400" b="1" dirty="0" smtClean="0"/>
              <a:t>全文库  </a:t>
            </a:r>
            <a:r>
              <a:rPr lang="zh-CN" altLang="en-US" sz="1400" dirty="0" smtClean="0"/>
              <a:t>检索</a:t>
            </a:r>
            <a:r>
              <a:rPr lang="en-US" altLang="zh-CN" sz="1400" dirty="0" smtClean="0"/>
              <a:t>—&gt;</a:t>
            </a:r>
            <a:r>
              <a:rPr lang="zh-CN" altLang="en-US" sz="1400" dirty="0" smtClean="0"/>
              <a:t>导出</a:t>
            </a:r>
            <a:r>
              <a:rPr lang="en-US" altLang="zh-CN" sz="1400" dirty="0" smtClean="0"/>
              <a:t>(</a:t>
            </a:r>
            <a:r>
              <a:rPr lang="zh-CN" altLang="en-US" sz="1400" dirty="0" smtClean="0"/>
              <a:t>格式</a:t>
            </a:r>
            <a:r>
              <a:rPr lang="en-US" altLang="zh-CN" sz="1400" dirty="0" smtClean="0"/>
              <a:t>EndNote)--&gt;</a:t>
            </a:r>
            <a:r>
              <a:rPr lang="zh-CN" altLang="en-US" sz="1400" dirty="0" smtClean="0"/>
              <a:t>导入题录（过滤器</a:t>
            </a:r>
            <a:r>
              <a:rPr lang="en-US" altLang="zh-CN" sz="1400" dirty="0" smtClean="0"/>
              <a:t>(EI)RIS</a:t>
            </a:r>
            <a:r>
              <a:rPr lang="en-US" sz="1400" dirty="0" smtClean="0">
                <a:ea typeface="宋体" pitchFamily="2" charset="-122"/>
              </a:rPr>
              <a:t>）</a:t>
            </a:r>
          </a:p>
          <a:p>
            <a:pPr>
              <a:buFont typeface="Arial" pitchFamily="34" charset="0"/>
              <a:buNone/>
            </a:pPr>
            <a:r>
              <a:rPr lang="en-US" altLang="zh-CN" sz="1400" dirty="0" smtClean="0"/>
              <a:t> </a:t>
            </a:r>
            <a:r>
              <a:rPr lang="en-US" altLang="zh-CN" sz="1400" b="1" dirty="0" smtClean="0">
                <a:solidFill>
                  <a:srgbClr val="FF0000"/>
                </a:solidFill>
              </a:rPr>
              <a:t>Google scholar </a:t>
            </a:r>
            <a:r>
              <a:rPr lang="en-US" altLang="zh-CN" sz="1400" dirty="0" smtClean="0"/>
              <a:t> </a:t>
            </a:r>
            <a:r>
              <a:rPr lang="zh-CN" altLang="en-US" sz="1400" dirty="0" smtClean="0"/>
              <a:t>搜索设置</a:t>
            </a:r>
            <a:r>
              <a:rPr lang="en-US" altLang="zh-CN" sz="1400" dirty="0" smtClean="0"/>
              <a:t>--&gt;</a:t>
            </a:r>
            <a:r>
              <a:rPr lang="zh-CN" altLang="en-US" sz="1400" dirty="0" smtClean="0"/>
              <a:t>文献管理软件（显示</a:t>
            </a:r>
            <a:r>
              <a:rPr lang="en-US" altLang="zh-CN" sz="1400" dirty="0" smtClean="0"/>
              <a:t>Endnote</a:t>
            </a:r>
            <a:r>
              <a:rPr lang="zh-CN" altLang="en-US" sz="1400" dirty="0" smtClean="0"/>
              <a:t>的链接）</a:t>
            </a:r>
            <a:r>
              <a:rPr lang="en-US" altLang="zh-CN" sz="1400" dirty="0" smtClean="0"/>
              <a:t>--&gt;</a:t>
            </a:r>
            <a:r>
              <a:rPr lang="zh-CN" altLang="en-US" sz="1400" dirty="0" smtClean="0"/>
              <a:t>导入题录（过滤器</a:t>
            </a:r>
            <a:r>
              <a:rPr lang="en-US" altLang="zh-CN" sz="1400" dirty="0" smtClean="0"/>
              <a:t>Endnote Import</a:t>
            </a:r>
            <a:r>
              <a:rPr lang="en-US" sz="1400" dirty="0" smtClean="0">
                <a:ea typeface="宋体" pitchFamily="2" charset="-122"/>
              </a:rPr>
              <a:t>）</a:t>
            </a:r>
          </a:p>
          <a:p>
            <a:pPr>
              <a:buFont typeface="Arial" pitchFamily="34" charset="0"/>
              <a:buNone/>
            </a:pPr>
            <a:r>
              <a:rPr lang="en-US" sz="1400" dirty="0" smtClean="0">
                <a:ea typeface="宋体" pitchFamily="2" charset="-122"/>
              </a:rPr>
              <a:t> </a:t>
            </a:r>
            <a:r>
              <a:rPr lang="en-US" altLang="zh-CN" sz="1400" b="1" dirty="0" smtClean="0"/>
              <a:t>Nature</a:t>
            </a:r>
            <a:r>
              <a:rPr lang="zh-CN" altLang="en-US" sz="1400" b="1" dirty="0" smtClean="0"/>
              <a:t>期刊 </a:t>
            </a:r>
            <a:r>
              <a:rPr lang="zh-CN" altLang="en-US" sz="1400" dirty="0" smtClean="0"/>
              <a:t> </a:t>
            </a:r>
            <a:r>
              <a:rPr lang="en-US" altLang="zh-CN" sz="1400" dirty="0" smtClean="0"/>
              <a:t>Search--&gt;export citations--&gt;</a:t>
            </a:r>
            <a:r>
              <a:rPr lang="en-US" sz="1400" dirty="0" smtClean="0">
                <a:ea typeface="宋体" pitchFamily="2" charset="-122"/>
              </a:rPr>
              <a:t>（</a:t>
            </a:r>
            <a:r>
              <a:rPr lang="zh-CN" altLang="en-US" sz="1400" dirty="0" smtClean="0"/>
              <a:t>过滤器</a:t>
            </a:r>
            <a:r>
              <a:rPr lang="en-US" altLang="zh-CN" sz="1400" dirty="0" err="1" smtClean="0"/>
              <a:t>refman</a:t>
            </a:r>
            <a:r>
              <a:rPr lang="en-US" altLang="zh-CN" sz="1400" dirty="0" smtClean="0"/>
              <a:t>-</a:t>
            </a:r>
            <a:r>
              <a:rPr lang="en-US" sz="1400" dirty="0" smtClean="0">
                <a:ea typeface="宋体" pitchFamily="2" charset="-122"/>
              </a:rPr>
              <a:t>（</a:t>
            </a:r>
            <a:r>
              <a:rPr lang="en-US" altLang="zh-CN" sz="1400" dirty="0" smtClean="0"/>
              <a:t>RIS</a:t>
            </a:r>
            <a:r>
              <a:rPr lang="en-US" sz="1400" dirty="0" smtClean="0">
                <a:ea typeface="宋体" pitchFamily="2" charset="-122"/>
              </a:rPr>
              <a:t>））</a:t>
            </a:r>
          </a:p>
          <a:p>
            <a:pPr>
              <a:buFont typeface="Arial" pitchFamily="34" charset="0"/>
              <a:buNone/>
            </a:pPr>
            <a:r>
              <a:rPr lang="en-US" altLang="zh-CN" sz="1400" b="1" dirty="0" smtClean="0"/>
              <a:t> SCIENCE</a:t>
            </a:r>
            <a:r>
              <a:rPr lang="zh-CN" altLang="en-US" sz="1400" b="1" dirty="0" smtClean="0"/>
              <a:t>期刊 </a:t>
            </a:r>
            <a:r>
              <a:rPr lang="zh-CN" altLang="en-US" sz="1400" dirty="0" smtClean="0"/>
              <a:t> </a:t>
            </a:r>
            <a:r>
              <a:rPr lang="en-US" altLang="zh-CN" sz="1400" dirty="0" smtClean="0"/>
              <a:t>Search--&gt;export citations--&gt;</a:t>
            </a:r>
            <a:r>
              <a:rPr lang="en-US" sz="1400" dirty="0" smtClean="0">
                <a:ea typeface="宋体" pitchFamily="2" charset="-122"/>
              </a:rPr>
              <a:t>（</a:t>
            </a:r>
            <a:r>
              <a:rPr lang="zh-CN" altLang="en-US" sz="1400" dirty="0" smtClean="0"/>
              <a:t>过滤器</a:t>
            </a:r>
            <a:r>
              <a:rPr lang="en-US" altLang="zh-CN" sz="1400" dirty="0" err="1" smtClean="0"/>
              <a:t>refman</a:t>
            </a:r>
            <a:r>
              <a:rPr lang="en-US" altLang="zh-CN" sz="1400" dirty="0" smtClean="0"/>
              <a:t>-</a:t>
            </a:r>
            <a:r>
              <a:rPr lang="en-US" sz="1400" dirty="0" smtClean="0">
                <a:ea typeface="宋体" pitchFamily="2" charset="-122"/>
              </a:rPr>
              <a:t>（</a:t>
            </a:r>
            <a:r>
              <a:rPr lang="en-US" altLang="zh-CN" sz="1400" dirty="0" smtClean="0"/>
              <a:t>RIS</a:t>
            </a:r>
            <a:r>
              <a:rPr lang="en-US" sz="1400" dirty="0" smtClean="0">
                <a:ea typeface="宋体" pitchFamily="2" charset="-122"/>
              </a:rPr>
              <a:t>））</a:t>
            </a:r>
          </a:p>
          <a:p>
            <a:pPr>
              <a:buFont typeface="Arial" pitchFamily="34" charset="0"/>
              <a:buNone/>
            </a:pPr>
            <a:r>
              <a:rPr lang="zh-CN" altLang="en-US" sz="1400" dirty="0" smtClean="0"/>
              <a:t> </a:t>
            </a:r>
            <a:r>
              <a:rPr lang="zh-CN" altLang="en-US" sz="1400" b="1" dirty="0" smtClean="0"/>
              <a:t>万方数据库 </a:t>
            </a:r>
            <a:r>
              <a:rPr lang="zh-CN" altLang="en-US" sz="1400" dirty="0" smtClean="0"/>
              <a:t>  检索</a:t>
            </a:r>
            <a:r>
              <a:rPr lang="en-US" altLang="zh-CN" sz="1400" dirty="0" smtClean="0"/>
              <a:t>--&gt;</a:t>
            </a:r>
            <a:r>
              <a:rPr lang="zh-CN" altLang="en-US" sz="1400" dirty="0" smtClean="0"/>
              <a:t>选择题录</a:t>
            </a:r>
            <a:r>
              <a:rPr lang="en-US" altLang="zh-CN" sz="1400" dirty="0" smtClean="0"/>
              <a:t>—&gt;</a:t>
            </a:r>
            <a:r>
              <a:rPr lang="zh-CN" altLang="en-US" sz="1400" dirty="0" smtClean="0"/>
              <a:t>导出</a:t>
            </a:r>
            <a:r>
              <a:rPr lang="en-US" altLang="zh-CN" sz="1400" dirty="0" smtClean="0"/>
              <a:t>--&gt;</a:t>
            </a:r>
            <a:r>
              <a:rPr lang="zh-CN" altLang="en-US" sz="1400" dirty="0" smtClean="0"/>
              <a:t>选择</a:t>
            </a:r>
            <a:r>
              <a:rPr lang="en-US" altLang="zh-CN" sz="1400" dirty="0" err="1" smtClean="0"/>
              <a:t>noteexpress</a:t>
            </a:r>
            <a:r>
              <a:rPr lang="zh-CN" altLang="en-US" sz="1400" dirty="0" smtClean="0"/>
              <a:t>格式导出</a:t>
            </a:r>
            <a:r>
              <a:rPr lang="en-US" altLang="zh-CN" sz="1400" dirty="0" smtClean="0"/>
              <a:t>--&gt;</a:t>
            </a:r>
            <a:r>
              <a:rPr lang="zh-CN" altLang="en-US" sz="1400" dirty="0" smtClean="0"/>
              <a:t>导入题录（来至剪贴板</a:t>
            </a:r>
            <a:r>
              <a:rPr lang="en-US" altLang="zh-CN" sz="1400" dirty="0" smtClean="0"/>
              <a:t>/</a:t>
            </a:r>
            <a:r>
              <a:rPr lang="zh-CN" altLang="en-US" sz="1400" dirty="0" smtClean="0"/>
              <a:t>输出本地文件</a:t>
            </a:r>
            <a:r>
              <a:rPr lang="en-US" altLang="zh-CN" sz="1400" dirty="0" smtClean="0"/>
              <a:t>—</a:t>
            </a:r>
            <a:r>
              <a:rPr lang="zh-CN" altLang="en-US" sz="1400" dirty="0" smtClean="0"/>
              <a:t>选择</a:t>
            </a:r>
            <a:r>
              <a:rPr lang="en-US" altLang="zh-CN" sz="1400" dirty="0" err="1" smtClean="0"/>
              <a:t>noteexpress</a:t>
            </a:r>
            <a:r>
              <a:rPr lang="zh-CN" altLang="en-US" sz="1400" dirty="0" smtClean="0"/>
              <a:t>过滤器）</a:t>
            </a:r>
          </a:p>
          <a:p>
            <a:pPr>
              <a:buFont typeface="Arial" pitchFamily="34" charset="0"/>
              <a:buNone/>
            </a:pPr>
            <a:r>
              <a:rPr lang="zh-CN" altLang="en-US" sz="1400" b="1" dirty="0" smtClean="0"/>
              <a:t>中国生命科学文献数据库  </a:t>
            </a:r>
            <a:r>
              <a:rPr lang="zh-CN" altLang="en-US" sz="1400" dirty="0" smtClean="0"/>
              <a:t> 检索</a:t>
            </a:r>
            <a:r>
              <a:rPr lang="en-US" altLang="zh-CN" sz="1400" dirty="0" smtClean="0"/>
              <a:t>--&gt;</a:t>
            </a:r>
            <a:r>
              <a:rPr lang="zh-CN" altLang="en-US" sz="1400" dirty="0" smtClean="0"/>
              <a:t>下载选择文献</a:t>
            </a:r>
            <a:r>
              <a:rPr lang="en-US" altLang="zh-CN" sz="1400" dirty="0" smtClean="0"/>
              <a:t>—&gt;</a:t>
            </a:r>
            <a:r>
              <a:rPr lang="zh-CN" altLang="en-US" sz="1400" dirty="0" smtClean="0"/>
              <a:t>保存文件</a:t>
            </a:r>
            <a:r>
              <a:rPr lang="en-US" altLang="zh-CN" sz="1400" dirty="0" smtClean="0"/>
              <a:t>--&gt;</a:t>
            </a:r>
            <a:r>
              <a:rPr lang="zh-CN" altLang="en-US" sz="1400" dirty="0" smtClean="0"/>
              <a:t>导入题录（选择过滤器为中国生命科学文献数据库（批量）） </a:t>
            </a:r>
          </a:p>
          <a:p>
            <a:pPr>
              <a:buFont typeface="Arial" pitchFamily="34" charset="0"/>
              <a:buNone/>
            </a:pPr>
            <a:r>
              <a:rPr lang="zh-CN" altLang="en-US" sz="1400" b="1" dirty="0" smtClean="0"/>
              <a:t>中国生物医学文献数据库 </a:t>
            </a:r>
            <a:r>
              <a:rPr lang="zh-CN" altLang="en-US" sz="1400" dirty="0" smtClean="0"/>
              <a:t>  检索</a:t>
            </a:r>
            <a:r>
              <a:rPr lang="en-US" altLang="zh-CN" sz="1400" dirty="0" smtClean="0"/>
              <a:t>--&gt;</a:t>
            </a:r>
            <a:r>
              <a:rPr lang="zh-CN" altLang="en-US" sz="1400" dirty="0" smtClean="0"/>
              <a:t>选择文献</a:t>
            </a:r>
            <a:r>
              <a:rPr lang="en-US" altLang="zh-CN" sz="1400" dirty="0" smtClean="0"/>
              <a:t>--&gt;</a:t>
            </a:r>
            <a:r>
              <a:rPr lang="zh-CN" altLang="en-US" sz="1400" dirty="0" smtClean="0"/>
              <a:t>添加到已选文献</a:t>
            </a:r>
            <a:r>
              <a:rPr lang="en-US" altLang="zh-CN" sz="1400" dirty="0" smtClean="0"/>
              <a:t>—&gt;</a:t>
            </a:r>
            <a:r>
              <a:rPr lang="zh-CN" altLang="en-US" sz="1400" dirty="0" smtClean="0"/>
              <a:t>文段格式（全选）</a:t>
            </a:r>
            <a:r>
              <a:rPr lang="en-US" altLang="zh-CN" sz="1400" dirty="0" smtClean="0"/>
              <a:t>--&gt;</a:t>
            </a:r>
            <a:r>
              <a:rPr lang="zh-CN" altLang="en-US" sz="1400" dirty="0" smtClean="0"/>
              <a:t>保存文件</a:t>
            </a:r>
            <a:r>
              <a:rPr lang="en-US" altLang="zh-CN" sz="1400" dirty="0" smtClean="0"/>
              <a:t>--&gt;</a:t>
            </a:r>
            <a:r>
              <a:rPr lang="zh-CN" altLang="en-US" sz="1400" dirty="0" smtClean="0"/>
              <a:t>导入题录（过滤器</a:t>
            </a:r>
            <a:r>
              <a:rPr lang="en-US" altLang="zh-CN" sz="1400" dirty="0" smtClean="0"/>
              <a:t>EMCC.CMCC-NEW</a:t>
            </a:r>
            <a:r>
              <a:rPr lang="en-US" sz="1400" dirty="0" smtClean="0">
                <a:ea typeface="宋体" pitchFamily="2" charset="-122"/>
              </a:rPr>
              <a:t>）</a:t>
            </a:r>
          </a:p>
          <a:p>
            <a:pPr marL="0" indent="0">
              <a:buNone/>
            </a:pPr>
            <a:r>
              <a:rPr lang="zh-CN" altLang="en-US" sz="1800" b="1" dirty="0"/>
              <a:t>有一些数据库如</a:t>
            </a:r>
            <a:r>
              <a:rPr lang="en-US" altLang="zh-CN" sz="1800" b="1" dirty="0" err="1" smtClean="0"/>
              <a:t>Emrend</a:t>
            </a:r>
            <a:r>
              <a:rPr lang="zh-CN" altLang="en-US" sz="1800" b="1" dirty="0" smtClean="0"/>
              <a:t>、</a:t>
            </a:r>
            <a:r>
              <a:rPr lang="en-US" altLang="zh-CN" sz="1800" b="1" dirty="0"/>
              <a:t> </a:t>
            </a:r>
            <a:r>
              <a:rPr lang="en-US" altLang="zh-CN" sz="1800" b="1" dirty="0" err="1"/>
              <a:t>Springerlink</a:t>
            </a:r>
            <a:r>
              <a:rPr lang="zh-CN" altLang="en-US" sz="1800" b="1" dirty="0" smtClean="0"/>
              <a:t>等</a:t>
            </a:r>
            <a:r>
              <a:rPr lang="zh-CN" altLang="en-US" sz="1800" b="1" dirty="0"/>
              <a:t>不支持批量保存题</a:t>
            </a:r>
            <a:r>
              <a:rPr lang="zh-CN" altLang="en-US" sz="1800" b="1" dirty="0" smtClean="0"/>
              <a:t>录。可以将下载好的文献全文导入</a:t>
            </a:r>
            <a:r>
              <a:rPr lang="en-US" altLang="zh-CN" sz="1800" b="1" dirty="0" smtClean="0"/>
              <a:t>E</a:t>
            </a:r>
            <a:r>
              <a:rPr lang="en-US" altLang="zh-CN" sz="1800" b="1" dirty="0"/>
              <a:t>N</a:t>
            </a:r>
            <a:r>
              <a:rPr lang="zh-CN" altLang="en-US" sz="1800" b="1" dirty="0" smtClean="0"/>
              <a:t>，</a:t>
            </a:r>
            <a:r>
              <a:rPr lang="zh-CN" altLang="en-US" sz="1800" b="1" dirty="0"/>
              <a:t>然后更新题</a:t>
            </a:r>
            <a:r>
              <a:rPr lang="zh-CN" altLang="en-US" sz="1800" b="1" dirty="0" smtClean="0"/>
              <a:t>录。</a:t>
            </a:r>
            <a:endParaRPr lang="zh-CN" altLang="en-US" sz="1800" b="1" dirty="0"/>
          </a:p>
          <a:p>
            <a:pPr marL="0" indent="0">
              <a:buNone/>
            </a:pPr>
            <a:endParaRPr lang="zh-CN" altLang="en-US" sz="800" b="1" dirty="0" smtClean="0"/>
          </a:p>
        </p:txBody>
      </p:sp>
      <p:sp>
        <p:nvSpPr>
          <p:cNvPr id="4" name="标题 1"/>
          <p:cNvSpPr txBox="1">
            <a:spLocks/>
          </p:cNvSpPr>
          <p:nvPr/>
        </p:nvSpPr>
        <p:spPr bwMode="auto">
          <a:xfrm>
            <a:off x="10385" y="0"/>
            <a:ext cx="9133615" cy="6858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mtClean="0"/>
              <a:t>将数据库检索结果导入到</a:t>
            </a:r>
            <a:r>
              <a:rPr lang="en-US" altLang="zh-CN" smtClean="0"/>
              <a:t>EN</a:t>
            </a:r>
            <a:r>
              <a:rPr lang="zh-CN" altLang="en-US" smtClean="0"/>
              <a:t>：总结</a:t>
            </a:r>
            <a:endParaRPr lang="en-US" altLang="zh-CN" dirty="0" smtClean="0"/>
          </a:p>
        </p:txBody>
      </p:sp>
    </p:spTree>
    <p:extLst>
      <p:ext uri="{BB962C8B-B14F-4D97-AF65-F5344CB8AC3E}">
        <p14:creationId xmlns:p14="http://schemas.microsoft.com/office/powerpoint/2010/main" val="879001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pPr algn="l"/>
            <a:r>
              <a:rPr lang="zh-CN" altLang="en-US" b="1" dirty="0" smtClean="0"/>
              <a:t>二、</a:t>
            </a:r>
            <a:r>
              <a:rPr lang="zh-CN" altLang="en-US" b="1" dirty="0"/>
              <a:t>将文献导入</a:t>
            </a:r>
            <a:r>
              <a:rPr lang="en-US" altLang="zh-CN" b="1" dirty="0" smtClean="0"/>
              <a:t>EN</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将</a:t>
            </a:r>
            <a:r>
              <a:rPr lang="en-US" altLang="zh-CN" b="1" dirty="0">
                <a:solidFill>
                  <a:srgbClr val="FF0000"/>
                </a:solidFill>
              </a:rPr>
              <a:t>NE</a:t>
            </a:r>
            <a:r>
              <a:rPr lang="zh-CN" altLang="en-US" b="1" dirty="0">
                <a:solidFill>
                  <a:srgbClr val="FF0000"/>
                </a:solidFill>
              </a:rPr>
              <a:t>中的题录导入</a:t>
            </a:r>
            <a:r>
              <a:rPr lang="en-US" altLang="zh-CN" b="1" dirty="0">
                <a:solidFill>
                  <a:srgbClr val="FF0000"/>
                </a:solidFill>
              </a:rPr>
              <a:t>EN</a:t>
            </a:r>
          </a:p>
          <a:p>
            <a:pPr marL="0" indent="0">
              <a:buNone/>
            </a:pPr>
            <a:r>
              <a:rPr lang="en-US" altLang="zh-CN" dirty="0" smtClean="0"/>
              <a:t>       </a:t>
            </a:r>
            <a:r>
              <a:rPr lang="zh-CN" altLang="en-US" sz="2800" dirty="0" smtClean="0"/>
              <a:t>使用场景：</a:t>
            </a:r>
            <a:endParaRPr lang="en-US" altLang="zh-CN" sz="2800" dirty="0" smtClean="0"/>
          </a:p>
          <a:p>
            <a:pPr marL="0" indent="0">
              <a:buNone/>
            </a:pPr>
            <a:r>
              <a:rPr lang="en-US" altLang="zh-CN" sz="2800" dirty="0"/>
              <a:t> </a:t>
            </a:r>
            <a:r>
              <a:rPr lang="en-US" altLang="zh-CN" sz="2800" dirty="0" smtClean="0"/>
              <a:t>       </a:t>
            </a:r>
            <a:r>
              <a:rPr lang="zh-CN" altLang="en-US" sz="2800" dirty="0" smtClean="0"/>
              <a:t>如果不想</a:t>
            </a:r>
            <a:r>
              <a:rPr lang="en-US" altLang="zh-CN" sz="2800" dirty="0" smtClean="0"/>
              <a:t>/</a:t>
            </a:r>
            <a:r>
              <a:rPr lang="zh-CN" altLang="en-US" sz="2800" dirty="0" smtClean="0"/>
              <a:t>不能使用</a:t>
            </a:r>
            <a:r>
              <a:rPr lang="en-US" altLang="zh-CN" sz="2800" dirty="0" err="1" smtClean="0"/>
              <a:t>NoteExpress</a:t>
            </a:r>
            <a:r>
              <a:rPr lang="zh-CN" altLang="en-US" sz="2800" dirty="0" smtClean="0"/>
              <a:t>了，想改用</a:t>
            </a:r>
            <a:r>
              <a:rPr lang="en-US" altLang="zh-CN" sz="2800" dirty="0" smtClean="0"/>
              <a:t>EN</a:t>
            </a:r>
            <a:r>
              <a:rPr lang="zh-CN" altLang="en-US" sz="2800" dirty="0" smtClean="0"/>
              <a:t>了（</a:t>
            </a:r>
            <a:r>
              <a:rPr lang="en-US" altLang="zh-CN" sz="2800" dirty="0"/>
              <a:t>vice </a:t>
            </a:r>
            <a:r>
              <a:rPr lang="en-US" altLang="zh-CN" sz="2800" dirty="0" smtClean="0"/>
              <a:t>versa</a:t>
            </a:r>
            <a:r>
              <a:rPr lang="zh-CN" altLang="en-US" sz="2800" dirty="0" smtClean="0"/>
              <a:t>），怎么将</a:t>
            </a:r>
            <a:r>
              <a:rPr lang="en-US" altLang="zh-CN" sz="2800" dirty="0" smtClean="0"/>
              <a:t>NE</a:t>
            </a:r>
            <a:r>
              <a:rPr lang="zh-CN" altLang="en-US" sz="2800" dirty="0" smtClean="0"/>
              <a:t>中的文献题录导入到</a:t>
            </a:r>
            <a:r>
              <a:rPr lang="en-US" altLang="zh-CN" sz="2800" dirty="0" smtClean="0"/>
              <a:t>EN</a:t>
            </a:r>
            <a:r>
              <a:rPr lang="zh-CN" altLang="en-US" sz="2800" dirty="0" smtClean="0"/>
              <a:t>？</a:t>
            </a:r>
            <a:endParaRPr lang="en-US" altLang="zh-CN" sz="2800" dirty="0" smtClean="0"/>
          </a:p>
          <a:p>
            <a:pPr marL="0" indent="0">
              <a:buNone/>
            </a:pPr>
            <a:r>
              <a:rPr lang="en-US" altLang="zh-CN" sz="2800" dirty="0"/>
              <a:t> </a:t>
            </a:r>
            <a:r>
              <a:rPr lang="en-US" altLang="zh-CN" sz="2800" dirty="0" smtClean="0"/>
              <a:t>        </a:t>
            </a:r>
            <a:r>
              <a:rPr lang="zh-CN" altLang="en-US" sz="2800" dirty="0" smtClean="0"/>
              <a:t>如果还想将全文链接也同步过去，该怎么办？</a:t>
            </a:r>
            <a:r>
              <a:rPr lang="en-US" altLang="zh-CN" sz="2800" dirty="0" smtClean="0"/>
              <a:t>【</a:t>
            </a:r>
            <a:r>
              <a:rPr lang="zh-CN" altLang="en-US" sz="2800" dirty="0" smtClean="0"/>
              <a:t>这个问题操作太复杂， 今天</a:t>
            </a:r>
            <a:r>
              <a:rPr lang="zh-CN" altLang="en-US" sz="2800" dirty="0"/>
              <a:t>不讲。有个文档，自己去</a:t>
            </a:r>
            <a:r>
              <a:rPr lang="zh-CN" altLang="en-US" sz="2800" dirty="0" smtClean="0"/>
              <a:t>看</a:t>
            </a:r>
            <a:r>
              <a:rPr lang="en-US" altLang="zh-CN" sz="2800" dirty="0" smtClean="0"/>
              <a:t>】</a:t>
            </a:r>
            <a:endParaRPr lang="en-US" altLang="zh-CN" sz="2800" dirty="0"/>
          </a:p>
        </p:txBody>
      </p:sp>
    </p:spTree>
    <p:extLst>
      <p:ext uri="{BB962C8B-B14F-4D97-AF65-F5344CB8AC3E}">
        <p14:creationId xmlns:p14="http://schemas.microsoft.com/office/powerpoint/2010/main" val="1980147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251520" y="274638"/>
            <a:ext cx="8568952" cy="1143000"/>
          </a:xfrm>
        </p:spPr>
        <p:txBody>
          <a:bodyPr/>
          <a:lstStyle/>
          <a:p>
            <a:pPr eaLnBrk="1" hangingPunct="1"/>
            <a:r>
              <a:rPr lang="zh-CN" altLang="en-US" sz="4000" dirty="0" smtClean="0">
                <a:solidFill>
                  <a:prstClr val="black"/>
                </a:solidFill>
              </a:rPr>
              <a:t>将</a:t>
            </a:r>
            <a:r>
              <a:rPr lang="en-US" altLang="zh-CN" sz="4000" dirty="0">
                <a:solidFill>
                  <a:prstClr val="black"/>
                </a:solidFill>
              </a:rPr>
              <a:t>NE</a:t>
            </a:r>
            <a:r>
              <a:rPr lang="zh-CN" altLang="en-US" sz="4000" dirty="0">
                <a:solidFill>
                  <a:prstClr val="black"/>
                </a:solidFill>
              </a:rPr>
              <a:t>中的题录导入</a:t>
            </a:r>
            <a:r>
              <a:rPr lang="en-US" altLang="zh-CN" sz="4000" dirty="0">
                <a:solidFill>
                  <a:prstClr val="black"/>
                </a:solidFill>
              </a:rPr>
              <a:t>EN</a:t>
            </a:r>
            <a:endParaRPr lang="zh-CN" altLang="en-US" sz="4000" dirty="0" smtClean="0"/>
          </a:p>
        </p:txBody>
      </p:sp>
      <p:sp>
        <p:nvSpPr>
          <p:cNvPr id="40963" name="内容占位符 2"/>
          <p:cNvSpPr>
            <a:spLocks noGrp="1"/>
          </p:cNvSpPr>
          <p:nvPr>
            <p:ph idx="1"/>
          </p:nvPr>
        </p:nvSpPr>
        <p:spPr>
          <a:xfrm>
            <a:off x="421196" y="1340768"/>
            <a:ext cx="8229600" cy="4525963"/>
          </a:xfrm>
        </p:spPr>
        <p:txBody>
          <a:bodyPr/>
          <a:lstStyle/>
          <a:p>
            <a:pPr eaLnBrk="1" hangingPunct="1">
              <a:buNone/>
            </a:pPr>
            <a:r>
              <a:rPr lang="zh-CN" altLang="en-US" sz="2400" dirty="0" smtClean="0"/>
              <a:t>     </a:t>
            </a:r>
            <a:r>
              <a:rPr lang="zh-CN" altLang="en-US" sz="2800" b="1" dirty="0" smtClean="0"/>
              <a:t>理论上</a:t>
            </a:r>
            <a:r>
              <a:rPr lang="zh-CN" altLang="en-US" sz="2400" dirty="0"/>
              <a:t>，从</a:t>
            </a:r>
            <a:r>
              <a:rPr lang="en-US" altLang="zh-CN" sz="2400" dirty="0" smtClean="0"/>
              <a:t>NE</a:t>
            </a:r>
            <a:r>
              <a:rPr lang="zh-CN" altLang="en-US" sz="2400" dirty="0" smtClean="0"/>
              <a:t>导出的</a:t>
            </a:r>
            <a:r>
              <a:rPr lang="zh-CN" altLang="en-US" sz="2400" dirty="0"/>
              <a:t>格式</a:t>
            </a:r>
            <a:r>
              <a:rPr lang="zh-CN" altLang="en-US" sz="2400" dirty="0" smtClean="0"/>
              <a:t>和</a:t>
            </a:r>
            <a:r>
              <a:rPr lang="en-US" altLang="zh-CN" sz="2400" dirty="0" smtClean="0"/>
              <a:t>endnote</a:t>
            </a:r>
            <a:r>
              <a:rPr lang="zh-CN" altLang="en-US" sz="2400" dirty="0" smtClean="0"/>
              <a:t>的导入格式一致，就可以完成导入</a:t>
            </a:r>
          </a:p>
          <a:p>
            <a:pPr eaLnBrk="1" hangingPunct="1">
              <a:buFont typeface="Arial" pitchFamily="34" charset="0"/>
              <a:buNone/>
            </a:pPr>
            <a:endParaRPr lang="zh-CN" altLang="en-US" dirty="0" smtClean="0"/>
          </a:p>
        </p:txBody>
      </p:sp>
      <p:pic>
        <p:nvPicPr>
          <p:cNvPr id="40964" name="Picture 3"/>
          <p:cNvPicPr>
            <a:picLocks noChangeAspect="1" noChangeArrowheads="1"/>
          </p:cNvPicPr>
          <p:nvPr/>
        </p:nvPicPr>
        <p:blipFill>
          <a:blip r:embed="rId3"/>
          <a:srcRect/>
          <a:stretch>
            <a:fillRect/>
          </a:stretch>
        </p:blipFill>
        <p:spPr bwMode="auto">
          <a:xfrm>
            <a:off x="34384" y="2316050"/>
            <a:ext cx="2698445" cy="3312194"/>
          </a:xfrm>
          <a:prstGeom prst="rect">
            <a:avLst/>
          </a:prstGeom>
          <a:noFill/>
          <a:ln w="9525">
            <a:noFill/>
            <a:miter lim="800000"/>
            <a:headEnd/>
            <a:tailEnd/>
          </a:ln>
        </p:spPr>
      </p:pic>
      <p:pic>
        <p:nvPicPr>
          <p:cNvPr id="40965" name="Picture 9"/>
          <p:cNvPicPr>
            <a:picLocks noChangeAspect="1" noChangeArrowheads="1"/>
          </p:cNvPicPr>
          <p:nvPr/>
        </p:nvPicPr>
        <p:blipFill>
          <a:blip r:embed="rId4"/>
          <a:srcRect/>
          <a:stretch>
            <a:fillRect/>
          </a:stretch>
        </p:blipFill>
        <p:spPr bwMode="auto">
          <a:xfrm>
            <a:off x="2902505" y="4157174"/>
            <a:ext cx="2818147" cy="2768018"/>
          </a:xfrm>
          <a:prstGeom prst="rect">
            <a:avLst/>
          </a:prstGeom>
          <a:noFill/>
          <a:ln w="9525">
            <a:noFill/>
            <a:miter lim="800000"/>
            <a:headEnd/>
            <a:tailEnd/>
          </a:ln>
        </p:spPr>
      </p:pic>
      <p:sp>
        <p:nvSpPr>
          <p:cNvPr id="2" name="文本框 1"/>
          <p:cNvSpPr txBox="1"/>
          <p:nvPr/>
        </p:nvSpPr>
        <p:spPr>
          <a:xfrm>
            <a:off x="3347864" y="1874966"/>
            <a:ext cx="5472608" cy="2062103"/>
          </a:xfrm>
          <a:prstGeom prst="rect">
            <a:avLst/>
          </a:prstGeom>
          <a:noFill/>
        </p:spPr>
        <p:txBody>
          <a:bodyPr wrap="square" rtlCol="0">
            <a:spAutoFit/>
          </a:bodyPr>
          <a:lstStyle/>
          <a:p>
            <a:r>
              <a:rPr lang="zh-CN" altLang="en-US" sz="4000" b="1" dirty="0" smtClean="0"/>
              <a:t>实际情况：</a:t>
            </a:r>
            <a:endParaRPr lang="en-US" altLang="zh-CN" sz="4000" b="1" dirty="0" smtClean="0"/>
          </a:p>
          <a:p>
            <a:r>
              <a:rPr lang="zh-CN" altLang="en-US" sz="4400" b="1" dirty="0" smtClean="0">
                <a:solidFill>
                  <a:srgbClr val="FF0000"/>
                </a:solidFill>
              </a:rPr>
              <a:t>不一定，有很多坑。</a:t>
            </a:r>
            <a:endParaRPr lang="en-US" altLang="zh-CN" sz="4400" b="1" dirty="0" smtClean="0">
              <a:solidFill>
                <a:srgbClr val="FF0000"/>
              </a:solidFill>
            </a:endParaRPr>
          </a:p>
          <a:p>
            <a:r>
              <a:rPr lang="zh-CN" altLang="en-US" sz="4400" b="1" dirty="0">
                <a:solidFill>
                  <a:srgbClr val="FF0000"/>
                </a:solidFill>
              </a:rPr>
              <a:t>你们</a:t>
            </a:r>
            <a:r>
              <a:rPr lang="zh-CN" altLang="en-US" sz="4400" b="1" dirty="0" smtClean="0">
                <a:solidFill>
                  <a:srgbClr val="FF0000"/>
                </a:solidFill>
              </a:rPr>
              <a:t>要自己去踩一遍。</a:t>
            </a:r>
            <a:endParaRPr lang="zh-CN" altLang="en-US" sz="4400" b="1" dirty="0">
              <a:solidFill>
                <a:srgbClr val="FF0000"/>
              </a:solidFill>
            </a:endParaRPr>
          </a:p>
        </p:txBody>
      </p:sp>
      <p:pic>
        <p:nvPicPr>
          <p:cNvPr id="1030" name="Picture 6" descr="https://timgsa.baidu.com/timg?image&amp;quality=80&amp;size=b9999_10000&amp;sec=1539065163331&amp;di=b7f75690b32af06622200cea1208bd57&amp;imgtype=0&amp;src=http%3A%2F%2Fpic.baike.soso.com%2Fugc%2Fbaikepic2%2F14466%2F20160705111111-521006440.jpg%2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972147"/>
            <a:ext cx="2987306" cy="296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3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457200" y="274638"/>
            <a:ext cx="8507288" cy="1143000"/>
          </a:xfrm>
        </p:spPr>
        <p:txBody>
          <a:bodyPr/>
          <a:lstStyle/>
          <a:p>
            <a:pPr eaLnBrk="1" hangingPunct="1"/>
            <a:r>
              <a:rPr lang="zh-CN" altLang="en-US" sz="4000" dirty="0" smtClean="0">
                <a:solidFill>
                  <a:prstClr val="black"/>
                </a:solidFill>
              </a:rPr>
              <a:t>将</a:t>
            </a:r>
            <a:r>
              <a:rPr lang="en-US" altLang="zh-CN" sz="4000" dirty="0">
                <a:solidFill>
                  <a:prstClr val="black"/>
                </a:solidFill>
              </a:rPr>
              <a:t>NE</a:t>
            </a:r>
            <a:r>
              <a:rPr lang="zh-CN" altLang="en-US" sz="4000" dirty="0">
                <a:solidFill>
                  <a:prstClr val="black"/>
                </a:solidFill>
              </a:rPr>
              <a:t>中的题录导</a:t>
            </a:r>
            <a:r>
              <a:rPr lang="zh-CN" altLang="en-US" sz="4000" dirty="0" smtClean="0">
                <a:solidFill>
                  <a:prstClr val="black"/>
                </a:solidFill>
              </a:rPr>
              <a:t>入</a:t>
            </a:r>
            <a:r>
              <a:rPr lang="en-US" altLang="zh-CN" sz="4000" dirty="0" smtClean="0">
                <a:solidFill>
                  <a:prstClr val="black"/>
                </a:solidFill>
              </a:rPr>
              <a:t>EN</a:t>
            </a:r>
            <a:endParaRPr lang="zh-CN" altLang="en-US" dirty="0" smtClean="0"/>
          </a:p>
        </p:txBody>
      </p:sp>
      <p:sp>
        <p:nvSpPr>
          <p:cNvPr id="3" name="内容占位符 2"/>
          <p:cNvSpPr>
            <a:spLocks noGrp="1"/>
          </p:cNvSpPr>
          <p:nvPr>
            <p:ph idx="1"/>
          </p:nvPr>
        </p:nvSpPr>
        <p:spPr>
          <a:xfrm>
            <a:off x="395536" y="1340768"/>
            <a:ext cx="8568952" cy="4525963"/>
          </a:xfrm>
        </p:spPr>
        <p:txBody>
          <a:bodyPr rtlCol="0">
            <a:normAutofit/>
          </a:bodyPr>
          <a:lstStyle/>
          <a:p>
            <a:pPr eaLnBrk="1" fontAlgn="auto" hangingPunct="1">
              <a:spcAft>
                <a:spcPts val="0"/>
              </a:spcAft>
              <a:defRPr/>
            </a:pPr>
            <a:r>
              <a:rPr lang="en-US" altLang="zh-CN" dirty="0" smtClean="0"/>
              <a:t>1.Noteexpress</a:t>
            </a:r>
            <a:endParaRPr lang="zh-CN" altLang="zh-CN" dirty="0" smtClean="0"/>
          </a:p>
          <a:p>
            <a:pPr lvl="1" eaLnBrk="1" fontAlgn="auto" hangingPunct="1">
              <a:spcAft>
                <a:spcPts val="0"/>
              </a:spcAft>
              <a:defRPr/>
            </a:pPr>
            <a:r>
              <a:rPr lang="zh-CN" altLang="zh-CN" sz="2400" dirty="0" smtClean="0"/>
              <a:t>文件</a:t>
            </a:r>
            <a:r>
              <a:rPr lang="en-US" altLang="zh-CN" sz="2400" dirty="0" smtClean="0"/>
              <a:t>=》</a:t>
            </a:r>
            <a:r>
              <a:rPr lang="zh-CN" altLang="zh-CN" sz="2400" dirty="0" smtClean="0"/>
              <a:t>导出题录</a:t>
            </a:r>
            <a:r>
              <a:rPr lang="en-US" altLang="zh-CN" sz="2400" dirty="0" smtClean="0"/>
              <a:t>=》</a:t>
            </a:r>
            <a:r>
              <a:rPr lang="zh-CN" altLang="zh-CN" sz="2400" dirty="0" smtClean="0"/>
              <a:t>命名文件</a:t>
            </a:r>
            <a:r>
              <a:rPr lang="en-US" altLang="zh-CN" sz="2400" dirty="0" smtClean="0"/>
              <a:t>(</a:t>
            </a:r>
            <a:r>
              <a:rPr lang="zh-CN" altLang="zh-CN" sz="2400" dirty="0" smtClean="0"/>
              <a:t>右上角 文件编码</a:t>
            </a:r>
            <a:r>
              <a:rPr lang="en-US" altLang="zh-CN" sz="2400" dirty="0" smtClean="0"/>
              <a:t>-UTF-8) =》</a:t>
            </a:r>
            <a:r>
              <a:rPr lang="zh-CN" altLang="zh-CN" sz="2400" dirty="0" smtClean="0"/>
              <a:t>使用样式</a:t>
            </a:r>
            <a:r>
              <a:rPr lang="en-US" altLang="zh-CN" sz="2400" dirty="0" smtClean="0"/>
              <a:t>(Endnote Export) =》</a:t>
            </a:r>
            <a:r>
              <a:rPr lang="zh-CN" altLang="zh-CN" sz="2400" dirty="0" smtClean="0"/>
              <a:t>开始导出</a:t>
            </a:r>
            <a:r>
              <a:rPr lang="en-US" altLang="zh-CN" sz="2400" dirty="0" smtClean="0"/>
              <a:t>.</a:t>
            </a:r>
            <a:endParaRPr lang="zh-CN" altLang="zh-CN" sz="2400" dirty="0" smtClean="0"/>
          </a:p>
          <a:p>
            <a:pPr eaLnBrk="1" fontAlgn="auto" hangingPunct="1">
              <a:spcAft>
                <a:spcPts val="0"/>
              </a:spcAft>
              <a:defRPr/>
            </a:pPr>
            <a:r>
              <a:rPr lang="en-US" altLang="zh-CN" dirty="0" smtClean="0"/>
              <a:t> 2.Endnote</a:t>
            </a:r>
            <a:endParaRPr lang="zh-CN" altLang="zh-CN" dirty="0" smtClean="0"/>
          </a:p>
          <a:p>
            <a:pPr lvl="1" eaLnBrk="1" fontAlgn="auto" hangingPunct="1">
              <a:spcAft>
                <a:spcPts val="0"/>
              </a:spcAft>
              <a:defRPr/>
            </a:pPr>
            <a:r>
              <a:rPr lang="en-US" altLang="zh-CN" sz="2400" dirty="0" smtClean="0"/>
              <a:t>File =》 Import =》 file(choose file) =》 Import option(Endnote Export) =》 Text transtion(Unicode UTF-8) =》 Import.</a:t>
            </a:r>
            <a:endParaRPr lang="zh-CN" altLang="zh-CN" sz="2400" dirty="0" smtClean="0"/>
          </a:p>
          <a:p>
            <a:pPr lvl="1" eaLnBrk="1" fontAlgn="auto" hangingPunct="1">
              <a:spcAft>
                <a:spcPts val="0"/>
              </a:spcAft>
              <a:defRPr/>
            </a:pPr>
            <a:r>
              <a:rPr lang="en-US" altLang="zh-CN" sz="2400" dirty="0" smtClean="0"/>
              <a:t> </a:t>
            </a:r>
            <a:r>
              <a:rPr lang="zh-CN" altLang="zh-CN" sz="2400" dirty="0" smtClean="0"/>
              <a:t>在</a:t>
            </a:r>
            <a:r>
              <a:rPr lang="en-US" altLang="zh-CN" sz="2400" dirty="0" smtClean="0"/>
              <a:t>Noteexpress</a:t>
            </a:r>
            <a:r>
              <a:rPr lang="zh-CN" altLang="zh-CN" sz="2400" dirty="0" smtClean="0"/>
              <a:t>题录转入</a:t>
            </a:r>
            <a:r>
              <a:rPr lang="en-US" altLang="zh-CN" sz="2400" dirty="0" smtClean="0"/>
              <a:t>Endnote</a:t>
            </a:r>
            <a:r>
              <a:rPr lang="zh-CN" altLang="zh-CN" sz="2400" dirty="0" smtClean="0"/>
              <a:t>时，要把中文文献，英文文献分开转换，否则</a:t>
            </a:r>
            <a:r>
              <a:rPr lang="zh-CN" altLang="en-US" sz="2400" dirty="0" smtClean="0"/>
              <a:t>会出现</a:t>
            </a:r>
            <a:r>
              <a:rPr lang="zh-CN" altLang="zh-CN" sz="2400" dirty="0" smtClean="0"/>
              <a:t>乱码</a:t>
            </a:r>
            <a:r>
              <a:rPr lang="en-US" altLang="zh-CN" sz="2400" dirty="0" smtClean="0">
                <a:solidFill>
                  <a:srgbClr val="FF0000"/>
                </a:solidFill>
              </a:rPr>
              <a:t>【update</a:t>
            </a:r>
            <a:r>
              <a:rPr lang="zh-CN" altLang="en-US" sz="2400" dirty="0" smtClean="0">
                <a:solidFill>
                  <a:srgbClr val="FF0000"/>
                </a:solidFill>
              </a:rPr>
              <a:t>：最近一次测试没出现乱码</a:t>
            </a:r>
            <a:r>
              <a:rPr lang="en-US" altLang="zh-CN" sz="2400" dirty="0" smtClean="0">
                <a:solidFill>
                  <a:srgbClr val="FF0000"/>
                </a:solidFill>
              </a:rPr>
              <a:t>】</a:t>
            </a:r>
            <a:endParaRPr lang="zh-CN" altLang="en-US" sz="2400" dirty="0">
              <a:solidFill>
                <a:srgbClr val="FF0000"/>
              </a:solidFill>
            </a:endParaRPr>
          </a:p>
        </p:txBody>
      </p:sp>
      <p:sp>
        <p:nvSpPr>
          <p:cNvPr id="2" name="文本框 1"/>
          <p:cNvSpPr txBox="1"/>
          <p:nvPr/>
        </p:nvSpPr>
        <p:spPr>
          <a:xfrm>
            <a:off x="3491880" y="5733256"/>
            <a:ext cx="5400600" cy="769441"/>
          </a:xfrm>
          <a:prstGeom prst="rect">
            <a:avLst/>
          </a:prstGeom>
          <a:noFill/>
        </p:spPr>
        <p:txBody>
          <a:bodyPr wrap="square" rtlCol="0">
            <a:spAutoFit/>
          </a:bodyPr>
          <a:lstStyle/>
          <a:p>
            <a:r>
              <a:rPr lang="zh-CN" altLang="en-US" sz="4400" dirty="0" smtClean="0">
                <a:solidFill>
                  <a:srgbClr val="C00000"/>
                </a:solidFill>
              </a:rPr>
              <a:t>以上操作，亲测有效</a:t>
            </a:r>
            <a:endParaRPr lang="zh-CN" altLang="en-US" sz="3200" dirty="0">
              <a:solidFill>
                <a:srgbClr val="C00000"/>
              </a:solidFill>
            </a:endParaRPr>
          </a:p>
        </p:txBody>
      </p:sp>
    </p:spTree>
    <p:extLst>
      <p:ext uri="{BB962C8B-B14F-4D97-AF65-F5344CB8AC3E}">
        <p14:creationId xmlns:p14="http://schemas.microsoft.com/office/powerpoint/2010/main" val="361222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pPr algn="l"/>
            <a:r>
              <a:rPr lang="zh-CN" altLang="en-US" b="1" dirty="0" smtClean="0"/>
              <a:t>二、</a:t>
            </a:r>
            <a:r>
              <a:rPr lang="zh-CN" altLang="en-US" b="1" dirty="0"/>
              <a:t>将文献导入</a:t>
            </a:r>
            <a:r>
              <a:rPr lang="en-US" altLang="zh-CN" b="1" dirty="0" smtClean="0"/>
              <a:t>EN</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使用</a:t>
            </a:r>
            <a:r>
              <a:rPr lang="en-US" altLang="zh-CN" b="1" dirty="0" smtClean="0">
                <a:solidFill>
                  <a:srgbClr val="FF0000"/>
                </a:solidFill>
              </a:rPr>
              <a:t>EN</a:t>
            </a:r>
            <a:r>
              <a:rPr lang="zh-CN" altLang="en-US" b="1" dirty="0" smtClean="0">
                <a:solidFill>
                  <a:srgbClr val="FF0000"/>
                </a:solidFill>
              </a:rPr>
              <a:t>检索和获取文献题录</a:t>
            </a:r>
            <a:endParaRPr lang="en-US" altLang="zh-CN" b="1" dirty="0" smtClean="0">
              <a:solidFill>
                <a:srgbClr val="FF0000"/>
              </a:solidFill>
            </a:endParaRPr>
          </a:p>
          <a:p>
            <a:pPr marL="0" indent="0">
              <a:buNone/>
            </a:pPr>
            <a:r>
              <a:rPr lang="en-US" altLang="zh-CN" dirty="0"/>
              <a:t> </a:t>
            </a:r>
            <a:r>
              <a:rPr lang="en-US" altLang="zh-CN" dirty="0" smtClean="0"/>
              <a:t>   </a:t>
            </a:r>
            <a:r>
              <a:rPr lang="zh-CN" altLang="en-US" sz="2800" dirty="0" smtClean="0"/>
              <a:t>使用场景：</a:t>
            </a:r>
            <a:endParaRPr lang="en-US" altLang="zh-CN" sz="2800" dirty="0" smtClean="0"/>
          </a:p>
          <a:p>
            <a:pPr marL="0" indent="0">
              <a:buNone/>
            </a:pPr>
            <a:r>
              <a:rPr lang="en-US" altLang="zh-CN" sz="2800" dirty="0"/>
              <a:t> </a:t>
            </a:r>
            <a:r>
              <a:rPr lang="en-US" altLang="zh-CN" sz="2800" dirty="0" smtClean="0"/>
              <a:t>    </a:t>
            </a:r>
            <a:r>
              <a:rPr lang="zh-CN" altLang="en-US" sz="2800" strike="sngStrike" dirty="0" smtClean="0"/>
              <a:t>前边讲的太复杂了，</a:t>
            </a:r>
            <a:r>
              <a:rPr lang="zh-CN" altLang="en-US" sz="2800" dirty="0" smtClean="0"/>
              <a:t>有没有简单便捷的方式能够将文献的题录信息导入到</a:t>
            </a:r>
            <a:r>
              <a:rPr lang="en-US" altLang="zh-CN" sz="2800" dirty="0" smtClean="0"/>
              <a:t>EN</a:t>
            </a:r>
            <a:r>
              <a:rPr lang="zh-CN" altLang="en-US" sz="2800" dirty="0" smtClean="0"/>
              <a:t>？</a:t>
            </a:r>
            <a:r>
              <a:rPr lang="zh-CN" altLang="en-US" sz="2800" strike="sngStrike" dirty="0" smtClean="0"/>
              <a:t>我只是想插入个参考文献而已</a:t>
            </a:r>
            <a:endParaRPr lang="en-US" altLang="zh-CN" sz="2800" strike="sngStrike" dirty="0" smtClean="0"/>
          </a:p>
          <a:p>
            <a:pPr marL="0" indent="0">
              <a:buNone/>
            </a:pPr>
            <a:r>
              <a:rPr lang="en-US" altLang="zh-CN" sz="2800" strike="sngStrike" dirty="0"/>
              <a:t> </a:t>
            </a:r>
            <a:r>
              <a:rPr lang="en-US" altLang="zh-CN" sz="2800" strike="sngStrike" dirty="0" smtClean="0"/>
              <a:t>     </a:t>
            </a:r>
            <a:endParaRPr lang="en-US" altLang="zh-CN" sz="2800" strike="sngStrike" dirty="0"/>
          </a:p>
        </p:txBody>
      </p:sp>
    </p:spTree>
    <p:extLst>
      <p:ext uri="{BB962C8B-B14F-4D97-AF65-F5344CB8AC3E}">
        <p14:creationId xmlns:p14="http://schemas.microsoft.com/office/powerpoint/2010/main" val="2922583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14808" y="0"/>
            <a:ext cx="7077472" cy="692696"/>
          </a:xfrm>
        </p:spPr>
        <p:txBody>
          <a:bodyPr/>
          <a:lstStyle/>
          <a:p>
            <a:r>
              <a:rPr lang="zh-CN" altLang="en-US" dirty="0"/>
              <a:t>使用</a:t>
            </a:r>
            <a:r>
              <a:rPr lang="en-US" altLang="zh-CN" dirty="0"/>
              <a:t>EN</a:t>
            </a:r>
            <a:r>
              <a:rPr lang="zh-CN" altLang="en-US" dirty="0"/>
              <a:t>检索和获取文献题录</a:t>
            </a:r>
            <a:endParaRPr lang="en-US" altLang="zh-CN" dirty="0"/>
          </a:p>
        </p:txBody>
      </p:sp>
      <p:sp>
        <p:nvSpPr>
          <p:cNvPr id="14339" name="内容占位符 8"/>
          <p:cNvSpPr>
            <a:spLocks noGrp="1"/>
          </p:cNvSpPr>
          <p:nvPr>
            <p:ph idx="1"/>
          </p:nvPr>
        </p:nvSpPr>
        <p:spPr/>
        <p:txBody>
          <a:bodyPr/>
          <a:lstStyle/>
          <a:p>
            <a:pPr eaLnBrk="1" hangingPunct="1">
              <a:buFont typeface="Arial" pitchFamily="34" charset="0"/>
              <a:buNone/>
            </a:pPr>
            <a:r>
              <a:rPr lang="en-US" altLang="zh-CN" dirty="0" smtClean="0"/>
              <a:t> </a:t>
            </a:r>
            <a:endParaRPr lang="zh-CN" altLang="en-US" dirty="0" smtClean="0"/>
          </a:p>
        </p:txBody>
      </p:sp>
      <p:sp>
        <p:nvSpPr>
          <p:cNvPr id="3" name="文本框 2"/>
          <p:cNvSpPr txBox="1"/>
          <p:nvPr/>
        </p:nvSpPr>
        <p:spPr>
          <a:xfrm>
            <a:off x="4647676" y="881968"/>
            <a:ext cx="3675889" cy="3939540"/>
          </a:xfrm>
          <a:prstGeom prst="rect">
            <a:avLst/>
          </a:prstGeom>
          <a:noFill/>
        </p:spPr>
        <p:txBody>
          <a:bodyPr wrap="square" rtlCol="0">
            <a:spAutoFit/>
          </a:bodyPr>
          <a:lstStyle/>
          <a:p>
            <a:pPr marL="0" lvl="1"/>
            <a:r>
              <a:rPr lang="zh-CN" altLang="en-US" dirty="0" smtClean="0"/>
              <a:t>选择</a:t>
            </a:r>
            <a:r>
              <a:rPr lang="en-US" altLang="zh-CN" dirty="0" smtClean="0"/>
              <a:t>online search</a:t>
            </a:r>
            <a:r>
              <a:rPr lang="zh-CN" altLang="en-US" dirty="0" smtClean="0"/>
              <a:t>快捷键，然后选择数据库，就可以直接在</a:t>
            </a:r>
            <a:r>
              <a:rPr lang="en-US" altLang="zh-CN" dirty="0" smtClean="0"/>
              <a:t>EN</a:t>
            </a:r>
            <a:r>
              <a:rPr lang="zh-CN" altLang="en-US" dirty="0" smtClean="0"/>
              <a:t>内检索了！</a:t>
            </a:r>
            <a:endParaRPr lang="en-US" altLang="zh-CN" dirty="0" smtClean="0"/>
          </a:p>
          <a:p>
            <a:pPr marL="0" lvl="1"/>
            <a:r>
              <a:rPr lang="zh-CN" altLang="en-US" dirty="0"/>
              <a:t>剩下</a:t>
            </a:r>
            <a:r>
              <a:rPr lang="zh-CN" altLang="en-US" dirty="0" smtClean="0"/>
              <a:t>的就是结合专业知识和文献检索技巧来优化你的检索式了。</a:t>
            </a:r>
            <a:endParaRPr lang="en-US" altLang="zh-CN" dirty="0" smtClean="0"/>
          </a:p>
          <a:p>
            <a:pPr marL="0" lvl="1"/>
            <a:r>
              <a:rPr lang="en-US" altLang="zh-CN" dirty="0" smtClean="0"/>
              <a:t/>
            </a:r>
            <a:br>
              <a:rPr lang="en-US" altLang="zh-CN" dirty="0" smtClean="0"/>
            </a:br>
            <a:r>
              <a:rPr lang="en-US" altLang="zh-CN" dirty="0" smtClean="0"/>
              <a:t>EN</a:t>
            </a:r>
            <a:r>
              <a:rPr lang="zh-CN" altLang="en-US" dirty="0"/>
              <a:t>提供</a:t>
            </a:r>
            <a:r>
              <a:rPr lang="zh-CN" altLang="en-US" dirty="0" smtClean="0"/>
              <a:t>了很多外文数据库的检索方式，还可以从官网下载更多数据库的</a:t>
            </a:r>
            <a:r>
              <a:rPr lang="en-US" altLang="zh-CN" dirty="0" smtClean="0"/>
              <a:t>connections</a:t>
            </a:r>
            <a:r>
              <a:rPr lang="zh-CN" altLang="en-US" dirty="0" smtClean="0"/>
              <a:t>，下载地址：</a:t>
            </a:r>
            <a:r>
              <a:rPr lang="en-US" altLang="zh-CN" dirty="0" smtClean="0"/>
              <a:t/>
            </a:r>
            <a:br>
              <a:rPr lang="en-US" altLang="zh-CN" dirty="0" smtClean="0"/>
            </a:br>
            <a:r>
              <a:rPr lang="en-US" altLang="zh-CN" sz="1600" dirty="0">
                <a:hlinkClick r:id="rId2"/>
              </a:rPr>
              <a:t>https://endnote.com/downloads/</a:t>
            </a:r>
            <a:r>
              <a:rPr lang="en-US" altLang="zh-CN" sz="1600" dirty="0"/>
              <a:t> </a:t>
            </a:r>
          </a:p>
          <a:p>
            <a:endParaRPr lang="en-US" altLang="zh-CN" dirty="0" smtClean="0"/>
          </a:p>
          <a:p>
            <a:r>
              <a:rPr lang="zh-CN" altLang="en-US" dirty="0"/>
              <a:t>下载</a:t>
            </a:r>
            <a:r>
              <a:rPr lang="zh-CN" altLang="en-US" dirty="0" smtClean="0"/>
              <a:t>之后解压缩，将文件夹下的几千个文件复制粘贴到</a:t>
            </a:r>
            <a:r>
              <a:rPr lang="en-US" altLang="zh-CN" dirty="0" smtClean="0"/>
              <a:t>EN</a:t>
            </a:r>
            <a:r>
              <a:rPr lang="zh-CN" altLang="en-US" dirty="0" smtClean="0"/>
              <a:t>安装文件夹下的</a:t>
            </a:r>
            <a:r>
              <a:rPr lang="en-US" altLang="zh-CN" dirty="0" smtClean="0"/>
              <a:t>connections</a:t>
            </a:r>
            <a:r>
              <a:rPr lang="zh-CN" altLang="en-US" dirty="0" smtClean="0"/>
              <a:t>文件夹。</a:t>
            </a:r>
            <a:endParaRPr lang="zh-CN" altLang="en-US" dirty="0"/>
          </a:p>
        </p:txBody>
      </p:sp>
      <p:pic>
        <p:nvPicPr>
          <p:cNvPr id="8" name="图片 7"/>
          <p:cNvPicPr>
            <a:picLocks noChangeAspect="1"/>
          </p:cNvPicPr>
          <p:nvPr/>
        </p:nvPicPr>
        <p:blipFill>
          <a:blip r:embed="rId3"/>
          <a:stretch>
            <a:fillRect/>
          </a:stretch>
        </p:blipFill>
        <p:spPr>
          <a:xfrm>
            <a:off x="96151" y="836712"/>
            <a:ext cx="4190476" cy="5419048"/>
          </a:xfrm>
          <a:prstGeom prst="rect">
            <a:avLst/>
          </a:prstGeom>
        </p:spPr>
      </p:pic>
      <p:pic>
        <p:nvPicPr>
          <p:cNvPr id="2" name="图片 1"/>
          <p:cNvPicPr>
            <a:picLocks noChangeAspect="1"/>
          </p:cNvPicPr>
          <p:nvPr/>
        </p:nvPicPr>
        <p:blipFill>
          <a:blip r:embed="rId4"/>
          <a:stretch>
            <a:fillRect/>
          </a:stretch>
        </p:blipFill>
        <p:spPr>
          <a:xfrm>
            <a:off x="4384695" y="5157192"/>
            <a:ext cx="4723809" cy="142857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p:txBody>
          <a:bodyPr/>
          <a:lstStyle/>
          <a:p>
            <a:pPr eaLnBrk="1" hangingPunct="1"/>
            <a:r>
              <a:rPr lang="zh-CN" altLang="en-US" smtClean="0"/>
              <a:t>为什么要使用文献管理软件？</a:t>
            </a:r>
          </a:p>
        </p:txBody>
      </p:sp>
      <p:sp>
        <p:nvSpPr>
          <p:cNvPr id="3075" name="内容占位符 2"/>
          <p:cNvSpPr>
            <a:spLocks noGrp="1"/>
          </p:cNvSpPr>
          <p:nvPr>
            <p:ph idx="1"/>
          </p:nvPr>
        </p:nvSpPr>
        <p:spPr>
          <a:xfrm>
            <a:off x="395288" y="1268413"/>
            <a:ext cx="8291512" cy="4857750"/>
          </a:xfrm>
        </p:spPr>
        <p:txBody>
          <a:bodyPr/>
          <a:lstStyle/>
          <a:p>
            <a:pPr eaLnBrk="1" hangingPunct="1"/>
            <a:r>
              <a:rPr lang="zh-CN" altLang="zh-CN" b="1" dirty="0" smtClean="0"/>
              <a:t>工欲善其事，必先利其器</a:t>
            </a:r>
            <a:r>
              <a:rPr lang="zh-CN" altLang="en-US" b="1" dirty="0" smtClean="0"/>
              <a:t>。</a:t>
            </a:r>
            <a:endParaRPr lang="en-US" altLang="zh-CN" b="1" dirty="0" smtClean="0"/>
          </a:p>
          <a:p>
            <a:pPr eaLnBrk="1" hangingPunct="1"/>
            <a:endParaRPr lang="zh-CN" altLang="en-US" dirty="0" smtClean="0"/>
          </a:p>
        </p:txBody>
      </p:sp>
      <p:graphicFrame>
        <p:nvGraphicFramePr>
          <p:cNvPr id="5" name="图示 4"/>
          <p:cNvGraphicFramePr/>
          <p:nvPr>
            <p:extLst/>
          </p:nvPr>
        </p:nvGraphicFramePr>
        <p:xfrm>
          <a:off x="0" y="2420888"/>
          <a:ext cx="889305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7" name="TextBox 23"/>
          <p:cNvSpPr txBox="1">
            <a:spLocks noChangeArrowheads="1"/>
          </p:cNvSpPr>
          <p:nvPr/>
        </p:nvSpPr>
        <p:spPr bwMode="auto">
          <a:xfrm>
            <a:off x="1952625" y="5738813"/>
            <a:ext cx="3262313" cy="584200"/>
          </a:xfrm>
          <a:prstGeom prst="rect">
            <a:avLst/>
          </a:prstGeom>
          <a:noFill/>
          <a:ln w="9525">
            <a:noFill/>
            <a:miter lim="800000"/>
            <a:headEnd/>
            <a:tailEnd/>
          </a:ln>
        </p:spPr>
        <p:txBody>
          <a:bodyPr>
            <a:spAutoFit/>
          </a:bodyPr>
          <a:lstStyle/>
          <a:p>
            <a:r>
              <a:rPr lang="zh-CN" altLang="en-US" sz="1600">
                <a:latin typeface="楷体_GB2312" pitchFamily="49" charset="-122"/>
                <a:ea typeface="楷体_GB2312" pitchFamily="49" charset="-122"/>
              </a:rPr>
              <a:t>阅读纸质文献，手抄、复印或剪报</a:t>
            </a:r>
            <a:endParaRPr lang="en-US" altLang="zh-CN" sz="1600">
              <a:latin typeface="楷体_GB2312" pitchFamily="49" charset="-122"/>
              <a:ea typeface="楷体_GB2312" pitchFamily="49" charset="-122"/>
            </a:endParaRPr>
          </a:p>
          <a:p>
            <a:r>
              <a:rPr lang="zh-CN" altLang="en-US" sz="1600">
                <a:latin typeface="楷体_GB2312" pitchFamily="49" charset="-122"/>
                <a:ea typeface="楷体_GB2312" pitchFamily="49" charset="-122"/>
              </a:rPr>
              <a:t>效率极低</a:t>
            </a:r>
          </a:p>
        </p:txBody>
      </p:sp>
      <p:sp>
        <p:nvSpPr>
          <p:cNvPr id="3078" name="TextBox 24"/>
          <p:cNvSpPr txBox="1">
            <a:spLocks noChangeArrowheads="1"/>
          </p:cNvSpPr>
          <p:nvPr/>
        </p:nvSpPr>
        <p:spPr bwMode="auto">
          <a:xfrm>
            <a:off x="3071813" y="4940300"/>
            <a:ext cx="3967162" cy="584200"/>
          </a:xfrm>
          <a:prstGeom prst="rect">
            <a:avLst/>
          </a:prstGeom>
          <a:noFill/>
          <a:ln w="9525">
            <a:noFill/>
            <a:miter lim="800000"/>
            <a:headEnd/>
            <a:tailEnd/>
          </a:ln>
        </p:spPr>
        <p:txBody>
          <a:bodyPr wrap="none">
            <a:spAutoFit/>
          </a:bodyPr>
          <a:lstStyle/>
          <a:p>
            <a:r>
              <a:rPr lang="zh-CN" altLang="en-US" sz="1600" dirty="0">
                <a:latin typeface="楷体_GB2312" pitchFamily="49" charset="-122"/>
                <a:ea typeface="楷体_GB2312" pitchFamily="49" charset="-122"/>
              </a:rPr>
              <a:t>阅读电子文献，用资源管理器或</a:t>
            </a:r>
            <a:r>
              <a:rPr lang="en-US" altLang="zh-CN" sz="1600" dirty="0">
                <a:latin typeface="楷体_GB2312" pitchFamily="49" charset="-122"/>
                <a:ea typeface="楷体_GB2312" pitchFamily="49" charset="-122"/>
              </a:rPr>
              <a:t>Excel</a:t>
            </a:r>
            <a:r>
              <a:rPr lang="zh-CN" altLang="en-US" sz="1600" dirty="0">
                <a:latin typeface="楷体_GB2312" pitchFamily="49" charset="-122"/>
                <a:ea typeface="楷体_GB2312" pitchFamily="49" charset="-122"/>
              </a:rPr>
              <a:t>管理</a:t>
            </a:r>
            <a:endParaRPr lang="en-US" altLang="zh-CN" sz="1600" dirty="0">
              <a:latin typeface="楷体_GB2312" pitchFamily="49" charset="-122"/>
              <a:ea typeface="楷体_GB2312" pitchFamily="49" charset="-122"/>
            </a:endParaRPr>
          </a:p>
          <a:p>
            <a:r>
              <a:rPr lang="zh-CN" altLang="en-US" sz="1600" dirty="0">
                <a:latin typeface="楷体_GB2312" pitchFamily="49" charset="-122"/>
                <a:ea typeface="楷体_GB2312" pitchFamily="49" charset="-122"/>
              </a:rPr>
              <a:t>效率较低</a:t>
            </a:r>
          </a:p>
        </p:txBody>
      </p:sp>
      <p:sp>
        <p:nvSpPr>
          <p:cNvPr id="3079" name="TextBox 25"/>
          <p:cNvSpPr txBox="1">
            <a:spLocks noChangeArrowheads="1"/>
          </p:cNvSpPr>
          <p:nvPr/>
        </p:nvSpPr>
        <p:spPr bwMode="auto">
          <a:xfrm>
            <a:off x="4500563" y="4083050"/>
            <a:ext cx="4643437" cy="584200"/>
          </a:xfrm>
          <a:prstGeom prst="rect">
            <a:avLst/>
          </a:prstGeom>
          <a:noFill/>
          <a:ln w="9525">
            <a:noFill/>
            <a:miter lim="800000"/>
            <a:headEnd/>
            <a:tailEnd/>
          </a:ln>
        </p:spPr>
        <p:txBody>
          <a:bodyPr>
            <a:spAutoFit/>
          </a:bodyPr>
          <a:lstStyle/>
          <a:p>
            <a:r>
              <a:rPr lang="zh-CN" altLang="en-US" sz="1600" dirty="0">
                <a:latin typeface="楷体_GB2312" pitchFamily="49" charset="-122"/>
                <a:ea typeface="楷体_GB2312" pitchFamily="49" charset="-122"/>
              </a:rPr>
              <a:t>阅读电子文献，利用专业</a:t>
            </a:r>
            <a:endParaRPr lang="en-US" altLang="zh-CN" sz="1600" dirty="0">
              <a:latin typeface="楷体_GB2312" pitchFamily="49" charset="-122"/>
              <a:ea typeface="楷体_GB2312" pitchFamily="49" charset="-122"/>
            </a:endParaRPr>
          </a:p>
          <a:p>
            <a:r>
              <a:rPr lang="zh-CN" altLang="en-US" sz="1600" dirty="0">
                <a:latin typeface="楷体_GB2312" pitchFamily="49" charset="-122"/>
                <a:ea typeface="楷体_GB2312" pitchFamily="49" charset="-122"/>
              </a:rPr>
              <a:t>文献管理工具进行管理效率较高</a:t>
            </a:r>
          </a:p>
        </p:txBody>
      </p:sp>
      <p:sp>
        <p:nvSpPr>
          <p:cNvPr id="3080" name="TextBox 26"/>
          <p:cNvSpPr txBox="1">
            <a:spLocks noChangeArrowheads="1"/>
          </p:cNvSpPr>
          <p:nvPr/>
        </p:nvSpPr>
        <p:spPr bwMode="auto">
          <a:xfrm>
            <a:off x="6743061" y="3492297"/>
            <a:ext cx="1501347" cy="584775"/>
          </a:xfrm>
          <a:prstGeom prst="rect">
            <a:avLst/>
          </a:prstGeom>
          <a:noFill/>
          <a:ln w="9525">
            <a:noFill/>
            <a:miter lim="800000"/>
            <a:headEnd/>
            <a:tailEnd/>
          </a:ln>
        </p:spPr>
        <p:txBody>
          <a:bodyPr wrap="square">
            <a:spAutoFit/>
          </a:bodyPr>
          <a:lstStyle/>
          <a:p>
            <a:r>
              <a:rPr lang="zh-CN" altLang="en-US" sz="1600" dirty="0">
                <a:latin typeface="楷体_GB2312" pitchFamily="49" charset="-122"/>
                <a:ea typeface="楷体_GB2312" pitchFamily="49" charset="-122"/>
              </a:rPr>
              <a:t>共建</a:t>
            </a:r>
            <a:r>
              <a:rPr lang="zh-CN" altLang="en-US" sz="1600" dirty="0" smtClean="0">
                <a:latin typeface="楷体_GB2312" pitchFamily="49" charset="-122"/>
                <a:ea typeface="楷体_GB2312" pitchFamily="49" charset="-122"/>
              </a:rPr>
              <a:t>共享</a:t>
            </a:r>
            <a:r>
              <a:rPr lang="en-US" altLang="zh-CN" sz="1600" dirty="0" smtClean="0">
                <a:latin typeface="楷体_GB2312" pitchFamily="49" charset="-122"/>
                <a:ea typeface="楷体_GB2312" pitchFamily="49" charset="-122"/>
              </a:rPr>
              <a:t/>
            </a:r>
            <a:br>
              <a:rPr lang="en-US" altLang="zh-CN" sz="1600" dirty="0" smtClean="0">
                <a:latin typeface="楷体_GB2312" pitchFamily="49" charset="-122"/>
                <a:ea typeface="楷体_GB2312" pitchFamily="49" charset="-122"/>
              </a:rPr>
            </a:br>
            <a:r>
              <a:rPr lang="zh-CN" altLang="en-US" sz="1600" dirty="0" smtClean="0">
                <a:latin typeface="楷体_GB2312" pitchFamily="49" charset="-122"/>
                <a:ea typeface="楷体_GB2312" pitchFamily="49" charset="-122"/>
              </a:rPr>
              <a:t>效率</a:t>
            </a:r>
            <a:r>
              <a:rPr lang="zh-CN" altLang="en-US" sz="1600" dirty="0">
                <a:latin typeface="楷体_GB2312" pitchFamily="49" charset="-122"/>
                <a:ea typeface="楷体_GB2312" pitchFamily="49" charset="-122"/>
              </a:rPr>
              <a:t>非常高</a:t>
            </a:r>
          </a:p>
        </p:txBody>
      </p:sp>
      <p:sp>
        <p:nvSpPr>
          <p:cNvPr id="10" name="TextBox 9"/>
          <p:cNvSpPr txBox="1"/>
          <p:nvPr/>
        </p:nvSpPr>
        <p:spPr>
          <a:xfrm rot="20262878">
            <a:off x="1649576" y="2563491"/>
            <a:ext cx="3418763" cy="2029467"/>
          </a:xfrm>
          <a:prstGeom prst="rect">
            <a:avLst/>
          </a:prstGeom>
          <a:noFill/>
          <a:effectLst>
            <a:glow rad="228600">
              <a:schemeClr val="accent2">
                <a:satMod val="175000"/>
                <a:alpha val="40000"/>
              </a:schemeClr>
            </a:glow>
          </a:effectLst>
        </p:spPr>
        <p:txBody>
          <a:bodyPr wrap="none">
            <a:prstTxWarp prst="textFadeLeft">
              <a:avLst/>
            </a:prstTxWarp>
            <a:spAutoFit/>
            <a:scene3d>
              <a:camera prst="isometricOffAxis1Right"/>
              <a:lightRig rig="threePt" dir="t"/>
            </a:scene3d>
          </a:bodyPr>
          <a:lstStyle/>
          <a:p>
            <a:pPr fontAlgn="auto">
              <a:spcBef>
                <a:spcPts val="0"/>
              </a:spcBef>
              <a:spcAft>
                <a:spcPts val="0"/>
              </a:spcAft>
              <a:defRPr/>
            </a:pPr>
            <a:r>
              <a:rPr lang="zh-CN" altLang="en-US" dirty="0">
                <a:solidFill>
                  <a:srgbClr val="FF0000"/>
                </a:solidFill>
                <a:effectLst>
                  <a:outerShdw blurRad="38100" dist="38100" dir="2700000" algn="tl">
                    <a:srgbClr val="000000">
                      <a:alpha val="43137"/>
                    </a:srgbClr>
                  </a:outerShdw>
                </a:effectLst>
                <a:latin typeface="Arial" charset="0"/>
                <a:ea typeface="黑体" pitchFamily="2" charset="-122"/>
              </a:rPr>
              <a:t>文献</a:t>
            </a:r>
            <a:r>
              <a:rPr lang="zh-CN" altLang="en-US" dirty="0" smtClean="0">
                <a:solidFill>
                  <a:srgbClr val="FF0000"/>
                </a:solidFill>
                <a:effectLst>
                  <a:outerShdw blurRad="38100" dist="38100" dir="2700000" algn="tl">
                    <a:srgbClr val="000000">
                      <a:alpha val="43137"/>
                    </a:srgbClr>
                  </a:outerShdw>
                </a:effectLst>
                <a:latin typeface="Arial" charset="0"/>
                <a:ea typeface="黑体" pitchFamily="2" charset="-122"/>
              </a:rPr>
              <a:t>管</a:t>
            </a:r>
            <a:r>
              <a:rPr lang="zh-CN" altLang="en-US" sz="2800" dirty="0" smtClean="0">
                <a:solidFill>
                  <a:srgbClr val="FF0000"/>
                </a:solidFill>
                <a:effectLst>
                  <a:outerShdw blurRad="38100" dist="38100" dir="2700000" algn="tl">
                    <a:srgbClr val="000000">
                      <a:alpha val="43137"/>
                    </a:srgbClr>
                  </a:outerShdw>
                </a:effectLst>
                <a:latin typeface="Arial" charset="0"/>
                <a:ea typeface="黑体" pitchFamily="2" charset="-122"/>
              </a:rPr>
              <a:t>理</a:t>
            </a:r>
            <a:r>
              <a:rPr lang="zh-CN" altLang="en-US" sz="3800" dirty="0">
                <a:solidFill>
                  <a:srgbClr val="FF0000"/>
                </a:solidFill>
                <a:effectLst>
                  <a:outerShdw blurRad="38100" dist="38100" dir="2700000" algn="tl">
                    <a:srgbClr val="000000">
                      <a:alpha val="43137"/>
                    </a:srgbClr>
                  </a:outerShdw>
                </a:effectLst>
                <a:latin typeface="Arial" charset="0"/>
                <a:ea typeface="黑体" pitchFamily="2" charset="-122"/>
              </a:rPr>
              <a:t>效</a:t>
            </a:r>
            <a:r>
              <a:rPr lang="zh-CN" altLang="en-US" sz="4800" dirty="0">
                <a:solidFill>
                  <a:srgbClr val="FF0000"/>
                </a:solidFill>
                <a:effectLst>
                  <a:outerShdw blurRad="38100" dist="38100" dir="2700000" algn="tl">
                    <a:srgbClr val="000000">
                      <a:alpha val="43137"/>
                    </a:srgbClr>
                  </a:outerShdw>
                </a:effectLst>
                <a:latin typeface="Arial" charset="0"/>
                <a:ea typeface="黑体" pitchFamily="2" charset="-122"/>
              </a:rPr>
              <a:t>率</a:t>
            </a:r>
          </a:p>
        </p:txBody>
      </p:sp>
    </p:spTree>
    <p:extLst>
      <p:ext uri="{BB962C8B-B14F-4D97-AF65-F5344CB8AC3E}">
        <p14:creationId xmlns:p14="http://schemas.microsoft.com/office/powerpoint/2010/main" val="33241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14808" y="0"/>
            <a:ext cx="7077472" cy="692696"/>
          </a:xfrm>
        </p:spPr>
        <p:txBody>
          <a:bodyPr/>
          <a:lstStyle/>
          <a:p>
            <a:r>
              <a:rPr lang="zh-CN" altLang="en-US" dirty="0"/>
              <a:t>使用</a:t>
            </a:r>
            <a:r>
              <a:rPr lang="en-US" altLang="zh-CN" dirty="0"/>
              <a:t>EN</a:t>
            </a:r>
            <a:r>
              <a:rPr lang="zh-CN" altLang="en-US" dirty="0"/>
              <a:t>检索和获取文献题录</a:t>
            </a:r>
            <a:endParaRPr lang="en-US" altLang="zh-CN" dirty="0"/>
          </a:p>
        </p:txBody>
      </p:sp>
      <p:sp>
        <p:nvSpPr>
          <p:cNvPr id="14339" name="内容占位符 8"/>
          <p:cNvSpPr>
            <a:spLocks noGrp="1"/>
          </p:cNvSpPr>
          <p:nvPr>
            <p:ph idx="1"/>
          </p:nvPr>
        </p:nvSpPr>
        <p:spPr/>
        <p:txBody>
          <a:bodyPr/>
          <a:lstStyle/>
          <a:p>
            <a:pPr eaLnBrk="1" hangingPunct="1">
              <a:buFont typeface="Arial" pitchFamily="34" charset="0"/>
              <a:buNone/>
            </a:pPr>
            <a:r>
              <a:rPr lang="en-US" altLang="zh-CN" smtClean="0"/>
              <a:t> </a:t>
            </a:r>
            <a:endParaRPr lang="zh-CN" altLang="en-US" smtClean="0"/>
          </a:p>
        </p:txBody>
      </p:sp>
      <p:pic>
        <p:nvPicPr>
          <p:cNvPr id="2" name="图片 1"/>
          <p:cNvPicPr>
            <a:picLocks noChangeAspect="1"/>
          </p:cNvPicPr>
          <p:nvPr/>
        </p:nvPicPr>
        <p:blipFill>
          <a:blip r:embed="rId2"/>
          <a:stretch>
            <a:fillRect/>
          </a:stretch>
        </p:blipFill>
        <p:spPr>
          <a:xfrm>
            <a:off x="35496" y="665701"/>
            <a:ext cx="9000999" cy="3863395"/>
          </a:xfrm>
          <a:prstGeom prst="rect">
            <a:avLst/>
          </a:prstGeom>
        </p:spPr>
      </p:pic>
      <p:sp>
        <p:nvSpPr>
          <p:cNvPr id="3" name="文本框 2"/>
          <p:cNvSpPr txBox="1"/>
          <p:nvPr/>
        </p:nvSpPr>
        <p:spPr>
          <a:xfrm>
            <a:off x="539552" y="4653136"/>
            <a:ext cx="5184576" cy="646331"/>
          </a:xfrm>
          <a:prstGeom prst="rect">
            <a:avLst/>
          </a:prstGeom>
          <a:noFill/>
        </p:spPr>
        <p:txBody>
          <a:bodyPr wrap="square" rtlCol="0">
            <a:spAutoFit/>
          </a:bodyPr>
          <a:lstStyle/>
          <a:p>
            <a:r>
              <a:rPr lang="zh-CN" altLang="en-US" dirty="0" smtClean="0"/>
              <a:t>检索框和检索结果如上图</a:t>
            </a:r>
            <a:r>
              <a:rPr lang="zh-CN" altLang="en-US" dirty="0"/>
              <a:t>所示， </a:t>
            </a:r>
            <a:r>
              <a:rPr lang="zh-CN" altLang="en-US" dirty="0" smtClean="0"/>
              <a:t>检索</a:t>
            </a:r>
            <a:r>
              <a:rPr lang="zh-CN" altLang="en-US" dirty="0"/>
              <a:t>结果可一键导入到</a:t>
            </a:r>
            <a:r>
              <a:rPr lang="en-US" altLang="zh-CN" dirty="0"/>
              <a:t>EN</a:t>
            </a:r>
            <a:r>
              <a:rPr lang="zh-CN" altLang="en-US" dirty="0"/>
              <a:t>本地</a:t>
            </a:r>
            <a:r>
              <a:rPr lang="en-US" altLang="zh-CN" dirty="0"/>
              <a:t>library</a:t>
            </a:r>
            <a:r>
              <a:rPr lang="zh-CN" altLang="en-US" dirty="0"/>
              <a:t>下的</a:t>
            </a:r>
            <a:r>
              <a:rPr lang="en-US" altLang="zh-CN" dirty="0"/>
              <a:t>group</a:t>
            </a:r>
            <a:r>
              <a:rPr lang="zh-CN" altLang="en-US" dirty="0"/>
              <a:t>里。</a:t>
            </a:r>
          </a:p>
        </p:txBody>
      </p:sp>
      <p:sp>
        <p:nvSpPr>
          <p:cNvPr id="7" name="文本框 6"/>
          <p:cNvSpPr txBox="1"/>
          <p:nvPr/>
        </p:nvSpPr>
        <p:spPr>
          <a:xfrm>
            <a:off x="611560" y="5733256"/>
            <a:ext cx="7560840" cy="923330"/>
          </a:xfrm>
          <a:prstGeom prst="rect">
            <a:avLst/>
          </a:prstGeom>
          <a:noFill/>
        </p:spPr>
        <p:txBody>
          <a:bodyPr wrap="square" rtlCol="0">
            <a:spAutoFit/>
          </a:bodyPr>
          <a:lstStyle/>
          <a:p>
            <a:r>
              <a:rPr lang="en-US" altLang="zh-CN" b="1" dirty="0" smtClean="0">
                <a:solidFill>
                  <a:srgbClr val="FF0000"/>
                </a:solidFill>
              </a:rPr>
              <a:t>CAUTION:</a:t>
            </a:r>
          </a:p>
          <a:p>
            <a:r>
              <a:rPr lang="zh-CN" altLang="en-US" dirty="0" smtClean="0"/>
              <a:t>在</a:t>
            </a:r>
            <a:r>
              <a:rPr lang="en-US" altLang="zh-CN" dirty="0" smtClean="0"/>
              <a:t>EN</a:t>
            </a:r>
            <a:r>
              <a:rPr lang="zh-CN" altLang="en-US" dirty="0" smtClean="0"/>
              <a:t>中检索和通过浏览器在数据库检索，结果不一定相同，可能会少很多。根据自己的需求自行决定。</a:t>
            </a:r>
            <a:endParaRPr lang="en-US" altLang="zh-CN" dirty="0" smtClean="0"/>
          </a:p>
        </p:txBody>
      </p:sp>
    </p:spTree>
    <p:extLst>
      <p:ext uri="{BB962C8B-B14F-4D97-AF65-F5344CB8AC3E}">
        <p14:creationId xmlns:p14="http://schemas.microsoft.com/office/powerpoint/2010/main" val="124585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pPr eaLnBrk="1" hangingPunct="1"/>
            <a:r>
              <a:rPr lang="zh-CN" altLang="en-US" dirty="0" smtClean="0"/>
              <a:t>三、利用</a:t>
            </a:r>
            <a:r>
              <a:rPr lang="en-US" altLang="zh-CN" dirty="0"/>
              <a:t>EN</a:t>
            </a:r>
            <a:r>
              <a:rPr lang="zh-CN" altLang="en-US" dirty="0"/>
              <a:t>管理文献</a:t>
            </a:r>
            <a:endParaRPr lang="zh-CN" altLang="en-US" dirty="0" smtClean="0"/>
          </a:p>
        </p:txBody>
      </p:sp>
      <p:sp>
        <p:nvSpPr>
          <p:cNvPr id="15363" name="内容占位符 2"/>
          <p:cNvSpPr>
            <a:spLocks noGrp="1"/>
          </p:cNvSpPr>
          <p:nvPr>
            <p:ph idx="1"/>
          </p:nvPr>
        </p:nvSpPr>
        <p:spPr>
          <a:xfrm>
            <a:off x="457200" y="1196752"/>
            <a:ext cx="8229600" cy="4525963"/>
          </a:xfrm>
        </p:spPr>
        <p:txBody>
          <a:bodyPr/>
          <a:lstStyle/>
          <a:p>
            <a:pPr eaLnBrk="1" hangingPunct="1">
              <a:buFont typeface="Arial" pitchFamily="34" charset="0"/>
              <a:buNone/>
            </a:pPr>
            <a:r>
              <a:rPr lang="en-US" altLang="zh-CN" dirty="0" smtClean="0"/>
              <a:t> </a:t>
            </a:r>
          </a:p>
        </p:txBody>
      </p:sp>
      <p:sp>
        <p:nvSpPr>
          <p:cNvPr id="3" name="矩形 2"/>
          <p:cNvSpPr/>
          <p:nvPr/>
        </p:nvSpPr>
        <p:spPr>
          <a:xfrm>
            <a:off x="490472" y="1268760"/>
            <a:ext cx="5325497" cy="4770537"/>
          </a:xfrm>
          <a:prstGeom prst="rect">
            <a:avLst/>
          </a:prstGeom>
        </p:spPr>
        <p:txBody>
          <a:bodyPr wrap="none">
            <a:spAutoFit/>
          </a:bodyPr>
          <a:lstStyle/>
          <a:p>
            <a:r>
              <a:rPr lang="zh-CN" altLang="en-US" sz="3600" b="1" dirty="0" smtClean="0"/>
              <a:t>EndNote的文件夹结构：</a:t>
            </a:r>
            <a:endParaRPr lang="en-US" altLang="zh-CN" sz="3600" b="1" dirty="0" smtClean="0"/>
          </a:p>
          <a:p>
            <a:r>
              <a:rPr lang="zh-CN" altLang="en-US" sz="2800" dirty="0" smtClean="0"/>
              <a:t>顶层文件夹</a:t>
            </a:r>
            <a:r>
              <a:rPr lang="en-US" altLang="zh-CN" sz="2800" dirty="0" smtClean="0"/>
              <a:t>Library</a:t>
            </a:r>
          </a:p>
          <a:p>
            <a:r>
              <a:rPr lang="zh-CN" altLang="en-US" sz="2400" dirty="0" smtClean="0"/>
              <a:t>       次级文件夹</a:t>
            </a:r>
            <a:r>
              <a:rPr lang="en-US" altLang="zh-CN" sz="2400" dirty="0" smtClean="0"/>
              <a:t>Group set-1</a:t>
            </a:r>
          </a:p>
          <a:p>
            <a:r>
              <a:rPr lang="zh-CN" altLang="en-US" sz="2000" dirty="0" smtClean="0"/>
              <a:t>              最底层文件夹</a:t>
            </a:r>
            <a:r>
              <a:rPr lang="en-US" altLang="zh-CN" sz="2000" dirty="0" smtClean="0"/>
              <a:t>Group-1.1</a:t>
            </a:r>
          </a:p>
          <a:p>
            <a:r>
              <a:rPr lang="en-US" altLang="zh-CN" sz="2800" dirty="0" smtClean="0"/>
              <a:t>                     </a:t>
            </a:r>
            <a:r>
              <a:rPr lang="en-US" altLang="zh-CN" sz="2000" dirty="0" smtClean="0"/>
              <a:t>record-1.1.1</a:t>
            </a:r>
          </a:p>
          <a:p>
            <a:r>
              <a:rPr lang="en-US" altLang="zh-CN" sz="2000" dirty="0" smtClean="0"/>
              <a:t>                              record-1.1.2</a:t>
            </a:r>
          </a:p>
          <a:p>
            <a:r>
              <a:rPr lang="en-US" altLang="zh-CN" sz="2000" dirty="0"/>
              <a:t> </a:t>
            </a:r>
            <a:r>
              <a:rPr lang="en-US" altLang="zh-CN" sz="2000" dirty="0" smtClean="0"/>
              <a:t>                             record-1.1.3</a:t>
            </a:r>
            <a:br>
              <a:rPr lang="en-US" altLang="zh-CN" sz="2000" dirty="0" smtClean="0"/>
            </a:br>
            <a:r>
              <a:rPr lang="en-US" altLang="zh-CN" sz="2800" dirty="0" smtClean="0"/>
              <a:t>                       </a:t>
            </a:r>
            <a:r>
              <a:rPr lang="en-US" altLang="zh-CN" sz="2000" dirty="0" smtClean="0"/>
              <a:t>……</a:t>
            </a:r>
            <a:endParaRPr lang="en-US" altLang="zh-CN" sz="2800" dirty="0" smtClean="0"/>
          </a:p>
          <a:p>
            <a:r>
              <a:rPr lang="en-US" altLang="zh-CN" sz="2400" dirty="0"/>
              <a:t> </a:t>
            </a:r>
            <a:r>
              <a:rPr lang="en-US" altLang="zh-CN" sz="2400" dirty="0" smtClean="0"/>
              <a:t>     </a:t>
            </a:r>
            <a:r>
              <a:rPr lang="zh-CN" altLang="en-US" sz="2400" dirty="0"/>
              <a:t> 次级文件夹</a:t>
            </a:r>
            <a:r>
              <a:rPr lang="en-US" altLang="zh-CN" sz="2400" dirty="0"/>
              <a:t>Group </a:t>
            </a:r>
            <a:r>
              <a:rPr lang="en-US" altLang="zh-CN" sz="2400" dirty="0" smtClean="0"/>
              <a:t>set-1.2</a:t>
            </a:r>
            <a:endParaRPr lang="en-US" altLang="zh-CN" sz="2400" dirty="0"/>
          </a:p>
          <a:p>
            <a:r>
              <a:rPr lang="zh-CN" altLang="en-US" sz="2000" dirty="0"/>
              <a:t>              最底层文件夹</a:t>
            </a:r>
            <a:r>
              <a:rPr lang="en-US" altLang="zh-CN" sz="2000" dirty="0" smtClean="0"/>
              <a:t>Group-1.2.1</a:t>
            </a:r>
            <a:br>
              <a:rPr lang="en-US" altLang="zh-CN" sz="2000" dirty="0" smtClean="0"/>
            </a:br>
            <a:r>
              <a:rPr lang="en-US" altLang="zh-CN" sz="2000" dirty="0" smtClean="0"/>
              <a:t>        ……</a:t>
            </a:r>
            <a:endParaRPr lang="en-US" altLang="zh-CN" sz="2000" dirty="0"/>
          </a:p>
          <a:p>
            <a:endParaRPr lang="zh-CN" altLang="en-US" sz="2800" dirty="0"/>
          </a:p>
        </p:txBody>
      </p:sp>
    </p:spTree>
    <p:extLst>
      <p:ext uri="{BB962C8B-B14F-4D97-AF65-F5344CB8AC3E}">
        <p14:creationId xmlns:p14="http://schemas.microsoft.com/office/powerpoint/2010/main" val="1866024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a:xfrm>
            <a:off x="277367" y="123429"/>
            <a:ext cx="4222625" cy="1143000"/>
          </a:xfrm>
        </p:spPr>
        <p:txBody>
          <a:bodyPr/>
          <a:lstStyle/>
          <a:p>
            <a:pPr eaLnBrk="1" hangingPunct="1"/>
            <a:r>
              <a:rPr lang="zh-CN" altLang="en-US" dirty="0"/>
              <a:t>三、利用</a:t>
            </a:r>
            <a:r>
              <a:rPr lang="en-US" altLang="zh-CN" dirty="0"/>
              <a:t>EN</a:t>
            </a:r>
            <a:r>
              <a:rPr lang="zh-CN" altLang="en-US" dirty="0"/>
              <a:t>管理文献</a:t>
            </a:r>
            <a:endParaRPr lang="zh-CN" altLang="en-US" dirty="0" smtClean="0"/>
          </a:p>
        </p:txBody>
      </p:sp>
      <p:sp>
        <p:nvSpPr>
          <p:cNvPr id="37892" name="TextBox 4"/>
          <p:cNvSpPr txBox="1">
            <a:spLocks noChangeArrowheads="1"/>
          </p:cNvSpPr>
          <p:nvPr/>
        </p:nvSpPr>
        <p:spPr bwMode="auto">
          <a:xfrm>
            <a:off x="755650" y="1557338"/>
            <a:ext cx="3168650" cy="922337"/>
          </a:xfrm>
          <a:prstGeom prst="rect">
            <a:avLst/>
          </a:prstGeom>
          <a:noFill/>
          <a:ln w="9525">
            <a:noFill/>
            <a:miter lim="800000"/>
            <a:headEnd/>
            <a:tailEnd/>
          </a:ln>
        </p:spPr>
        <p:txBody>
          <a:bodyPr>
            <a:spAutoFit/>
          </a:bodyPr>
          <a:lstStyle/>
          <a:p>
            <a:r>
              <a:rPr lang="zh-CN" altLang="en-US" dirty="0"/>
              <a:t>在题录列表中，点击鼠标右键可以进行编辑、新增和移动等操作。</a:t>
            </a:r>
          </a:p>
        </p:txBody>
      </p:sp>
      <p:sp>
        <p:nvSpPr>
          <p:cNvPr id="37893" name="TextBox 7"/>
          <p:cNvSpPr txBox="1">
            <a:spLocks noChangeArrowheads="1"/>
          </p:cNvSpPr>
          <p:nvPr/>
        </p:nvSpPr>
        <p:spPr bwMode="auto">
          <a:xfrm>
            <a:off x="1403648" y="3153162"/>
            <a:ext cx="2160240" cy="707886"/>
          </a:xfrm>
          <a:prstGeom prst="rect">
            <a:avLst/>
          </a:prstGeom>
          <a:noFill/>
          <a:ln w="9525">
            <a:noFill/>
            <a:miter lim="800000"/>
            <a:headEnd/>
            <a:tailEnd/>
          </a:ln>
        </p:spPr>
        <p:txBody>
          <a:bodyPr wrap="square">
            <a:spAutoFit/>
          </a:bodyPr>
          <a:lstStyle/>
          <a:p>
            <a:r>
              <a:rPr lang="zh-CN" altLang="en-US" sz="2000" dirty="0" smtClean="0"/>
              <a:t>设置优先级，和已读、未读标记</a:t>
            </a:r>
            <a:endParaRPr lang="zh-CN" altLang="en-US" sz="2000" dirty="0"/>
          </a:p>
        </p:txBody>
      </p:sp>
      <p:pic>
        <p:nvPicPr>
          <p:cNvPr id="3" name="图片 2"/>
          <p:cNvPicPr>
            <a:picLocks noChangeAspect="1"/>
          </p:cNvPicPr>
          <p:nvPr/>
        </p:nvPicPr>
        <p:blipFill>
          <a:blip r:embed="rId2"/>
          <a:stretch>
            <a:fillRect/>
          </a:stretch>
        </p:blipFill>
        <p:spPr>
          <a:xfrm>
            <a:off x="4579166" y="146763"/>
            <a:ext cx="4529338" cy="6018541"/>
          </a:xfrm>
          <a:prstGeom prst="rect">
            <a:avLst/>
          </a:prstGeom>
        </p:spPr>
      </p:pic>
      <p:sp>
        <p:nvSpPr>
          <p:cNvPr id="12" name="右箭头 11"/>
          <p:cNvSpPr/>
          <p:nvPr/>
        </p:nvSpPr>
        <p:spPr>
          <a:xfrm>
            <a:off x="3924301" y="1628775"/>
            <a:ext cx="935732"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右箭头 12"/>
          <p:cNvSpPr/>
          <p:nvPr/>
        </p:nvSpPr>
        <p:spPr>
          <a:xfrm>
            <a:off x="3714553" y="3342084"/>
            <a:ext cx="935733"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6372138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pPr eaLnBrk="1" hangingPunct="1"/>
            <a:r>
              <a:rPr lang="zh-CN" altLang="en-US" dirty="0"/>
              <a:t>三、利用</a:t>
            </a:r>
            <a:r>
              <a:rPr lang="en-US" altLang="zh-CN" dirty="0"/>
              <a:t>EN</a:t>
            </a:r>
            <a:r>
              <a:rPr lang="zh-CN" altLang="en-US" dirty="0"/>
              <a:t>管理文献</a:t>
            </a:r>
            <a:endParaRPr lang="zh-CN" altLang="en-US" dirty="0" smtClean="0"/>
          </a:p>
        </p:txBody>
      </p:sp>
      <p:pic>
        <p:nvPicPr>
          <p:cNvPr id="36867" name="Picture 4"/>
          <p:cNvPicPr>
            <a:picLocks noGrp="1" noChangeAspect="1" noChangeArrowheads="1"/>
          </p:cNvPicPr>
          <p:nvPr>
            <p:ph idx="1"/>
          </p:nvPr>
        </p:nvPicPr>
        <p:blipFill>
          <a:blip r:embed="rId3"/>
          <a:srcRect/>
          <a:stretch>
            <a:fillRect/>
          </a:stretch>
        </p:blipFill>
        <p:spPr>
          <a:xfrm>
            <a:off x="3348038" y="1484313"/>
            <a:ext cx="5353050" cy="4608512"/>
          </a:xfrm>
          <a:noFill/>
        </p:spPr>
      </p:pic>
      <p:sp>
        <p:nvSpPr>
          <p:cNvPr id="36868" name="TextBox 4"/>
          <p:cNvSpPr txBox="1">
            <a:spLocks noChangeArrowheads="1"/>
          </p:cNvSpPr>
          <p:nvPr/>
        </p:nvSpPr>
        <p:spPr bwMode="auto">
          <a:xfrm>
            <a:off x="684213" y="1989138"/>
            <a:ext cx="1800225" cy="1754187"/>
          </a:xfrm>
          <a:prstGeom prst="rect">
            <a:avLst/>
          </a:prstGeom>
          <a:noFill/>
          <a:ln w="9525">
            <a:noFill/>
            <a:miter lim="800000"/>
            <a:headEnd/>
            <a:tailEnd/>
          </a:ln>
        </p:spPr>
        <p:txBody>
          <a:bodyPr>
            <a:spAutoFit/>
          </a:bodyPr>
          <a:lstStyle/>
          <a:p>
            <a:r>
              <a:rPr lang="zh-CN" altLang="en-US"/>
              <a:t>除了管理文献资料， 还可以给自己的文档、音乐和视频等资料建立档案，进行管理</a:t>
            </a:r>
          </a:p>
        </p:txBody>
      </p:sp>
    </p:spTree>
    <p:extLst>
      <p:ext uri="{BB962C8B-B14F-4D97-AF65-F5344CB8AC3E}">
        <p14:creationId xmlns:p14="http://schemas.microsoft.com/office/powerpoint/2010/main" val="2795534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pPr eaLnBrk="1" hangingPunct="1"/>
            <a:r>
              <a:rPr lang="zh-CN" altLang="en-US" dirty="0"/>
              <a:t>三、利用</a:t>
            </a:r>
            <a:r>
              <a:rPr lang="en-US" altLang="zh-CN" dirty="0"/>
              <a:t>EN</a:t>
            </a:r>
            <a:r>
              <a:rPr lang="zh-CN" altLang="en-US" dirty="0"/>
              <a:t>管理</a:t>
            </a:r>
            <a:r>
              <a:rPr lang="zh-CN" altLang="en-US" dirty="0" smtClean="0"/>
              <a:t>文献</a:t>
            </a:r>
          </a:p>
        </p:txBody>
      </p:sp>
      <p:sp>
        <p:nvSpPr>
          <p:cNvPr id="39939" name="内容占位符 2"/>
          <p:cNvSpPr>
            <a:spLocks noGrp="1"/>
          </p:cNvSpPr>
          <p:nvPr>
            <p:ph idx="1"/>
          </p:nvPr>
        </p:nvSpPr>
        <p:spPr>
          <a:xfrm>
            <a:off x="457200" y="1600200"/>
            <a:ext cx="8435280" cy="4525963"/>
          </a:xfrm>
        </p:spPr>
        <p:txBody>
          <a:bodyPr/>
          <a:lstStyle/>
          <a:p>
            <a:pPr eaLnBrk="1" hangingPunct="1">
              <a:buNone/>
            </a:pPr>
            <a:r>
              <a:rPr lang="zh-CN" altLang="en-US" b="1" dirty="0"/>
              <a:t>利用</a:t>
            </a:r>
            <a:r>
              <a:rPr lang="en-US" altLang="zh-CN" b="1" dirty="0"/>
              <a:t>EN</a:t>
            </a:r>
            <a:r>
              <a:rPr lang="zh-CN" altLang="en-US" b="1" dirty="0" smtClean="0"/>
              <a:t>记录</a:t>
            </a:r>
            <a:r>
              <a:rPr lang="zh-CN" altLang="en-US" b="1" dirty="0"/>
              <a:t>文献学习</a:t>
            </a:r>
            <a:r>
              <a:rPr lang="zh-CN" altLang="en-US" b="1" dirty="0" smtClean="0"/>
              <a:t>笔记</a:t>
            </a:r>
            <a:endParaRPr lang="en-US" altLang="zh-CN" b="1" dirty="0"/>
          </a:p>
          <a:p>
            <a:pPr eaLnBrk="1" hangingPunct="1">
              <a:buNone/>
            </a:pPr>
            <a:r>
              <a:rPr lang="zh-CN" altLang="en-US" sz="2800" dirty="0" smtClean="0"/>
              <a:t>    只能在笔记中记录文字。</a:t>
            </a:r>
            <a:r>
              <a:rPr lang="en-US" altLang="zh-CN" sz="2800" dirty="0" smtClean="0"/>
              <a:t/>
            </a:r>
            <a:br>
              <a:rPr lang="en-US" altLang="zh-CN" sz="2800" dirty="0" smtClean="0"/>
            </a:br>
            <a:r>
              <a:rPr lang="zh-CN" altLang="en-US" sz="2800" dirty="0" smtClean="0"/>
              <a:t>不如</a:t>
            </a:r>
            <a:r>
              <a:rPr lang="en-US" altLang="zh-CN" sz="2800" dirty="0" smtClean="0"/>
              <a:t>NE</a:t>
            </a:r>
            <a:r>
              <a:rPr lang="zh-CN" altLang="en-US" sz="2800" dirty="0" smtClean="0"/>
              <a:t>，可以插入图片、表格、链接和数学公式。</a:t>
            </a:r>
            <a:endParaRPr lang="en-US" altLang="zh-CN" sz="2800" dirty="0" smtClean="0"/>
          </a:p>
          <a:p>
            <a:pPr eaLnBrk="1" hangingPunct="1">
              <a:buNone/>
            </a:pPr>
            <a:r>
              <a:rPr lang="zh-CN" altLang="en-US" sz="2800" dirty="0" smtClean="0"/>
              <a:t>    但是，</a:t>
            </a:r>
            <a:r>
              <a:rPr lang="en-US" altLang="zh-CN" sz="2800" dirty="0" smtClean="0"/>
              <a:t>EN</a:t>
            </a:r>
            <a:r>
              <a:rPr lang="zh-CN" altLang="en-US" sz="2800" dirty="0" smtClean="0"/>
              <a:t>可以直接在软件内预览</a:t>
            </a:r>
            <a:r>
              <a:rPr lang="en-US" altLang="zh-CN" sz="2800" dirty="0" smtClean="0"/>
              <a:t>PDF</a:t>
            </a:r>
            <a:r>
              <a:rPr lang="zh-CN" altLang="en-US" sz="2800" dirty="0" smtClean="0"/>
              <a:t>全文，可以在</a:t>
            </a:r>
            <a:r>
              <a:rPr lang="en-US" altLang="zh-CN" sz="2800" dirty="0" smtClean="0"/>
              <a:t>PDF</a:t>
            </a:r>
            <a:r>
              <a:rPr lang="zh-CN" altLang="en-US" sz="2800" dirty="0" smtClean="0"/>
              <a:t>内插入笔记，高亮标识</a:t>
            </a: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r>
              <a:rPr lang="zh-CN" altLang="en-US" sz="2800" b="1" dirty="0" smtClean="0">
                <a:solidFill>
                  <a:srgbClr val="C00000"/>
                </a:solidFill>
              </a:rPr>
              <a:t>所做的笔记在写论文是可以直接插入到论文</a:t>
            </a:r>
            <a:endParaRPr lang="en-US" altLang="zh-CN" sz="2800" b="1" dirty="0" smtClean="0">
              <a:solidFill>
                <a:srgbClr val="C00000"/>
              </a:solidFill>
            </a:endParaRPr>
          </a:p>
        </p:txBody>
      </p:sp>
      <p:pic>
        <p:nvPicPr>
          <p:cNvPr id="3" name="图片 2"/>
          <p:cNvPicPr>
            <a:picLocks noChangeAspect="1"/>
          </p:cNvPicPr>
          <p:nvPr/>
        </p:nvPicPr>
        <p:blipFill>
          <a:blip r:embed="rId2"/>
          <a:stretch>
            <a:fillRect/>
          </a:stretch>
        </p:blipFill>
        <p:spPr>
          <a:xfrm>
            <a:off x="1" y="3068960"/>
            <a:ext cx="9180512" cy="3811841"/>
          </a:xfrm>
          <a:prstGeom prst="rect">
            <a:avLst/>
          </a:prstGeom>
        </p:spPr>
      </p:pic>
    </p:spTree>
    <p:extLst>
      <p:ext uri="{BB962C8B-B14F-4D97-AF65-F5344CB8AC3E}">
        <p14:creationId xmlns:p14="http://schemas.microsoft.com/office/powerpoint/2010/main" val="25141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pPr eaLnBrk="1" hangingPunct="1"/>
            <a:r>
              <a:rPr lang="zh-CN" altLang="en-US" dirty="0"/>
              <a:t>三、利用</a:t>
            </a:r>
            <a:r>
              <a:rPr lang="en-US" altLang="zh-CN" dirty="0"/>
              <a:t>EN</a:t>
            </a:r>
            <a:r>
              <a:rPr lang="zh-CN" altLang="en-US" dirty="0"/>
              <a:t>管理</a:t>
            </a:r>
            <a:r>
              <a:rPr lang="zh-CN" altLang="en-US" dirty="0" smtClean="0"/>
              <a:t>文献</a:t>
            </a:r>
          </a:p>
        </p:txBody>
      </p:sp>
      <p:sp>
        <p:nvSpPr>
          <p:cNvPr id="35843" name="TextBox 5"/>
          <p:cNvSpPr txBox="1">
            <a:spLocks noChangeArrowheads="1"/>
          </p:cNvSpPr>
          <p:nvPr/>
        </p:nvSpPr>
        <p:spPr bwMode="auto">
          <a:xfrm>
            <a:off x="179512" y="1232097"/>
            <a:ext cx="8352928" cy="738664"/>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zh-CN" altLang="en-US" sz="2400" b="1" dirty="0"/>
              <a:t>使用</a:t>
            </a:r>
            <a:r>
              <a:rPr lang="en-US" altLang="zh-CN" sz="2400" b="1" dirty="0" smtClean="0"/>
              <a:t>EN</a:t>
            </a:r>
            <a:r>
              <a:rPr lang="zh-CN" altLang="en-US" sz="2400" b="1" dirty="0" smtClean="0"/>
              <a:t>下载文献：</a:t>
            </a:r>
            <a:r>
              <a:rPr lang="en-US" altLang="zh-CN" sz="2400" b="1" dirty="0" err="1" smtClean="0"/>
              <a:t>edit</a:t>
            </a:r>
            <a:r>
              <a:rPr lang="en-US" altLang="zh-CN" sz="2400" b="1" dirty="0" err="1" smtClean="0">
                <a:sym typeface="Wingdings" panose="05000000000000000000" pitchFamily="2" charset="2"/>
              </a:rPr>
              <a:t>preferencesfind</a:t>
            </a:r>
            <a:r>
              <a:rPr lang="en-US" altLang="zh-CN" sz="2400" b="1" dirty="0" smtClean="0">
                <a:sym typeface="Wingdings" panose="05000000000000000000" pitchFamily="2" charset="2"/>
              </a:rPr>
              <a:t> full text </a:t>
            </a:r>
            <a:r>
              <a:rPr lang="en-US" altLang="zh-CN" dirty="0"/>
              <a:t/>
            </a:r>
            <a:br>
              <a:rPr lang="en-US" altLang="zh-CN" dirty="0"/>
            </a:br>
            <a:endParaRPr lang="zh-CN" altLang="en-US" dirty="0"/>
          </a:p>
        </p:txBody>
      </p:sp>
      <p:pic>
        <p:nvPicPr>
          <p:cNvPr id="4" name="图片 3"/>
          <p:cNvPicPr>
            <a:picLocks noChangeAspect="1"/>
          </p:cNvPicPr>
          <p:nvPr/>
        </p:nvPicPr>
        <p:blipFill>
          <a:blip r:embed="rId3"/>
          <a:stretch>
            <a:fillRect/>
          </a:stretch>
        </p:blipFill>
        <p:spPr>
          <a:xfrm>
            <a:off x="-3560" y="1700808"/>
            <a:ext cx="4649814" cy="4392488"/>
          </a:xfrm>
          <a:prstGeom prst="rect">
            <a:avLst/>
          </a:prstGeom>
        </p:spPr>
      </p:pic>
      <p:pic>
        <p:nvPicPr>
          <p:cNvPr id="2" name="图片 1"/>
          <p:cNvPicPr>
            <a:picLocks noChangeAspect="1"/>
          </p:cNvPicPr>
          <p:nvPr/>
        </p:nvPicPr>
        <p:blipFill>
          <a:blip r:embed="rId4"/>
          <a:stretch>
            <a:fillRect/>
          </a:stretch>
        </p:blipFill>
        <p:spPr>
          <a:xfrm>
            <a:off x="3275856" y="1970761"/>
            <a:ext cx="5976664" cy="4925596"/>
          </a:xfrm>
          <a:prstGeom prst="rect">
            <a:avLst/>
          </a:prstGeom>
        </p:spPr>
      </p:pic>
    </p:spTree>
    <p:extLst>
      <p:ext uri="{BB962C8B-B14F-4D97-AF65-F5344CB8AC3E}">
        <p14:creationId xmlns:p14="http://schemas.microsoft.com/office/powerpoint/2010/main" val="73782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pPr eaLnBrk="1" hangingPunct="1"/>
            <a:r>
              <a:rPr lang="zh-CN" altLang="en-US" dirty="0"/>
              <a:t>三、利用</a:t>
            </a:r>
            <a:r>
              <a:rPr lang="en-US" altLang="zh-CN" dirty="0"/>
              <a:t>EN</a:t>
            </a:r>
            <a:r>
              <a:rPr lang="zh-CN" altLang="en-US" dirty="0"/>
              <a:t>管理</a:t>
            </a:r>
            <a:r>
              <a:rPr lang="zh-CN" altLang="en-US" dirty="0" smtClean="0"/>
              <a:t>文献</a:t>
            </a:r>
          </a:p>
        </p:txBody>
      </p:sp>
      <p:sp>
        <p:nvSpPr>
          <p:cNvPr id="35843" name="TextBox 5"/>
          <p:cNvSpPr txBox="1">
            <a:spLocks noChangeArrowheads="1"/>
          </p:cNvSpPr>
          <p:nvPr/>
        </p:nvSpPr>
        <p:spPr bwMode="auto">
          <a:xfrm>
            <a:off x="179512" y="1412875"/>
            <a:ext cx="3384376" cy="2677656"/>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zh-CN" altLang="en-US" sz="2400" b="1" dirty="0"/>
              <a:t>使用</a:t>
            </a:r>
            <a:r>
              <a:rPr lang="en-US" altLang="zh-CN" sz="2400" b="1" dirty="0" smtClean="0"/>
              <a:t>EN</a:t>
            </a:r>
            <a:r>
              <a:rPr lang="zh-CN" altLang="en-US" sz="2400" b="1" dirty="0" smtClean="0"/>
              <a:t>下载文献</a:t>
            </a:r>
            <a:endParaRPr lang="en-US" altLang="zh-CN" dirty="0" smtClean="0"/>
          </a:p>
          <a:p>
            <a:pPr lvl="1"/>
            <a:r>
              <a:rPr lang="zh-CN" altLang="en-US" dirty="0" smtClean="0"/>
              <a:t>第一步、选中需要下载全文的题录</a:t>
            </a:r>
            <a:endParaRPr lang="en-US" altLang="zh-CN" dirty="0" smtClean="0"/>
          </a:p>
          <a:p>
            <a:pPr lvl="1"/>
            <a:r>
              <a:rPr lang="zh-CN" altLang="en-US" dirty="0" smtClean="0"/>
              <a:t>第二步、鼠标右键，选择下载全文</a:t>
            </a:r>
            <a:endParaRPr lang="en-US" altLang="zh-CN" dirty="0"/>
          </a:p>
          <a:p>
            <a:pPr lvl="1"/>
            <a:r>
              <a:rPr lang="zh-CN" altLang="en-US" dirty="0" smtClean="0"/>
              <a:t>第三步、等待</a:t>
            </a:r>
            <a:r>
              <a:rPr lang="en-US" altLang="zh-CN" dirty="0" smtClean="0"/>
              <a:t>EN</a:t>
            </a:r>
            <a:r>
              <a:rPr lang="zh-CN" altLang="en-US" dirty="0"/>
              <a:t>下载全文</a:t>
            </a:r>
            <a:endParaRPr lang="en-US" altLang="zh-CN" dirty="0"/>
          </a:p>
          <a:p>
            <a:endParaRPr lang="en-US" altLang="zh-CN" dirty="0" smtClean="0"/>
          </a:p>
          <a:p>
            <a:r>
              <a:rPr lang="en-US" altLang="zh-CN" dirty="0" smtClean="0"/>
              <a:t>EN</a:t>
            </a:r>
            <a:r>
              <a:rPr lang="zh-CN" altLang="en-US" dirty="0" smtClean="0"/>
              <a:t>的下载全文，对普通用户而言是个黑箱。</a:t>
            </a:r>
            <a:endParaRPr lang="zh-CN" altLang="en-US" dirty="0"/>
          </a:p>
        </p:txBody>
      </p:sp>
      <p:pic>
        <p:nvPicPr>
          <p:cNvPr id="2050" name="Picture 2" descr="https://ss1.bdstatic.com/70cFvXSh_Q1YnxGkpoWK1HF6hhy/it/u=666711439,1710873630&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576" y="1412875"/>
            <a:ext cx="51339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137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pPr eaLnBrk="1" hangingPunct="1"/>
            <a:r>
              <a:rPr lang="zh-CN" altLang="en-US" dirty="0"/>
              <a:t>三、利用</a:t>
            </a:r>
            <a:r>
              <a:rPr lang="en-US" altLang="zh-CN" dirty="0"/>
              <a:t>EN</a:t>
            </a:r>
            <a:r>
              <a:rPr lang="zh-CN" altLang="en-US" dirty="0"/>
              <a:t>管理文献</a:t>
            </a:r>
            <a:endParaRPr lang="zh-CN" altLang="en-US" dirty="0" smtClean="0"/>
          </a:p>
        </p:txBody>
      </p:sp>
      <p:sp>
        <p:nvSpPr>
          <p:cNvPr id="33795" name="内容占位符 2"/>
          <p:cNvSpPr>
            <a:spLocks noGrp="1"/>
          </p:cNvSpPr>
          <p:nvPr>
            <p:ph idx="1"/>
          </p:nvPr>
        </p:nvSpPr>
        <p:spPr/>
        <p:txBody>
          <a:bodyPr/>
          <a:lstStyle/>
          <a:p>
            <a:pPr eaLnBrk="1" hangingPunct="1"/>
            <a:r>
              <a:rPr lang="zh-CN" altLang="en-US" dirty="0" smtClean="0"/>
              <a:t>下载全文需注意：</a:t>
            </a:r>
            <a:endParaRPr lang="en-US" altLang="zh-CN" dirty="0" smtClean="0"/>
          </a:p>
          <a:p>
            <a:pPr marL="400050" lvl="1" indent="0" eaLnBrk="1" hangingPunct="1">
              <a:buNone/>
            </a:pPr>
            <a:r>
              <a:rPr lang="zh-CN" altLang="en-US" sz="2400" dirty="0" smtClean="0"/>
              <a:t>目前，不同数据库对下载上限要求不尽相同，如：</a:t>
            </a:r>
          </a:p>
          <a:p>
            <a:pPr marL="400050" lvl="1" indent="0" algn="just" eaLnBrk="1" hangingPunct="1">
              <a:buNone/>
            </a:pPr>
            <a:r>
              <a:rPr lang="en-US" altLang="zh-CN" sz="2400" dirty="0" smtClean="0"/>
              <a:t>SAE:</a:t>
            </a:r>
            <a:r>
              <a:rPr lang="zh-CN" altLang="en-US" sz="2400" dirty="0" smtClean="0"/>
              <a:t>连续</a:t>
            </a:r>
            <a:r>
              <a:rPr lang="en-US" altLang="zh-CN" sz="2400" dirty="0" smtClean="0"/>
              <a:t>1</a:t>
            </a:r>
            <a:r>
              <a:rPr lang="zh-CN" altLang="en-US" sz="2400" dirty="0" smtClean="0"/>
              <a:t>小时内下载超过</a:t>
            </a:r>
            <a:r>
              <a:rPr lang="en-US" altLang="zh-CN" sz="2400" dirty="0" smtClean="0"/>
              <a:t>100</a:t>
            </a:r>
            <a:r>
              <a:rPr lang="zh-CN" altLang="en-US" sz="2400" dirty="0" smtClean="0"/>
              <a:t>篇，警告；超过</a:t>
            </a:r>
            <a:r>
              <a:rPr lang="en-US" altLang="zh-CN" sz="2400" dirty="0" smtClean="0"/>
              <a:t>200</a:t>
            </a:r>
            <a:r>
              <a:rPr lang="zh-CN" altLang="en-US" sz="2400" dirty="0" smtClean="0"/>
              <a:t>篇，关闭数据库</a:t>
            </a:r>
          </a:p>
          <a:p>
            <a:pPr marL="400050" lvl="1" indent="0" eaLnBrk="1" hangingPunct="1">
              <a:buNone/>
            </a:pPr>
            <a:r>
              <a:rPr lang="en-US" altLang="zh-CN" sz="2400" dirty="0" smtClean="0"/>
              <a:t>CNKI</a:t>
            </a:r>
            <a:r>
              <a:rPr lang="zh-CN" altLang="en-US" sz="2400" dirty="0" smtClean="0"/>
              <a:t>：：每</a:t>
            </a:r>
            <a:r>
              <a:rPr lang="en-US" altLang="zh-CN" sz="2400" dirty="0" smtClean="0"/>
              <a:t>4</a:t>
            </a:r>
            <a:r>
              <a:rPr lang="zh-CN" altLang="en-US" sz="2400" dirty="0" smtClean="0"/>
              <a:t>秒下载不能超过</a:t>
            </a:r>
            <a:r>
              <a:rPr lang="en-US" altLang="zh-CN" sz="2400" dirty="0" smtClean="0"/>
              <a:t>20</a:t>
            </a:r>
            <a:r>
              <a:rPr lang="zh-CN" altLang="en-US" sz="2400" dirty="0" smtClean="0"/>
              <a:t>篇、每</a:t>
            </a:r>
            <a:r>
              <a:rPr lang="en-US" altLang="zh-CN" sz="2400" dirty="0" smtClean="0"/>
              <a:t>10</a:t>
            </a:r>
            <a:r>
              <a:rPr lang="zh-CN" altLang="en-US" sz="2400" dirty="0" smtClean="0"/>
              <a:t>秒内不能超过</a:t>
            </a:r>
            <a:r>
              <a:rPr lang="en-US" altLang="zh-CN" sz="2400" dirty="0" smtClean="0"/>
              <a:t>90</a:t>
            </a:r>
            <a:r>
              <a:rPr lang="zh-CN" altLang="en-US" sz="2400" dirty="0" smtClean="0"/>
              <a:t>篇；或者一次登录后不能连续下载超过</a:t>
            </a:r>
            <a:r>
              <a:rPr lang="en-US" altLang="zh-CN" sz="2400" dirty="0" smtClean="0"/>
              <a:t>300</a:t>
            </a:r>
            <a:r>
              <a:rPr lang="zh-CN" altLang="en-US" sz="2400" dirty="0" smtClean="0"/>
              <a:t>篇。</a:t>
            </a:r>
          </a:p>
          <a:p>
            <a:pPr marL="400050" lvl="1" indent="0" eaLnBrk="1" hangingPunct="1">
              <a:buNone/>
            </a:pPr>
            <a:r>
              <a:rPr lang="zh-CN" altLang="en-US" sz="2400" dirty="0" smtClean="0"/>
              <a:t>大部分数据库：没有明确提出下载，但强调不管下载几篇，都不能用工具下载。</a:t>
            </a:r>
          </a:p>
        </p:txBody>
      </p:sp>
    </p:spTree>
    <p:extLst>
      <p:ext uri="{BB962C8B-B14F-4D97-AF65-F5344CB8AC3E}">
        <p14:creationId xmlns:p14="http://schemas.microsoft.com/office/powerpoint/2010/main" val="2016125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pPr eaLnBrk="1" hangingPunct="1"/>
            <a:r>
              <a:rPr lang="zh-CN" altLang="en-US" dirty="0" smtClean="0"/>
              <a:t>三、利用</a:t>
            </a:r>
            <a:r>
              <a:rPr lang="en-US" altLang="zh-CN" dirty="0"/>
              <a:t>EN</a:t>
            </a:r>
            <a:r>
              <a:rPr lang="zh-CN" altLang="en-US" dirty="0"/>
              <a:t>管理文献</a:t>
            </a:r>
            <a:endParaRPr lang="zh-CN" altLang="en-US" dirty="0" smtClean="0"/>
          </a:p>
        </p:txBody>
      </p:sp>
      <p:sp>
        <p:nvSpPr>
          <p:cNvPr id="15363" name="内容占位符 2"/>
          <p:cNvSpPr>
            <a:spLocks noGrp="1"/>
          </p:cNvSpPr>
          <p:nvPr>
            <p:ph idx="1"/>
          </p:nvPr>
        </p:nvSpPr>
        <p:spPr>
          <a:xfrm>
            <a:off x="179512" y="1628800"/>
            <a:ext cx="8229600" cy="4525963"/>
          </a:xfrm>
        </p:spPr>
        <p:txBody>
          <a:bodyPr/>
          <a:lstStyle/>
          <a:p>
            <a:pPr eaLnBrk="1" hangingPunct="1">
              <a:buNone/>
            </a:pPr>
            <a:r>
              <a:rPr lang="zh-CN" altLang="en-US" b="1" dirty="0"/>
              <a:t>更多功能：</a:t>
            </a:r>
            <a:endParaRPr lang="en-US" altLang="zh-CN" b="1" dirty="0"/>
          </a:p>
          <a:p>
            <a:pPr eaLnBrk="1" hangingPunct="1">
              <a:buNone/>
            </a:pPr>
            <a:r>
              <a:rPr lang="zh-CN" altLang="en-US" dirty="0" smtClean="0"/>
              <a:t>    在</a:t>
            </a:r>
            <a:r>
              <a:rPr lang="en-US" altLang="zh-CN" dirty="0" smtClean="0"/>
              <a:t>EN</a:t>
            </a:r>
            <a:r>
              <a:rPr lang="zh-CN" altLang="en-US" dirty="0" smtClean="0"/>
              <a:t>内检索题录；链接</a:t>
            </a:r>
            <a:r>
              <a:rPr lang="zh-CN" altLang="en-US" dirty="0"/>
              <a:t>附件</a:t>
            </a:r>
            <a:r>
              <a:rPr lang="zh-CN" altLang="en-US" dirty="0" smtClean="0"/>
              <a:t>（可</a:t>
            </a:r>
            <a:r>
              <a:rPr lang="zh-CN" altLang="en-US" dirty="0"/>
              <a:t>手工添加附件，批量添加需从</a:t>
            </a:r>
            <a:r>
              <a:rPr lang="en-US" altLang="zh-CN" dirty="0"/>
              <a:t>NE</a:t>
            </a:r>
            <a:r>
              <a:rPr lang="zh-CN" altLang="en-US" dirty="0" smtClean="0"/>
              <a:t>中转）；查找和删除</a:t>
            </a:r>
            <a:r>
              <a:rPr lang="zh-CN" altLang="en-US" dirty="0"/>
              <a:t>重复题</a:t>
            </a:r>
            <a:r>
              <a:rPr lang="zh-CN" altLang="en-US" dirty="0" smtClean="0"/>
              <a:t>录；为题</a:t>
            </a:r>
            <a:r>
              <a:rPr lang="zh-CN" altLang="en-US" dirty="0"/>
              <a:t>录增加</a:t>
            </a:r>
            <a:r>
              <a:rPr lang="zh-CN" altLang="en-US" dirty="0" smtClean="0"/>
              <a:t>标签；简单</a:t>
            </a:r>
            <a:r>
              <a:rPr lang="zh-CN" altLang="en-US" dirty="0"/>
              <a:t>的统计分析</a:t>
            </a:r>
            <a:r>
              <a:rPr lang="zh-CN" altLang="en-US" dirty="0" smtClean="0"/>
              <a:t>功能；去重；排序；分组和</a:t>
            </a:r>
            <a:r>
              <a:rPr lang="en-US" altLang="zh-CN" dirty="0"/>
              <a:t>smart </a:t>
            </a:r>
            <a:r>
              <a:rPr lang="en-US" altLang="zh-CN" dirty="0" smtClean="0"/>
              <a:t>group</a:t>
            </a:r>
            <a:r>
              <a:rPr lang="zh-CN" altLang="en-US" dirty="0" smtClean="0"/>
              <a:t>；</a:t>
            </a:r>
            <a:r>
              <a:rPr lang="en-US" altLang="zh-CN" dirty="0" smtClean="0"/>
              <a:t>rating</a:t>
            </a:r>
            <a:r>
              <a:rPr lang="zh-CN" altLang="en-US" dirty="0" smtClean="0"/>
              <a:t>；使用自定义字段</a:t>
            </a:r>
            <a:r>
              <a:rPr lang="en-US" altLang="zh-CN" dirty="0" smtClean="0"/>
              <a:t>……</a:t>
            </a:r>
            <a:endParaRPr lang="en-US" altLang="zh-CN" dirty="0"/>
          </a:p>
          <a:p>
            <a:pPr eaLnBrk="1" hangingPunct="1">
              <a:buFont typeface="Arial" pitchFamily="34" charset="0"/>
              <a:buNone/>
            </a:pPr>
            <a:endParaRPr lang="en-US" altLang="zh-CN" dirty="0" smtClean="0"/>
          </a:p>
        </p:txBody>
      </p:sp>
    </p:spTree>
    <p:extLst>
      <p:ext uri="{BB962C8B-B14F-4D97-AF65-F5344CB8AC3E}">
        <p14:creationId xmlns:p14="http://schemas.microsoft.com/office/powerpoint/2010/main" val="2110214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pPr eaLnBrk="1" hangingPunct="1"/>
            <a:r>
              <a:rPr lang="zh-CN" altLang="en-US" b="1" dirty="0">
                <a:solidFill>
                  <a:srgbClr val="C00000"/>
                </a:solidFill>
              </a:rPr>
              <a:t>四、利用</a:t>
            </a:r>
            <a:r>
              <a:rPr lang="en-US" altLang="zh-CN" b="1" dirty="0" smtClean="0">
                <a:solidFill>
                  <a:srgbClr val="C00000"/>
                </a:solidFill>
              </a:rPr>
              <a:t>EN</a:t>
            </a:r>
            <a:r>
              <a:rPr lang="zh-CN" altLang="en-US" b="1" dirty="0" smtClean="0">
                <a:solidFill>
                  <a:srgbClr val="C00000"/>
                </a:solidFill>
              </a:rPr>
              <a:t>撰写论文</a:t>
            </a:r>
            <a:endParaRPr lang="zh-CN" altLang="en-US" b="1" dirty="0">
              <a:solidFill>
                <a:srgbClr val="C00000"/>
              </a:solidFill>
            </a:endParaRPr>
          </a:p>
        </p:txBody>
      </p:sp>
      <p:sp>
        <p:nvSpPr>
          <p:cNvPr id="15363" name="内容占位符 2"/>
          <p:cNvSpPr>
            <a:spLocks noGrp="1"/>
          </p:cNvSpPr>
          <p:nvPr>
            <p:ph idx="1"/>
          </p:nvPr>
        </p:nvSpPr>
        <p:spPr/>
        <p:txBody>
          <a:bodyPr/>
          <a:lstStyle/>
          <a:p>
            <a:pPr eaLnBrk="1" hangingPunct="1">
              <a:buFont typeface="Arial" pitchFamily="34" charset="0"/>
              <a:buNone/>
            </a:pPr>
            <a:r>
              <a:rPr lang="en-US" altLang="zh-CN" dirty="0" smtClean="0"/>
              <a:t> </a:t>
            </a:r>
          </a:p>
        </p:txBody>
      </p:sp>
      <p:sp>
        <p:nvSpPr>
          <p:cNvPr id="6" name="内容占位符 2"/>
          <p:cNvSpPr>
            <a:spLocks noGrp="1"/>
          </p:cNvSpPr>
          <p:nvPr/>
        </p:nvSpPr>
        <p:spPr bwMode="auto">
          <a:xfrm>
            <a:off x="251520" y="185536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zh-CN" altLang="en-US" dirty="0" smtClean="0"/>
              <a:t>插入参考文献</a:t>
            </a:r>
            <a:endParaRPr lang="en-US" altLang="zh-CN" dirty="0" smtClean="0"/>
          </a:p>
          <a:p>
            <a:pPr marL="285750" indent="-285750"/>
            <a:r>
              <a:rPr lang="zh-CN" altLang="en-US" dirty="0" smtClean="0"/>
              <a:t>使用</a:t>
            </a:r>
            <a:r>
              <a:rPr lang="en-US" altLang="zh-CN" dirty="0" smtClean="0"/>
              <a:t>word</a:t>
            </a:r>
            <a:r>
              <a:rPr lang="zh-CN" altLang="en-US" dirty="0" smtClean="0"/>
              <a:t>模板</a:t>
            </a:r>
            <a:endParaRPr lang="en-US" altLang="zh-CN" dirty="0"/>
          </a:p>
          <a:p>
            <a:pPr eaLnBrk="1" hangingPunct="1">
              <a:buFont typeface="Arial" pitchFamily="34" charset="0"/>
              <a:buNone/>
            </a:pPr>
            <a:endParaRPr lang="en-US" altLang="zh-CN" dirty="0" smtClean="0"/>
          </a:p>
        </p:txBody>
      </p:sp>
    </p:spTree>
    <p:extLst>
      <p:ext uri="{BB962C8B-B14F-4D97-AF65-F5344CB8AC3E}">
        <p14:creationId xmlns:p14="http://schemas.microsoft.com/office/powerpoint/2010/main" val="1181252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smtClean="0"/>
              <a:t>几种常用的参考文献管理软件</a:t>
            </a:r>
          </a:p>
        </p:txBody>
      </p:sp>
      <p:sp>
        <p:nvSpPr>
          <p:cNvPr id="5123" name="内容占位符 2"/>
          <p:cNvSpPr>
            <a:spLocks noGrp="1"/>
          </p:cNvSpPr>
          <p:nvPr>
            <p:ph idx="1"/>
          </p:nvPr>
        </p:nvSpPr>
        <p:spPr>
          <a:xfrm>
            <a:off x="457200" y="1417638"/>
            <a:ext cx="8507288" cy="5035698"/>
          </a:xfrm>
        </p:spPr>
        <p:txBody>
          <a:bodyPr/>
          <a:lstStyle/>
          <a:p>
            <a:pPr eaLnBrk="1" hangingPunct="1">
              <a:lnSpc>
                <a:spcPct val="90000"/>
              </a:lnSpc>
            </a:pPr>
            <a:r>
              <a:rPr lang="en-US" altLang="zh-CN" b="1" dirty="0">
                <a:solidFill>
                  <a:srgbClr val="FF0000"/>
                </a:solidFill>
              </a:rPr>
              <a:t>Endnote:</a:t>
            </a:r>
            <a:r>
              <a:rPr lang="zh-CN" altLang="en-US" b="1" dirty="0">
                <a:solidFill>
                  <a:srgbClr val="FF0000"/>
                </a:solidFill>
              </a:rPr>
              <a:t>收费；</a:t>
            </a:r>
            <a:r>
              <a:rPr lang="en-US" altLang="zh-CN" b="1" dirty="0">
                <a:solidFill>
                  <a:srgbClr val="FF0000"/>
                </a:solidFill>
              </a:rPr>
              <a:t>(</a:t>
            </a:r>
            <a:r>
              <a:rPr lang="en-US" altLang="zh-CN" b="1" dirty="0" err="1">
                <a:solidFill>
                  <a:srgbClr val="FF0000"/>
                </a:solidFill>
              </a:rPr>
              <a:t>refworks,refman</a:t>
            </a:r>
            <a:r>
              <a:rPr lang="en-US" altLang="zh-CN" b="1" dirty="0">
                <a:solidFill>
                  <a:srgbClr val="FF0000"/>
                </a:solidFill>
              </a:rPr>
              <a:t>) ,</a:t>
            </a:r>
            <a:r>
              <a:rPr lang="en-US" altLang="zh-CN" b="1" dirty="0" err="1">
                <a:solidFill>
                  <a:srgbClr val="FF0000"/>
                </a:solidFill>
              </a:rPr>
              <a:t>win&amp;Mac</a:t>
            </a:r>
            <a:endParaRPr lang="en-US" altLang="zh-CN" b="1" dirty="0">
              <a:solidFill>
                <a:srgbClr val="FF0000"/>
              </a:solidFill>
            </a:endParaRPr>
          </a:p>
          <a:p>
            <a:pPr eaLnBrk="1" hangingPunct="1">
              <a:lnSpc>
                <a:spcPct val="90000"/>
              </a:lnSpc>
            </a:pPr>
            <a:r>
              <a:rPr lang="en-US" altLang="zh-CN" sz="2800" dirty="0" err="1" smtClean="0">
                <a:solidFill>
                  <a:srgbClr val="FF0000"/>
                </a:solidFill>
              </a:rPr>
              <a:t>NoteExpress</a:t>
            </a:r>
            <a:r>
              <a:rPr lang="zh-CN" altLang="en-US" sz="2800" dirty="0" smtClean="0">
                <a:solidFill>
                  <a:srgbClr val="FF0000"/>
                </a:solidFill>
              </a:rPr>
              <a:t>：单机，收费，</a:t>
            </a:r>
            <a:r>
              <a:rPr lang="en-US" altLang="zh-CN" sz="2800" dirty="0" smtClean="0">
                <a:solidFill>
                  <a:srgbClr val="FF0000"/>
                </a:solidFill>
              </a:rPr>
              <a:t>win</a:t>
            </a:r>
            <a:r>
              <a:rPr lang="zh-CN" altLang="en-US" sz="2800" dirty="0" smtClean="0">
                <a:solidFill>
                  <a:srgbClr val="FF0000"/>
                </a:solidFill>
              </a:rPr>
              <a:t>，</a:t>
            </a:r>
            <a:r>
              <a:rPr lang="zh-CN" altLang="en-US" sz="2800" i="1" u="sng" dirty="0" smtClean="0">
                <a:solidFill>
                  <a:srgbClr val="FF0000"/>
                </a:solidFill>
              </a:rPr>
              <a:t>已购</a:t>
            </a:r>
            <a:r>
              <a:rPr lang="zh-CN" altLang="en-US" sz="2800" dirty="0" smtClean="0"/>
              <a:t>；</a:t>
            </a:r>
            <a:endParaRPr lang="en-US" altLang="zh-CN" sz="2800" dirty="0" smtClean="0"/>
          </a:p>
          <a:p>
            <a:pPr eaLnBrk="1" hangingPunct="1">
              <a:lnSpc>
                <a:spcPct val="90000"/>
              </a:lnSpc>
            </a:pPr>
            <a:r>
              <a:rPr lang="en-US" altLang="zh-CN" sz="2800" b="1" dirty="0" smtClean="0"/>
              <a:t>Endnote </a:t>
            </a:r>
            <a:r>
              <a:rPr lang="en-US" altLang="zh-CN" sz="2800" b="1" dirty="0"/>
              <a:t>Web:</a:t>
            </a:r>
            <a:r>
              <a:rPr lang="zh-CN" altLang="en-US" sz="2800" dirty="0"/>
              <a:t>在线</a:t>
            </a:r>
            <a:r>
              <a:rPr lang="en-US" altLang="zh-CN" sz="2800" dirty="0"/>
              <a:t>(</a:t>
            </a:r>
            <a:r>
              <a:rPr lang="en-US" altLang="zh-CN" sz="2800" dirty="0" err="1"/>
              <a:t>wos</a:t>
            </a:r>
            <a:r>
              <a:rPr lang="en-US" altLang="zh-CN" sz="2800" dirty="0"/>
              <a:t>)</a:t>
            </a:r>
            <a:r>
              <a:rPr lang="zh-CN" altLang="en-US" sz="2800" dirty="0"/>
              <a:t>，免费；</a:t>
            </a:r>
            <a:endParaRPr lang="en-US" altLang="zh-CN" sz="2800" dirty="0"/>
          </a:p>
          <a:p>
            <a:pPr eaLnBrk="1" hangingPunct="1">
              <a:lnSpc>
                <a:spcPct val="90000"/>
              </a:lnSpc>
            </a:pPr>
            <a:r>
              <a:rPr lang="zh-CN" altLang="en-US" sz="2800" b="1" dirty="0" smtClean="0"/>
              <a:t>知</a:t>
            </a:r>
            <a:r>
              <a:rPr lang="zh-CN" altLang="en-US" sz="2800" b="1" dirty="0"/>
              <a:t>网</a:t>
            </a:r>
            <a:r>
              <a:rPr lang="en-US" altLang="zh-CN" sz="2800" b="1" dirty="0"/>
              <a:t>E-study</a:t>
            </a:r>
            <a:r>
              <a:rPr lang="en-US" altLang="zh-CN" sz="2800" dirty="0"/>
              <a:t>:</a:t>
            </a:r>
            <a:r>
              <a:rPr lang="zh-CN" altLang="en-US" sz="2800" dirty="0"/>
              <a:t>免费，大量国内期刊</a:t>
            </a:r>
            <a:r>
              <a:rPr lang="zh-CN" altLang="en-US" sz="2800" dirty="0" smtClean="0"/>
              <a:t>模板</a:t>
            </a:r>
            <a:r>
              <a:rPr lang="en-US" altLang="zh-CN" sz="2800" b="1" dirty="0" err="1">
                <a:solidFill>
                  <a:srgbClr val="FF0000"/>
                </a:solidFill>
              </a:rPr>
              <a:t>win&amp;Mac</a:t>
            </a:r>
            <a:r>
              <a:rPr lang="en-US" altLang="zh-CN" sz="2800" b="1" dirty="0">
                <a:solidFill>
                  <a:srgbClr val="FF0000"/>
                </a:solidFill>
              </a:rPr>
              <a:t> </a:t>
            </a:r>
            <a:r>
              <a:rPr lang="zh-CN" altLang="en-US" sz="2800" dirty="0" smtClean="0"/>
              <a:t>；</a:t>
            </a:r>
            <a:r>
              <a:rPr lang="en-US" altLang="zh-CN" sz="2800" dirty="0" smtClean="0"/>
              <a:t> </a:t>
            </a:r>
            <a:endParaRPr lang="en-US" altLang="zh-CN" sz="2800" dirty="0"/>
          </a:p>
          <a:p>
            <a:pPr eaLnBrk="1" hangingPunct="1">
              <a:lnSpc>
                <a:spcPct val="90000"/>
              </a:lnSpc>
            </a:pPr>
            <a:r>
              <a:rPr lang="en-US" altLang="zh-CN" sz="2800" dirty="0" err="1" smtClean="0"/>
              <a:t>Notefirst</a:t>
            </a:r>
            <a:r>
              <a:rPr lang="en-US" altLang="zh-CN" sz="2800" dirty="0"/>
              <a:t>:</a:t>
            </a:r>
            <a:r>
              <a:rPr lang="zh-CN" altLang="en-US" sz="2800" dirty="0" smtClean="0"/>
              <a:t>可联网，有免费版；</a:t>
            </a:r>
            <a:endParaRPr lang="en-US" altLang="zh-CN" sz="2800" dirty="0" smtClean="0"/>
          </a:p>
          <a:p>
            <a:pPr eaLnBrk="1" hangingPunct="1">
              <a:lnSpc>
                <a:spcPct val="90000"/>
              </a:lnSpc>
            </a:pPr>
            <a:r>
              <a:rPr lang="en-US" altLang="zh-CN" sz="2800" b="1" dirty="0" err="1" smtClean="0"/>
              <a:t>Mendeley</a:t>
            </a:r>
            <a:r>
              <a:rPr lang="en-US" altLang="zh-CN" sz="2800" dirty="0"/>
              <a:t>:</a:t>
            </a:r>
            <a:r>
              <a:rPr lang="zh-CN" altLang="en-US" sz="2800" dirty="0" smtClean="0"/>
              <a:t>需联网，免费；</a:t>
            </a:r>
            <a:endParaRPr lang="en-US" altLang="zh-CN" sz="2800" dirty="0" smtClean="0"/>
          </a:p>
          <a:p>
            <a:pPr eaLnBrk="1" hangingPunct="1">
              <a:lnSpc>
                <a:spcPct val="90000"/>
              </a:lnSpc>
            </a:pPr>
            <a:r>
              <a:rPr lang="en-US" altLang="zh-CN" sz="2800" dirty="0" err="1" smtClean="0"/>
              <a:t>Zotero</a:t>
            </a:r>
            <a:r>
              <a:rPr lang="en-US" altLang="zh-CN" sz="2800" dirty="0"/>
              <a:t>:</a:t>
            </a:r>
            <a:r>
              <a:rPr lang="zh-CN" altLang="en-US" sz="2800" dirty="0" smtClean="0"/>
              <a:t>火狐浏览器插件</a:t>
            </a:r>
            <a:r>
              <a:rPr lang="en-US" altLang="zh-CN" sz="2800" dirty="0" smtClean="0"/>
              <a:t>/</a:t>
            </a:r>
            <a:r>
              <a:rPr lang="zh-CN" altLang="en-US" sz="2800" dirty="0" smtClean="0"/>
              <a:t>软件，免费；</a:t>
            </a:r>
            <a:endParaRPr lang="en-US" altLang="zh-CN" sz="2800" dirty="0" smtClean="0"/>
          </a:p>
          <a:p>
            <a:pPr eaLnBrk="1" hangingPunct="1">
              <a:lnSpc>
                <a:spcPct val="90000"/>
              </a:lnSpc>
            </a:pPr>
            <a:r>
              <a:rPr lang="zh-CN" altLang="en-US" sz="2800" dirty="0" smtClean="0"/>
              <a:t>其他</a:t>
            </a:r>
            <a:r>
              <a:rPr lang="en-US" altLang="zh-CN" sz="2800" dirty="0" smtClean="0"/>
              <a:t>:Papers(Mac OS);</a:t>
            </a:r>
            <a:r>
              <a:rPr lang="en-US" altLang="zh-CN" sz="2800" dirty="0"/>
              <a:t> </a:t>
            </a:r>
            <a:r>
              <a:rPr lang="en-US" altLang="zh-CN" sz="2800" dirty="0" err="1" smtClean="0"/>
              <a:t>colwiz</a:t>
            </a:r>
            <a:r>
              <a:rPr lang="en-US" altLang="zh-CN" sz="2800" dirty="0"/>
              <a:t>;</a:t>
            </a:r>
            <a:r>
              <a:rPr lang="en-US" altLang="zh-CN" sz="2800" dirty="0" smtClean="0"/>
              <a:t> </a:t>
            </a:r>
            <a:r>
              <a:rPr lang="en-US" altLang="zh-CN" sz="2800" dirty="0" err="1" smtClean="0"/>
              <a:t>Refvize</a:t>
            </a:r>
            <a:r>
              <a:rPr lang="en-US" altLang="zh-CN" sz="2800" dirty="0" smtClean="0"/>
              <a:t>; </a:t>
            </a:r>
            <a:r>
              <a:rPr lang="en-US" altLang="zh-CN" sz="2800" dirty="0" err="1" smtClean="0"/>
              <a:t>readcube</a:t>
            </a:r>
            <a:r>
              <a:rPr lang="en-US" altLang="zh-CN" sz="2800" dirty="0" smtClean="0"/>
              <a:t>; </a:t>
            </a:r>
            <a:r>
              <a:rPr lang="en-US" altLang="zh-CN" sz="2800" dirty="0" err="1" smtClean="0"/>
              <a:t>Biblioscape</a:t>
            </a:r>
            <a:r>
              <a:rPr lang="en-US" altLang="zh-CN" sz="2800" dirty="0" smtClean="0"/>
              <a:t>; </a:t>
            </a:r>
            <a:r>
              <a:rPr lang="zh-CN" altLang="en-US" sz="2800" dirty="0" smtClean="0"/>
              <a:t>医学文献王</a:t>
            </a:r>
            <a:r>
              <a:rPr lang="en-US" altLang="zh-CN" sz="2800" dirty="0" smtClean="0"/>
              <a:t>; </a:t>
            </a:r>
            <a:r>
              <a:rPr lang="en-US" altLang="zh-CN" sz="2800" dirty="0" err="1" smtClean="0"/>
              <a:t>pubmed</a:t>
            </a:r>
            <a:r>
              <a:rPr lang="en-US" altLang="zh-CN" sz="2800" dirty="0" smtClean="0"/>
              <a:t>;</a:t>
            </a:r>
            <a:r>
              <a:rPr lang="en-US" altLang="zh-CN" sz="2800" dirty="0"/>
              <a:t> </a:t>
            </a:r>
            <a:r>
              <a:rPr lang="en-US" altLang="zh-CN" sz="2800" b="1" dirty="0">
                <a:solidFill>
                  <a:srgbClr val="C00000"/>
                </a:solidFill>
              </a:rPr>
              <a:t>Citavi</a:t>
            </a:r>
            <a:r>
              <a:rPr lang="zh-CN" altLang="en-US" sz="2800" dirty="0" smtClean="0"/>
              <a:t> </a:t>
            </a:r>
            <a:r>
              <a:rPr lang="en-US" altLang="zh-CN" sz="2800" dirty="0" smtClean="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107504" y="274638"/>
            <a:ext cx="9036496" cy="1143000"/>
          </a:xfrm>
        </p:spPr>
        <p:txBody>
          <a:bodyPr/>
          <a:lstStyle/>
          <a:p>
            <a:pPr eaLnBrk="1" hangingPunct="1"/>
            <a:r>
              <a:rPr lang="zh-CN" altLang="en-US" b="1" dirty="0" smtClean="0">
                <a:solidFill>
                  <a:srgbClr val="C00000"/>
                </a:solidFill>
              </a:rPr>
              <a:t>插入参考文献</a:t>
            </a:r>
            <a:endParaRPr lang="zh-CN" altLang="en-US" b="1" dirty="0">
              <a:solidFill>
                <a:srgbClr val="C00000"/>
              </a:solidFill>
            </a:endParaRPr>
          </a:p>
        </p:txBody>
      </p:sp>
      <p:sp>
        <p:nvSpPr>
          <p:cNvPr id="15363" name="内容占位符 2"/>
          <p:cNvSpPr>
            <a:spLocks noGrp="1"/>
          </p:cNvSpPr>
          <p:nvPr>
            <p:ph idx="1"/>
          </p:nvPr>
        </p:nvSpPr>
        <p:spPr/>
        <p:txBody>
          <a:bodyPr/>
          <a:lstStyle/>
          <a:p>
            <a:pPr eaLnBrk="1" hangingPunct="1">
              <a:buFont typeface="Arial" pitchFamily="34" charset="0"/>
              <a:buNone/>
            </a:pPr>
            <a:r>
              <a:rPr lang="en-US" altLang="zh-CN" dirty="0" smtClean="0"/>
              <a:t> </a:t>
            </a:r>
          </a:p>
        </p:txBody>
      </p:sp>
      <p:sp>
        <p:nvSpPr>
          <p:cNvPr id="6" name="内容占位符 2"/>
          <p:cNvSpPr>
            <a:spLocks noGrp="1"/>
          </p:cNvSpPr>
          <p:nvPr/>
        </p:nvSpPr>
        <p:spPr bwMode="auto">
          <a:xfrm>
            <a:off x="251520" y="185536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zh-CN" altLang="en-US" dirty="0" smtClean="0"/>
              <a:t>选择参考文献样式</a:t>
            </a:r>
            <a:endParaRPr lang="en-US" altLang="zh-CN" dirty="0"/>
          </a:p>
          <a:p>
            <a:pPr marL="685800" lvl="1"/>
            <a:r>
              <a:rPr lang="en-US" altLang="zh-CN" dirty="0" smtClean="0"/>
              <a:t>EN</a:t>
            </a:r>
            <a:r>
              <a:rPr lang="zh-CN" altLang="en-US" dirty="0" smtClean="0"/>
              <a:t>可提供七千种期刊的参考文献样式</a:t>
            </a:r>
            <a:endParaRPr lang="en-US" altLang="zh-CN" dirty="0" smtClean="0"/>
          </a:p>
          <a:p>
            <a:pPr marL="1085850" lvl="2"/>
            <a:r>
              <a:rPr lang="zh-CN" altLang="en-US" dirty="0"/>
              <a:t>更多引文格式 </a:t>
            </a:r>
            <a:r>
              <a:rPr lang="zh-CN" altLang="en-US" dirty="0" smtClean="0"/>
              <a:t> </a:t>
            </a:r>
            <a:r>
              <a:rPr lang="zh-CN" altLang="en-US" dirty="0"/>
              <a:t>（</a:t>
            </a:r>
            <a:r>
              <a:rPr lang="en-US" altLang="zh-CN" dirty="0"/>
              <a:t>output style</a:t>
            </a:r>
            <a:r>
              <a:rPr lang="zh-CN" altLang="en-US" dirty="0"/>
              <a:t>） </a:t>
            </a:r>
            <a:r>
              <a:rPr lang="zh-CN" altLang="en-US" dirty="0" smtClean="0"/>
              <a:t>需自行</a:t>
            </a:r>
            <a:r>
              <a:rPr lang="zh-CN" altLang="en-US" dirty="0" smtClean="0">
                <a:hlinkClick r:id="rId2"/>
              </a:rPr>
              <a:t>下载</a:t>
            </a:r>
            <a:endParaRPr lang="en-US" altLang="zh-CN" dirty="0" smtClean="0"/>
          </a:p>
          <a:p>
            <a:pPr marL="685800" lvl="1"/>
            <a:r>
              <a:rPr lang="zh-CN" altLang="en-US" dirty="0" smtClean="0"/>
              <a:t>缺陷：全是英文期刊的参考文献格式</a:t>
            </a:r>
            <a:endParaRPr lang="en-US" altLang="zh-CN" dirty="0" smtClean="0"/>
          </a:p>
          <a:p>
            <a:pPr marL="685800" lvl="1"/>
            <a:r>
              <a:rPr lang="zh-CN" altLang="en-US" dirty="0" smtClean="0"/>
              <a:t>优点：可自定义参考文献样式</a:t>
            </a:r>
            <a:endParaRPr lang="en-US" altLang="zh-CN" dirty="0"/>
          </a:p>
          <a:p>
            <a:pPr marL="685800" lvl="1"/>
            <a:r>
              <a:rPr lang="zh-CN" altLang="en-US" dirty="0" smtClean="0"/>
              <a:t>在</a:t>
            </a:r>
            <a:r>
              <a:rPr lang="en-US" altLang="zh-CN" dirty="0" smtClean="0"/>
              <a:t>EN</a:t>
            </a:r>
            <a:r>
              <a:rPr lang="zh-CN" altLang="en-US" dirty="0" smtClean="0"/>
              <a:t>里预览参考文献格式</a:t>
            </a:r>
            <a:endParaRPr lang="en-US" altLang="zh-CN" dirty="0"/>
          </a:p>
          <a:p>
            <a:pPr marL="285750" indent="-285750"/>
            <a:endParaRPr lang="en-US" altLang="zh-CN" dirty="0"/>
          </a:p>
          <a:p>
            <a:pPr eaLnBrk="1" hangingPunct="1">
              <a:buFont typeface="Arial" pitchFamily="34" charset="0"/>
              <a:buNone/>
            </a:pPr>
            <a:endParaRPr lang="en-US" altLang="zh-CN" dirty="0" smtClean="0"/>
          </a:p>
        </p:txBody>
      </p:sp>
    </p:spTree>
    <p:extLst>
      <p:ext uri="{BB962C8B-B14F-4D97-AF65-F5344CB8AC3E}">
        <p14:creationId xmlns:p14="http://schemas.microsoft.com/office/powerpoint/2010/main" val="21318905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pPr eaLnBrk="1" hangingPunct="1"/>
            <a:r>
              <a:rPr lang="zh-CN" altLang="en-US" b="1" dirty="0" smtClean="0">
                <a:solidFill>
                  <a:srgbClr val="C00000"/>
                </a:solidFill>
              </a:rPr>
              <a:t> 插入</a:t>
            </a:r>
            <a:r>
              <a:rPr lang="zh-CN" altLang="en-US" b="1" dirty="0">
                <a:solidFill>
                  <a:srgbClr val="C00000"/>
                </a:solidFill>
              </a:rPr>
              <a:t>参考文献</a:t>
            </a:r>
          </a:p>
        </p:txBody>
      </p:sp>
      <p:sp>
        <p:nvSpPr>
          <p:cNvPr id="15363" name="内容占位符 2"/>
          <p:cNvSpPr>
            <a:spLocks noGrp="1"/>
          </p:cNvSpPr>
          <p:nvPr>
            <p:ph idx="1"/>
          </p:nvPr>
        </p:nvSpPr>
        <p:spPr/>
        <p:txBody>
          <a:bodyPr/>
          <a:lstStyle/>
          <a:p>
            <a:pPr eaLnBrk="1" hangingPunct="1">
              <a:buFont typeface="Arial" pitchFamily="34" charset="0"/>
              <a:buNone/>
            </a:pPr>
            <a:r>
              <a:rPr lang="en-US" altLang="zh-CN" dirty="0" smtClean="0"/>
              <a:t> </a:t>
            </a:r>
          </a:p>
        </p:txBody>
      </p:sp>
      <p:sp>
        <p:nvSpPr>
          <p:cNvPr id="6" name="内容占位符 2"/>
          <p:cNvSpPr>
            <a:spLocks noGrp="1"/>
          </p:cNvSpPr>
          <p:nvPr/>
        </p:nvSpPr>
        <p:spPr bwMode="auto">
          <a:xfrm>
            <a:off x="251520" y="185536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zh-CN" altLang="en-US" dirty="0" smtClean="0"/>
              <a:t>管理参考文献</a:t>
            </a:r>
            <a:endParaRPr lang="en-US" altLang="zh-CN" dirty="0" smtClean="0"/>
          </a:p>
          <a:p>
            <a:pPr marL="685800" lvl="1"/>
            <a:r>
              <a:rPr lang="zh-CN" altLang="en-US" dirty="0" smtClean="0"/>
              <a:t>可以在</a:t>
            </a:r>
            <a:r>
              <a:rPr lang="en-US" altLang="zh-CN" dirty="0" smtClean="0"/>
              <a:t>word</a:t>
            </a:r>
            <a:r>
              <a:rPr lang="zh-CN" altLang="en-US" dirty="0" smtClean="0"/>
              <a:t>或</a:t>
            </a:r>
            <a:r>
              <a:rPr lang="en-US" altLang="zh-CN" dirty="0" smtClean="0"/>
              <a:t>EN</a:t>
            </a:r>
            <a:r>
              <a:rPr lang="zh-CN" altLang="en-US" dirty="0" smtClean="0"/>
              <a:t>内一键插入参考文献</a:t>
            </a:r>
            <a:endParaRPr lang="en-US" altLang="zh-CN" dirty="0" smtClean="0"/>
          </a:p>
          <a:p>
            <a:pPr marL="685800" lvl="1"/>
            <a:r>
              <a:rPr lang="zh-CN" altLang="en-US" dirty="0" smtClean="0"/>
              <a:t>自动排序</a:t>
            </a:r>
            <a:endParaRPr lang="en-US" altLang="zh-CN" dirty="0" smtClean="0"/>
          </a:p>
          <a:p>
            <a:pPr marL="685800" lvl="1"/>
            <a:r>
              <a:rPr lang="zh-CN" altLang="en-US" dirty="0" smtClean="0"/>
              <a:t>段落顺序调整后，可</a:t>
            </a:r>
            <a:r>
              <a:rPr lang="en-US" altLang="zh-CN" dirty="0" smtClean="0"/>
              <a:t>update</a:t>
            </a:r>
            <a:r>
              <a:rPr lang="zh-CN" altLang="en-US" dirty="0" smtClean="0"/>
              <a:t>更新序号</a:t>
            </a:r>
            <a:endParaRPr lang="en-US" altLang="zh-CN" dirty="0" smtClean="0"/>
          </a:p>
          <a:p>
            <a:pPr marL="685800" lvl="1"/>
            <a:r>
              <a:rPr lang="zh-CN" altLang="en-US" dirty="0" smtClean="0"/>
              <a:t>转投其他期刊，一键更改参考文献格式</a:t>
            </a:r>
            <a:endParaRPr lang="en-US" altLang="zh-CN" dirty="0" smtClean="0"/>
          </a:p>
          <a:p>
            <a:pPr marL="0" lvl="1" indent="0">
              <a:buNone/>
            </a:pPr>
            <a:r>
              <a:rPr lang="en-US" altLang="zh-CN" dirty="0">
                <a:solidFill>
                  <a:srgbClr val="FF0000"/>
                </a:solidFill>
              </a:rPr>
              <a:t>【</a:t>
            </a:r>
            <a:r>
              <a:rPr lang="zh-CN" altLang="en-US" dirty="0">
                <a:solidFill>
                  <a:srgbClr val="FF0000"/>
                </a:solidFill>
              </a:rPr>
              <a:t>演示</a:t>
            </a:r>
            <a:r>
              <a:rPr lang="en-US" altLang="zh-CN" dirty="0">
                <a:solidFill>
                  <a:srgbClr val="FF0000"/>
                </a:solidFill>
              </a:rPr>
              <a:t>】</a:t>
            </a:r>
          </a:p>
          <a:p>
            <a:pPr marL="285750" indent="-285750"/>
            <a:endParaRPr lang="en-US" altLang="zh-CN" dirty="0"/>
          </a:p>
          <a:p>
            <a:pPr marL="285750" indent="-285750"/>
            <a:endParaRPr lang="en-US" altLang="zh-CN" dirty="0"/>
          </a:p>
          <a:p>
            <a:pPr eaLnBrk="1" hangingPunct="1">
              <a:buFont typeface="Arial" pitchFamily="34" charset="0"/>
              <a:buNone/>
            </a:pPr>
            <a:endParaRPr lang="en-US" altLang="zh-CN" dirty="0" smtClean="0"/>
          </a:p>
        </p:txBody>
      </p:sp>
    </p:spTree>
    <p:extLst>
      <p:ext uri="{BB962C8B-B14F-4D97-AF65-F5344CB8AC3E}">
        <p14:creationId xmlns:p14="http://schemas.microsoft.com/office/powerpoint/2010/main" val="10367265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idx="4294967295"/>
          </p:nvPr>
        </p:nvSpPr>
        <p:spPr/>
        <p:txBody>
          <a:bodyPr/>
          <a:lstStyle/>
          <a:p>
            <a:pPr eaLnBrk="1" hangingPunct="1"/>
            <a:r>
              <a:rPr lang="zh-CN" altLang="en-US" b="1" dirty="0">
                <a:solidFill>
                  <a:srgbClr val="C00000"/>
                </a:solidFill>
              </a:rPr>
              <a:t> 插入参考文献</a:t>
            </a:r>
            <a:endParaRPr lang="zh-CN" altLang="en-US" dirty="0" smtClean="0"/>
          </a:p>
        </p:txBody>
      </p:sp>
      <p:sp>
        <p:nvSpPr>
          <p:cNvPr id="43011" name="内容占位符 2"/>
          <p:cNvSpPr>
            <a:spLocks noGrp="1"/>
          </p:cNvSpPr>
          <p:nvPr>
            <p:ph idx="4294967295"/>
          </p:nvPr>
        </p:nvSpPr>
        <p:spPr>
          <a:xfrm>
            <a:off x="457200" y="1196752"/>
            <a:ext cx="8229600" cy="4929411"/>
          </a:xfrm>
        </p:spPr>
        <p:txBody>
          <a:bodyPr/>
          <a:lstStyle/>
          <a:p>
            <a:pPr eaLnBrk="1" hangingPunct="1">
              <a:buNone/>
            </a:pPr>
            <a:r>
              <a:rPr lang="zh-CN" altLang="en-US" sz="2400" dirty="0" smtClean="0"/>
              <a:t>安装</a:t>
            </a:r>
            <a:r>
              <a:rPr lang="en-US" altLang="zh-CN" sz="2400" dirty="0" smtClean="0"/>
              <a:t>EN</a:t>
            </a:r>
            <a:r>
              <a:rPr lang="zh-CN" altLang="en-US" sz="2400" dirty="0" smtClean="0"/>
              <a:t>的</a:t>
            </a:r>
            <a:r>
              <a:rPr lang="en-US" altLang="zh-CN" sz="2400" dirty="0" smtClean="0"/>
              <a:t>word</a:t>
            </a:r>
            <a:r>
              <a:rPr lang="zh-CN" altLang="en-US" sz="2400" dirty="0" smtClean="0"/>
              <a:t>插件</a:t>
            </a:r>
            <a:r>
              <a:rPr lang="en-US" altLang="zh-CN" sz="2400" dirty="0" smtClean="0"/>
              <a:t>,</a:t>
            </a:r>
            <a:r>
              <a:rPr lang="zh-CN" altLang="en-US" sz="2400" dirty="0" smtClean="0"/>
              <a:t>写论文时</a:t>
            </a:r>
            <a:r>
              <a:rPr lang="zh-CN" altLang="en-US" sz="2400" dirty="0"/>
              <a:t>可自动插入参考</a:t>
            </a:r>
            <a:r>
              <a:rPr lang="zh-CN" altLang="en-US" sz="2400" dirty="0" smtClean="0"/>
              <a:t>文献</a:t>
            </a:r>
            <a:endParaRPr lang="en-US" altLang="zh-CN" sz="2400" dirty="0" smtClean="0"/>
          </a:p>
          <a:p>
            <a:pPr eaLnBrk="1" hangingPunct="1">
              <a:buFont typeface="Arial" pitchFamily="34" charset="0"/>
              <a:buNone/>
            </a:pPr>
            <a:endParaRPr lang="en-US" altLang="zh-CN" dirty="0" smtClean="0"/>
          </a:p>
          <a:p>
            <a:pPr eaLnBrk="1" hangingPunct="1">
              <a:buFont typeface="Arial" pitchFamily="34" charset="0"/>
              <a:buNone/>
            </a:pPr>
            <a:endParaRPr lang="en-US" altLang="zh-CN" dirty="0" smtClean="0"/>
          </a:p>
          <a:p>
            <a:pPr eaLnBrk="1" hangingPunct="1">
              <a:buFont typeface="Arial" pitchFamily="34" charset="0"/>
              <a:buNone/>
            </a:pPr>
            <a:endParaRPr lang="en-US" altLang="zh-CN" dirty="0" smtClean="0"/>
          </a:p>
          <a:p>
            <a:pPr eaLnBrk="1" hangingPunct="1">
              <a:buFont typeface="Arial" pitchFamily="34" charset="0"/>
              <a:buNone/>
            </a:pPr>
            <a:r>
              <a:rPr lang="zh-CN" altLang="en-US" sz="2400" dirty="0" smtClean="0"/>
              <a:t>正确安装插件后，可在</a:t>
            </a:r>
            <a:r>
              <a:rPr lang="en-US" altLang="zh-CN" sz="2400" dirty="0" smtClean="0"/>
              <a:t>word</a:t>
            </a:r>
            <a:r>
              <a:rPr lang="zh-CN" altLang="en-US" sz="2400" dirty="0" smtClean="0"/>
              <a:t>中看到</a:t>
            </a:r>
            <a:r>
              <a:rPr lang="en-US" altLang="zh-CN" sz="2400" dirty="0" smtClean="0"/>
              <a:t>endnoteX9</a:t>
            </a:r>
            <a:r>
              <a:rPr lang="zh-CN" altLang="en-US" sz="2400" dirty="0" smtClean="0"/>
              <a:t>的菜单栏</a:t>
            </a:r>
            <a:endParaRPr lang="en-US" altLang="zh-CN" sz="2400" dirty="0" smtClean="0"/>
          </a:p>
          <a:p>
            <a:pPr eaLnBrk="1" hangingPunct="1">
              <a:buFont typeface="Arial" pitchFamily="34" charset="0"/>
              <a:buNone/>
            </a:pPr>
            <a:r>
              <a:rPr lang="en-US" altLang="zh-CN" sz="2400" dirty="0" smtClean="0"/>
              <a:t>Office</a:t>
            </a:r>
            <a:r>
              <a:rPr lang="zh-CN" altLang="en-US" sz="2400" dirty="0" smtClean="0"/>
              <a:t>的多数版本都可以正常安装插件</a:t>
            </a:r>
          </a:p>
        </p:txBody>
      </p:sp>
      <p:pic>
        <p:nvPicPr>
          <p:cNvPr id="3" name="图片 2"/>
          <p:cNvPicPr>
            <a:picLocks noChangeAspect="1"/>
          </p:cNvPicPr>
          <p:nvPr/>
        </p:nvPicPr>
        <p:blipFill>
          <a:blip r:embed="rId2"/>
          <a:stretch>
            <a:fillRect/>
          </a:stretch>
        </p:blipFill>
        <p:spPr>
          <a:xfrm>
            <a:off x="611560" y="1916832"/>
            <a:ext cx="7412325" cy="1528314"/>
          </a:xfrm>
          <a:prstGeom prst="rect">
            <a:avLst/>
          </a:prstGeom>
        </p:spPr>
      </p:pic>
    </p:spTree>
    <p:extLst>
      <p:ext uri="{BB962C8B-B14F-4D97-AF65-F5344CB8AC3E}">
        <p14:creationId xmlns:p14="http://schemas.microsoft.com/office/powerpoint/2010/main" val="17717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idx="4294967295"/>
          </p:nvPr>
        </p:nvSpPr>
        <p:spPr/>
        <p:txBody>
          <a:bodyPr/>
          <a:lstStyle/>
          <a:p>
            <a:pPr eaLnBrk="1" hangingPunct="1"/>
            <a:r>
              <a:rPr lang="zh-CN" altLang="en-US" b="1" dirty="0">
                <a:solidFill>
                  <a:srgbClr val="C00000"/>
                </a:solidFill>
              </a:rPr>
              <a:t> 插入参考文献</a:t>
            </a:r>
            <a:endParaRPr lang="zh-CN" altLang="en-US" dirty="0" smtClean="0"/>
          </a:p>
        </p:txBody>
      </p:sp>
      <p:sp>
        <p:nvSpPr>
          <p:cNvPr id="43011" name="内容占位符 2"/>
          <p:cNvSpPr>
            <a:spLocks noGrp="1"/>
          </p:cNvSpPr>
          <p:nvPr>
            <p:ph idx="4294967295"/>
          </p:nvPr>
        </p:nvSpPr>
        <p:spPr>
          <a:xfrm>
            <a:off x="457200" y="1196752"/>
            <a:ext cx="8229600" cy="4929411"/>
          </a:xfrm>
        </p:spPr>
        <p:txBody>
          <a:bodyPr/>
          <a:lstStyle/>
          <a:p>
            <a:pPr eaLnBrk="1" hangingPunct="1">
              <a:buFont typeface="Arial" pitchFamily="34" charset="0"/>
              <a:buNone/>
            </a:pPr>
            <a:r>
              <a:rPr lang="zh-CN" altLang="en-US" sz="2400" dirty="0" smtClean="0"/>
              <a:t>如</a:t>
            </a:r>
            <a:r>
              <a:rPr lang="en-US" altLang="zh-CN" sz="2400" dirty="0" smtClean="0"/>
              <a:t>word</a:t>
            </a:r>
            <a:r>
              <a:rPr lang="zh-CN" altLang="en-US" sz="2400" dirty="0" smtClean="0"/>
              <a:t>未正常显示</a:t>
            </a:r>
            <a:r>
              <a:rPr lang="en-US" altLang="zh-CN" sz="2400" dirty="0" smtClean="0"/>
              <a:t>EN</a:t>
            </a:r>
            <a:r>
              <a:rPr lang="zh-CN" altLang="en-US" sz="2400" dirty="0" smtClean="0"/>
              <a:t>插件：</a:t>
            </a:r>
            <a:endParaRPr lang="en-US" altLang="zh-CN" sz="2400" dirty="0" smtClean="0"/>
          </a:p>
          <a:p>
            <a:pPr marL="0" lvl="1" indent="0" eaLnBrk="1" hangingPunct="1">
              <a:buNone/>
            </a:pPr>
            <a:r>
              <a:rPr lang="en-US" altLang="zh-CN" sz="2400" dirty="0" smtClean="0"/>
              <a:t>1.   </a:t>
            </a:r>
            <a:r>
              <a:rPr lang="zh-CN" altLang="en-US" sz="2400" dirty="0" smtClean="0"/>
              <a:t>在</a:t>
            </a:r>
            <a:r>
              <a:rPr lang="en-US" altLang="zh-CN" sz="2400" dirty="0" smtClean="0"/>
              <a:t>word</a:t>
            </a:r>
            <a:r>
              <a:rPr lang="zh-CN" altLang="en-US" sz="2400" dirty="0" smtClean="0"/>
              <a:t>中选择“文件”</a:t>
            </a:r>
            <a:r>
              <a:rPr lang="en-US" altLang="zh-CN" sz="2400" dirty="0" smtClean="0">
                <a:sym typeface="Wingdings" panose="05000000000000000000" pitchFamily="2" charset="2"/>
              </a:rPr>
              <a:t></a:t>
            </a:r>
            <a:r>
              <a:rPr lang="zh-CN" altLang="en-US" sz="2400" dirty="0" smtClean="0">
                <a:sym typeface="Wingdings" panose="05000000000000000000" pitchFamily="2" charset="2"/>
              </a:rPr>
              <a:t>选项</a:t>
            </a:r>
            <a:r>
              <a:rPr lang="en-US" altLang="zh-CN" sz="2400" dirty="0" smtClean="0">
                <a:sym typeface="Wingdings" panose="05000000000000000000" pitchFamily="2" charset="2"/>
              </a:rPr>
              <a:t></a:t>
            </a:r>
            <a:r>
              <a:rPr lang="zh-CN" altLang="en-US" sz="2400" dirty="0" smtClean="0">
                <a:sym typeface="Wingdings" panose="05000000000000000000" pitchFamily="2" charset="2"/>
              </a:rPr>
              <a:t>加载项</a:t>
            </a:r>
            <a:r>
              <a:rPr lang="en-US" altLang="zh-CN" sz="2400" dirty="0" smtClean="0">
                <a:sym typeface="Wingdings" panose="05000000000000000000" pitchFamily="2" charset="2"/>
              </a:rPr>
              <a:t></a:t>
            </a:r>
            <a:r>
              <a:rPr lang="zh-CN" altLang="en-US" sz="2400" dirty="0" smtClean="0">
                <a:sym typeface="Wingdings" panose="05000000000000000000" pitchFamily="2" charset="2"/>
              </a:rPr>
              <a:t>管理</a:t>
            </a:r>
            <a:r>
              <a:rPr lang="en-US" altLang="zh-CN" sz="2400" dirty="0" smtClean="0">
                <a:sym typeface="Wingdings" panose="05000000000000000000" pitchFamily="2" charset="2"/>
              </a:rPr>
              <a:t>COM</a:t>
            </a:r>
            <a:r>
              <a:rPr lang="zh-CN" altLang="en-US" sz="2400" dirty="0" smtClean="0">
                <a:sym typeface="Wingdings" panose="05000000000000000000" pitchFamily="2" charset="2"/>
              </a:rPr>
              <a:t>加载项，点击“转到”，勾选</a:t>
            </a:r>
            <a:r>
              <a:rPr lang="en-US" altLang="zh-CN" sz="2400" dirty="0" smtClean="0">
                <a:sym typeface="Wingdings" panose="05000000000000000000" pitchFamily="2" charset="2"/>
              </a:rPr>
              <a:t>EndNote</a:t>
            </a:r>
            <a:r>
              <a:rPr lang="zh-CN" altLang="en-US" sz="2400" dirty="0" smtClean="0">
                <a:sym typeface="Wingdings" panose="05000000000000000000" pitchFamily="2" charset="2"/>
              </a:rPr>
              <a:t>的</a:t>
            </a:r>
            <a:r>
              <a:rPr lang="zh-CN" altLang="en-US" sz="2400" dirty="0" smtClean="0"/>
              <a:t>插件。</a:t>
            </a:r>
            <a:endParaRPr lang="en-US" altLang="zh-CN" sz="2400" dirty="0" smtClean="0"/>
          </a:p>
          <a:p>
            <a:pPr marL="400050" lvl="2" indent="0" eaLnBrk="1" hangingPunct="1">
              <a:buNone/>
            </a:pPr>
            <a:r>
              <a:rPr lang="zh-CN" altLang="en-US" sz="1600" dirty="0" smtClean="0"/>
              <a:t>这种</a:t>
            </a:r>
            <a:r>
              <a:rPr lang="zh-CN" altLang="en-US" sz="1600" dirty="0"/>
              <a:t>情况是由于插件未正确加载引起的</a:t>
            </a:r>
            <a:endParaRPr lang="en-US" altLang="zh-CN" sz="1600" dirty="0"/>
          </a:p>
          <a:p>
            <a:pPr marL="0" indent="0" eaLnBrk="1" hangingPunct="1">
              <a:buNone/>
            </a:pPr>
            <a:r>
              <a:rPr lang="en-US" altLang="zh-CN" sz="2400" dirty="0" smtClean="0"/>
              <a:t>2.    </a:t>
            </a:r>
            <a:r>
              <a:rPr lang="zh-CN" altLang="en-US" sz="2400" dirty="0" smtClean="0"/>
              <a:t>如果加载项中没有</a:t>
            </a:r>
            <a:r>
              <a:rPr lang="en-US" altLang="zh-CN" sz="2400" dirty="0" smtClean="0"/>
              <a:t>EN</a:t>
            </a:r>
            <a:r>
              <a:rPr lang="zh-CN" altLang="en-US" sz="2400" dirty="0" smtClean="0"/>
              <a:t>的插件，关闭</a:t>
            </a:r>
            <a:r>
              <a:rPr lang="en-US" altLang="zh-CN" sz="2400" dirty="0" smtClean="0"/>
              <a:t>word</a:t>
            </a:r>
            <a:r>
              <a:rPr lang="zh-CN" altLang="en-US" sz="2400" dirty="0" smtClean="0"/>
              <a:t>，到</a:t>
            </a:r>
            <a:r>
              <a:rPr lang="en-US" altLang="zh-CN" sz="2400" dirty="0" smtClean="0"/>
              <a:t>EN</a:t>
            </a:r>
            <a:r>
              <a:rPr lang="zh-CN" altLang="en-US" sz="2400" dirty="0" smtClean="0"/>
              <a:t>安装文件夹下，运行</a:t>
            </a:r>
            <a:r>
              <a:rPr lang="en-US" altLang="zh-CN" sz="2400" dirty="0"/>
              <a:t>Configure </a:t>
            </a:r>
            <a:r>
              <a:rPr lang="en-US" altLang="zh-CN" sz="2400" dirty="0" smtClean="0"/>
              <a:t>EndNote.exe</a:t>
            </a:r>
            <a:r>
              <a:rPr lang="zh-CN" altLang="en-US" sz="2400" dirty="0" smtClean="0"/>
              <a:t> </a:t>
            </a:r>
          </a:p>
        </p:txBody>
      </p:sp>
      <p:pic>
        <p:nvPicPr>
          <p:cNvPr id="2" name="图片 1"/>
          <p:cNvPicPr>
            <a:picLocks noChangeAspect="1"/>
          </p:cNvPicPr>
          <p:nvPr/>
        </p:nvPicPr>
        <p:blipFill>
          <a:blip r:embed="rId2"/>
          <a:stretch>
            <a:fillRect/>
          </a:stretch>
        </p:blipFill>
        <p:spPr>
          <a:xfrm>
            <a:off x="4427984" y="3468050"/>
            <a:ext cx="4741682" cy="3389950"/>
          </a:xfrm>
          <a:prstGeom prst="rect">
            <a:avLst/>
          </a:prstGeom>
        </p:spPr>
      </p:pic>
    </p:spTree>
    <p:extLst>
      <p:ext uri="{BB962C8B-B14F-4D97-AF65-F5344CB8AC3E}">
        <p14:creationId xmlns:p14="http://schemas.microsoft.com/office/powerpoint/2010/main" val="21140802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idx="4294967295"/>
          </p:nvPr>
        </p:nvSpPr>
        <p:spPr/>
        <p:txBody>
          <a:bodyPr/>
          <a:lstStyle/>
          <a:p>
            <a:pPr eaLnBrk="1" hangingPunct="1"/>
            <a:r>
              <a:rPr lang="zh-CN" altLang="en-US" b="1" dirty="0">
                <a:solidFill>
                  <a:srgbClr val="C00000"/>
                </a:solidFill>
              </a:rPr>
              <a:t> 插入参考文献</a:t>
            </a:r>
            <a:endParaRPr lang="zh-CN" altLang="en-US" dirty="0" smtClean="0"/>
          </a:p>
        </p:txBody>
      </p:sp>
      <p:sp>
        <p:nvSpPr>
          <p:cNvPr id="43011" name="内容占位符 2"/>
          <p:cNvSpPr>
            <a:spLocks noGrp="1"/>
          </p:cNvSpPr>
          <p:nvPr>
            <p:ph idx="4294967295"/>
          </p:nvPr>
        </p:nvSpPr>
        <p:spPr>
          <a:xfrm>
            <a:off x="457200" y="1124744"/>
            <a:ext cx="8229600" cy="5001419"/>
          </a:xfrm>
        </p:spPr>
        <p:txBody>
          <a:bodyPr/>
          <a:lstStyle/>
          <a:p>
            <a:pPr algn="just" eaLnBrk="1" hangingPunct="1"/>
            <a:r>
              <a:rPr lang="zh-CN" altLang="en-US" sz="2000" dirty="0"/>
              <a:t>写作论文时，将光标停</a:t>
            </a:r>
            <a:r>
              <a:rPr lang="zh-CN" altLang="en-US" sz="2000" dirty="0" smtClean="0"/>
              <a:t>在需要</a:t>
            </a:r>
            <a:r>
              <a:rPr lang="zh-CN" altLang="en-US" sz="2000" dirty="0"/>
              <a:t>插入参考文献的位置，</a:t>
            </a:r>
            <a:r>
              <a:rPr lang="zh-CN" altLang="en-US" sz="2000" dirty="0" smtClean="0"/>
              <a:t>然后点</a:t>
            </a:r>
            <a:r>
              <a:rPr lang="en-US" altLang="zh-CN" sz="2000" dirty="0" smtClean="0"/>
              <a:t>go to endnote</a:t>
            </a:r>
            <a:r>
              <a:rPr lang="zh-CN" altLang="en-US" sz="2000" dirty="0" smtClean="0"/>
              <a:t>回到</a:t>
            </a:r>
            <a:r>
              <a:rPr lang="en-US" altLang="zh-CN" sz="2000" dirty="0" smtClean="0"/>
              <a:t>EN</a:t>
            </a:r>
            <a:r>
              <a:rPr lang="zh-CN" altLang="en-US" sz="2000" dirty="0" smtClean="0"/>
              <a:t>，</a:t>
            </a:r>
            <a:r>
              <a:rPr lang="zh-CN" altLang="en-US" sz="2000" dirty="0"/>
              <a:t>选中需要插入的参考文献，</a:t>
            </a:r>
            <a:r>
              <a:rPr lang="zh-CN" altLang="en-US" sz="2000" dirty="0" smtClean="0"/>
              <a:t>在</a:t>
            </a:r>
            <a:r>
              <a:rPr lang="en-US" altLang="zh-CN" sz="2000" dirty="0" smtClean="0"/>
              <a:t>EN</a:t>
            </a:r>
            <a:r>
              <a:rPr lang="zh-CN" altLang="en-US" sz="2000" dirty="0" smtClean="0"/>
              <a:t>内</a:t>
            </a:r>
            <a:r>
              <a:rPr lang="zh-CN" altLang="en-US" sz="2000" dirty="0"/>
              <a:t>，</a:t>
            </a:r>
            <a:r>
              <a:rPr lang="zh-CN" altLang="en-US" sz="2000" dirty="0" smtClean="0"/>
              <a:t>点引号即可</a:t>
            </a:r>
            <a:endParaRPr lang="zh-CN" altLang="en-US" sz="2000" dirty="0"/>
          </a:p>
          <a:p>
            <a:pPr eaLnBrk="1" hangingPunct="1">
              <a:buNone/>
            </a:pPr>
            <a:endParaRPr lang="zh-CN" altLang="en-US" dirty="0"/>
          </a:p>
          <a:p>
            <a:pPr eaLnBrk="1" hangingPunct="1">
              <a:buNone/>
            </a:pPr>
            <a:endParaRPr lang="zh-CN" altLang="en-US" dirty="0"/>
          </a:p>
          <a:p>
            <a:pPr eaLnBrk="1" hangingPunct="1">
              <a:buNone/>
            </a:pPr>
            <a:endParaRPr lang="zh-CN" altLang="en-US" dirty="0"/>
          </a:p>
          <a:p>
            <a:pPr eaLnBrk="1" hangingPunct="1">
              <a:buNone/>
            </a:pPr>
            <a:r>
              <a:rPr lang="zh-CN" altLang="en-US" dirty="0"/>
              <a:t>    </a:t>
            </a:r>
          </a:p>
          <a:p>
            <a:pPr eaLnBrk="1" hangingPunct="1">
              <a:buNone/>
            </a:pPr>
            <a:endParaRPr lang="zh-CN" altLang="en-US" dirty="0"/>
          </a:p>
          <a:p>
            <a:pPr eaLnBrk="1" hangingPunct="1">
              <a:buFont typeface="Arial" pitchFamily="34" charset="0"/>
              <a:buNone/>
            </a:pPr>
            <a:endParaRPr lang="en-US" altLang="zh-CN" dirty="0"/>
          </a:p>
        </p:txBody>
      </p:sp>
      <p:pic>
        <p:nvPicPr>
          <p:cNvPr id="2" name="图片 1"/>
          <p:cNvPicPr>
            <a:picLocks noChangeAspect="1"/>
          </p:cNvPicPr>
          <p:nvPr/>
        </p:nvPicPr>
        <p:blipFill>
          <a:blip r:embed="rId3"/>
          <a:stretch>
            <a:fillRect/>
          </a:stretch>
        </p:blipFill>
        <p:spPr>
          <a:xfrm>
            <a:off x="15427" y="1816200"/>
            <a:ext cx="6415132" cy="3340992"/>
          </a:xfrm>
          <a:prstGeom prst="rect">
            <a:avLst/>
          </a:prstGeom>
        </p:spPr>
      </p:pic>
      <p:pic>
        <p:nvPicPr>
          <p:cNvPr id="5" name="图片 4"/>
          <p:cNvPicPr>
            <a:picLocks noChangeAspect="1"/>
          </p:cNvPicPr>
          <p:nvPr/>
        </p:nvPicPr>
        <p:blipFill>
          <a:blip r:embed="rId4"/>
          <a:stretch>
            <a:fillRect/>
          </a:stretch>
        </p:blipFill>
        <p:spPr>
          <a:xfrm>
            <a:off x="1403105" y="4077073"/>
            <a:ext cx="7815999" cy="2780928"/>
          </a:xfrm>
          <a:prstGeom prst="rect">
            <a:avLst/>
          </a:prstGeom>
        </p:spPr>
      </p:pic>
    </p:spTree>
    <p:extLst>
      <p:ext uri="{BB962C8B-B14F-4D97-AF65-F5344CB8AC3E}">
        <p14:creationId xmlns:p14="http://schemas.microsoft.com/office/powerpoint/2010/main" val="185369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idx="4294967295"/>
          </p:nvPr>
        </p:nvSpPr>
        <p:spPr/>
        <p:txBody>
          <a:bodyPr/>
          <a:lstStyle/>
          <a:p>
            <a:pPr eaLnBrk="1" hangingPunct="1"/>
            <a:r>
              <a:rPr lang="zh-CN" altLang="en-US" b="1" dirty="0">
                <a:solidFill>
                  <a:srgbClr val="C00000"/>
                </a:solidFill>
              </a:rPr>
              <a:t> 插入参考文献</a:t>
            </a:r>
            <a:endParaRPr lang="zh-CN" altLang="en-US" dirty="0" smtClean="0"/>
          </a:p>
        </p:txBody>
      </p:sp>
      <p:sp>
        <p:nvSpPr>
          <p:cNvPr id="46083" name="内容占位符 2"/>
          <p:cNvSpPr>
            <a:spLocks noGrp="1"/>
          </p:cNvSpPr>
          <p:nvPr>
            <p:ph idx="4294967295"/>
          </p:nvPr>
        </p:nvSpPr>
        <p:spPr>
          <a:xfrm>
            <a:off x="107504" y="2741900"/>
            <a:ext cx="5112568" cy="3412838"/>
          </a:xfrm>
        </p:spPr>
        <p:txBody>
          <a:bodyPr/>
          <a:lstStyle/>
          <a:p>
            <a:pPr eaLnBrk="1" hangingPunct="1">
              <a:buNone/>
            </a:pPr>
            <a:r>
              <a:rPr lang="zh-CN" altLang="en-US" sz="2400" b="1" dirty="0" smtClean="0"/>
              <a:t>格式化参考文献：</a:t>
            </a:r>
            <a:r>
              <a:rPr lang="en-US" altLang="zh-CN" sz="2400" b="1" dirty="0" smtClean="0"/>
              <a:t/>
            </a:r>
            <a:br>
              <a:rPr lang="en-US" altLang="zh-CN" sz="2400" b="1" dirty="0" smtClean="0"/>
            </a:br>
            <a:r>
              <a:rPr lang="zh-CN" altLang="en-US" sz="2400" dirty="0" smtClean="0"/>
              <a:t>论文投稿或学位论文提交、答辩时，参考文献格式需要统一检查。</a:t>
            </a:r>
            <a:r>
              <a:rPr lang="en-US" altLang="zh-CN" sz="2400" dirty="0" smtClean="0"/>
              <a:t/>
            </a:r>
            <a:br>
              <a:rPr lang="en-US" altLang="zh-CN" sz="2400" dirty="0" smtClean="0"/>
            </a:br>
            <a:r>
              <a:rPr lang="zh-CN" altLang="en-US" sz="2400" dirty="0" smtClean="0"/>
              <a:t>在</a:t>
            </a:r>
            <a:r>
              <a:rPr lang="en-US" altLang="zh-CN" sz="2400" dirty="0" smtClean="0"/>
              <a:t>word</a:t>
            </a:r>
            <a:r>
              <a:rPr lang="zh-CN" altLang="en-US" sz="2400" dirty="0" smtClean="0"/>
              <a:t>插件里，选择</a:t>
            </a:r>
            <a:r>
              <a:rPr lang="en-US" altLang="zh-CN" sz="2400" dirty="0" smtClean="0"/>
              <a:t>style</a:t>
            </a:r>
            <a:r>
              <a:rPr lang="zh-CN" altLang="en-US" sz="2400" dirty="0" smtClean="0"/>
              <a:t>后边的</a:t>
            </a:r>
            <a:r>
              <a:rPr lang="en-US" altLang="zh-CN" sz="2400" dirty="0" smtClean="0"/>
              <a:t>select another style</a:t>
            </a:r>
            <a:r>
              <a:rPr lang="zh-CN" altLang="en-US" sz="2400" dirty="0" smtClean="0"/>
              <a:t>，如右图，选择合适的参考文献格式。</a:t>
            </a:r>
            <a:r>
              <a:rPr lang="en-US" altLang="zh-CN" sz="2400" dirty="0" smtClean="0"/>
              <a:t/>
            </a:r>
            <a:br>
              <a:rPr lang="en-US" altLang="zh-CN" sz="2400" dirty="0" smtClean="0"/>
            </a:br>
            <a:r>
              <a:rPr lang="zh-CN" altLang="en-US" sz="1800" dirty="0"/>
              <a:t>更多引文格式下载地址 </a:t>
            </a:r>
            <a:r>
              <a:rPr lang="en-US" altLang="zh-CN" sz="1800" dirty="0">
                <a:hlinkClick r:id="rId3"/>
              </a:rPr>
              <a:t>https://endnote.com/downloads/</a:t>
            </a:r>
            <a:r>
              <a:rPr lang="en-US" altLang="zh-CN" sz="1800" dirty="0"/>
              <a:t> </a:t>
            </a:r>
          </a:p>
          <a:p>
            <a:pPr eaLnBrk="1" hangingPunct="1">
              <a:buFont typeface="Arial" pitchFamily="34" charset="0"/>
              <a:buNone/>
            </a:pPr>
            <a:endParaRPr lang="zh-CN" altLang="en-US" sz="2400" dirty="0" smtClean="0"/>
          </a:p>
        </p:txBody>
      </p:sp>
      <p:pic>
        <p:nvPicPr>
          <p:cNvPr id="2" name="图片 1"/>
          <p:cNvPicPr>
            <a:picLocks noChangeAspect="1"/>
          </p:cNvPicPr>
          <p:nvPr/>
        </p:nvPicPr>
        <p:blipFill>
          <a:blip r:embed="rId4"/>
          <a:stretch>
            <a:fillRect/>
          </a:stretch>
        </p:blipFill>
        <p:spPr>
          <a:xfrm>
            <a:off x="1043608" y="1522626"/>
            <a:ext cx="6990476" cy="1114286"/>
          </a:xfrm>
          <a:prstGeom prst="rect">
            <a:avLst/>
          </a:prstGeom>
        </p:spPr>
      </p:pic>
      <p:pic>
        <p:nvPicPr>
          <p:cNvPr id="3" name="图片 2"/>
          <p:cNvPicPr>
            <a:picLocks noChangeAspect="1"/>
          </p:cNvPicPr>
          <p:nvPr/>
        </p:nvPicPr>
        <p:blipFill>
          <a:blip r:embed="rId5"/>
          <a:stretch>
            <a:fillRect/>
          </a:stretch>
        </p:blipFill>
        <p:spPr>
          <a:xfrm>
            <a:off x="5292080" y="3429000"/>
            <a:ext cx="3657143" cy="2742857"/>
          </a:xfrm>
          <a:prstGeom prst="rect">
            <a:avLst/>
          </a:prstGeom>
        </p:spPr>
      </p:pic>
    </p:spTree>
    <p:extLst>
      <p:ext uri="{BB962C8B-B14F-4D97-AF65-F5344CB8AC3E}">
        <p14:creationId xmlns:p14="http://schemas.microsoft.com/office/powerpoint/2010/main" val="21270764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idx="4294967295"/>
          </p:nvPr>
        </p:nvSpPr>
        <p:spPr/>
        <p:txBody>
          <a:bodyPr/>
          <a:lstStyle/>
          <a:p>
            <a:pPr eaLnBrk="1" hangingPunct="1"/>
            <a:r>
              <a:rPr lang="zh-CN" altLang="en-US" b="1" dirty="0">
                <a:solidFill>
                  <a:srgbClr val="C00000"/>
                </a:solidFill>
              </a:rPr>
              <a:t> 插入参考文献</a:t>
            </a:r>
            <a:endParaRPr lang="zh-CN" altLang="en-US" dirty="0" smtClean="0"/>
          </a:p>
        </p:txBody>
      </p:sp>
      <p:sp>
        <p:nvSpPr>
          <p:cNvPr id="43011" name="内容占位符 2"/>
          <p:cNvSpPr>
            <a:spLocks noGrp="1"/>
          </p:cNvSpPr>
          <p:nvPr>
            <p:ph idx="4294967295"/>
          </p:nvPr>
        </p:nvSpPr>
        <p:spPr>
          <a:xfrm>
            <a:off x="457200" y="3717032"/>
            <a:ext cx="8229600" cy="1440159"/>
          </a:xfrm>
        </p:spPr>
        <p:txBody>
          <a:bodyPr/>
          <a:lstStyle/>
          <a:p>
            <a:pPr marL="0" indent="0" algn="just" eaLnBrk="1" hangingPunct="1">
              <a:buNone/>
            </a:pPr>
            <a:r>
              <a:rPr lang="en-US" altLang="zh-CN" sz="2000" dirty="0"/>
              <a:t>N OTE: </a:t>
            </a:r>
            <a:r>
              <a:rPr lang="zh-CN" altLang="en-US" sz="2000" dirty="0"/>
              <a:t>您还可以在脚注中插入引文。首先</a:t>
            </a:r>
            <a:r>
              <a:rPr lang="en-US" altLang="zh-CN" sz="2000" dirty="0"/>
              <a:t>, </a:t>
            </a:r>
            <a:r>
              <a:rPr lang="zh-CN" altLang="en-US" sz="2000" dirty="0"/>
              <a:t>使用相应的 </a:t>
            </a:r>
            <a:r>
              <a:rPr lang="en-US" altLang="zh-CN" sz="2000" dirty="0"/>
              <a:t>Word </a:t>
            </a:r>
            <a:r>
              <a:rPr lang="zh-CN" altLang="en-US" sz="2000" dirty="0"/>
              <a:t>命令创建脚注。然后</a:t>
            </a:r>
            <a:r>
              <a:rPr lang="en-US" altLang="zh-CN" sz="2000" dirty="0"/>
              <a:t>, </a:t>
            </a:r>
            <a:r>
              <a:rPr lang="zh-CN" altLang="en-US" sz="2000" dirty="0"/>
              <a:t>将尾注引文插入脚注中。</a:t>
            </a:r>
            <a:r>
              <a:rPr lang="en-US" altLang="zh-CN" sz="2000" dirty="0"/>
              <a:t>Word </a:t>
            </a:r>
            <a:r>
              <a:rPr lang="zh-CN" altLang="en-US" sz="2000" dirty="0"/>
              <a:t>控制脚注的位置和编号</a:t>
            </a:r>
            <a:r>
              <a:rPr lang="en-US" altLang="zh-CN" sz="2000" dirty="0"/>
              <a:t>, </a:t>
            </a:r>
            <a:r>
              <a:rPr lang="zh-CN" altLang="en-US" sz="2000" dirty="0"/>
              <a:t>尾注根据当前样式设置引文的格式。尾注包括许多用于完全引用脚注的样式</a:t>
            </a:r>
            <a:r>
              <a:rPr lang="en-US" altLang="zh-CN" sz="2000" dirty="0"/>
              <a:t>, </a:t>
            </a:r>
            <a:r>
              <a:rPr lang="zh-CN" altLang="en-US" sz="2000" dirty="0"/>
              <a:t>如芝加哥第十七脚注样式   </a:t>
            </a:r>
          </a:p>
        </p:txBody>
      </p:sp>
      <p:sp>
        <p:nvSpPr>
          <p:cNvPr id="3" name="矩形 2"/>
          <p:cNvSpPr/>
          <p:nvPr/>
        </p:nvSpPr>
        <p:spPr>
          <a:xfrm>
            <a:off x="755576" y="5086925"/>
            <a:ext cx="7128792" cy="1200329"/>
          </a:xfrm>
          <a:prstGeom prst="rect">
            <a:avLst/>
          </a:prstGeom>
        </p:spPr>
        <p:txBody>
          <a:bodyPr wrap="square">
            <a:spAutoFit/>
          </a:bodyPr>
          <a:lstStyle/>
          <a:p>
            <a:pPr eaLnBrk="1" hangingPunct="1">
              <a:buNone/>
            </a:pPr>
            <a:r>
              <a:rPr lang="zh-CN" altLang="en-US" sz="3600" dirty="0">
                <a:solidFill>
                  <a:srgbClr val="C00000"/>
                </a:solidFill>
              </a:rPr>
              <a:t>需要联合使用</a:t>
            </a:r>
            <a:r>
              <a:rPr lang="en-US" altLang="zh-CN" sz="3600" dirty="0">
                <a:solidFill>
                  <a:srgbClr val="C00000"/>
                </a:solidFill>
              </a:rPr>
              <a:t>word</a:t>
            </a:r>
            <a:r>
              <a:rPr lang="zh-CN" altLang="en-US" sz="3600" dirty="0">
                <a:solidFill>
                  <a:srgbClr val="C00000"/>
                </a:solidFill>
              </a:rPr>
              <a:t>的引用和</a:t>
            </a:r>
            <a:r>
              <a:rPr lang="en-US" altLang="zh-CN" sz="3600" dirty="0">
                <a:solidFill>
                  <a:srgbClr val="C00000"/>
                </a:solidFill>
              </a:rPr>
              <a:t>EN</a:t>
            </a:r>
            <a:r>
              <a:rPr lang="zh-CN" altLang="en-US" sz="3600" dirty="0">
                <a:solidFill>
                  <a:srgbClr val="C00000"/>
                </a:solidFill>
              </a:rPr>
              <a:t>的格式化参考文献</a:t>
            </a:r>
            <a:r>
              <a:rPr lang="zh-CN" altLang="en-US" sz="3600" dirty="0" smtClean="0">
                <a:solidFill>
                  <a:srgbClr val="C00000"/>
                </a:solidFill>
              </a:rPr>
              <a:t>功能，相对繁琐</a:t>
            </a:r>
            <a:endParaRPr lang="zh-CN" altLang="en-US" sz="3600" dirty="0">
              <a:solidFill>
                <a:srgbClr val="C00000"/>
              </a:solidFill>
            </a:endParaRPr>
          </a:p>
        </p:txBody>
      </p:sp>
      <p:sp>
        <p:nvSpPr>
          <p:cNvPr id="6" name="矩形 5"/>
          <p:cNvSpPr/>
          <p:nvPr/>
        </p:nvSpPr>
        <p:spPr>
          <a:xfrm>
            <a:off x="457200" y="1674674"/>
            <a:ext cx="8147248" cy="2123658"/>
          </a:xfrm>
          <a:prstGeom prst="rect">
            <a:avLst/>
          </a:prstGeom>
        </p:spPr>
        <p:txBody>
          <a:bodyPr wrap="square">
            <a:spAutoFit/>
          </a:bodyPr>
          <a:lstStyle/>
          <a:p>
            <a:r>
              <a:rPr lang="zh-CN" altLang="en-US" sz="2400" b="1" dirty="0" smtClean="0">
                <a:solidFill>
                  <a:srgbClr val="C00000"/>
                </a:solidFill>
              </a:rPr>
              <a:t>在脚注中插入参考文献</a:t>
            </a:r>
            <a:r>
              <a:rPr lang="en-US" altLang="zh-CN" sz="2400" b="1" dirty="0" smtClean="0">
                <a:solidFill>
                  <a:srgbClr val="C00000"/>
                </a:solidFill>
              </a:rPr>
              <a:t/>
            </a:r>
            <a:br>
              <a:rPr lang="en-US" altLang="zh-CN" sz="2400" b="1" dirty="0" smtClean="0">
                <a:solidFill>
                  <a:srgbClr val="C00000"/>
                </a:solidFill>
              </a:rPr>
            </a:br>
            <a:r>
              <a:rPr lang="en-US" altLang="zh-CN" dirty="0" smtClean="0"/>
              <a:t>N </a:t>
            </a:r>
            <a:r>
              <a:rPr lang="en-US" altLang="zh-CN" dirty="0"/>
              <a:t>OTE : You can also insert citations in footnotes. First, use the appropriate Word command to create the footnote. Then, insert the EndNote citation into the footnote. Word controls the placement and numbering of the footnote, and EndNote formats the citation based on the current style. EndNote includes many styles for full-reference footnotes, such as the Chicago 17th Footnote style</a:t>
            </a:r>
            <a:endParaRPr lang="zh-CN" altLang="en-US" dirty="0"/>
          </a:p>
        </p:txBody>
      </p:sp>
    </p:spTree>
    <p:extLst>
      <p:ext uri="{BB962C8B-B14F-4D97-AF65-F5344CB8AC3E}">
        <p14:creationId xmlns:p14="http://schemas.microsoft.com/office/powerpoint/2010/main" val="41621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idx="4294967295"/>
          </p:nvPr>
        </p:nvSpPr>
        <p:spPr/>
        <p:txBody>
          <a:bodyPr/>
          <a:lstStyle/>
          <a:p>
            <a:pPr eaLnBrk="1" hangingPunct="1"/>
            <a:r>
              <a:rPr lang="zh-CN" altLang="en-US" dirty="0" smtClean="0"/>
              <a:t>利用</a:t>
            </a:r>
            <a:r>
              <a:rPr lang="en-US" altLang="zh-CN" dirty="0" smtClean="0"/>
              <a:t>NE</a:t>
            </a:r>
            <a:r>
              <a:rPr lang="zh-CN" altLang="en-US" dirty="0" smtClean="0"/>
              <a:t>插入脚注</a:t>
            </a:r>
          </a:p>
        </p:txBody>
      </p:sp>
      <p:sp>
        <p:nvSpPr>
          <p:cNvPr id="43011" name="内容占位符 2"/>
          <p:cNvSpPr>
            <a:spLocks noGrp="1"/>
          </p:cNvSpPr>
          <p:nvPr>
            <p:ph idx="4294967295"/>
          </p:nvPr>
        </p:nvSpPr>
        <p:spPr>
          <a:xfrm>
            <a:off x="457200" y="1340768"/>
            <a:ext cx="8229600" cy="4785395"/>
          </a:xfrm>
        </p:spPr>
        <p:txBody>
          <a:bodyPr/>
          <a:lstStyle/>
          <a:p>
            <a:pPr algn="just" eaLnBrk="1" hangingPunct="1"/>
            <a:r>
              <a:rPr lang="zh-CN" altLang="en-US" sz="2000" dirty="0" smtClean="0"/>
              <a:t>将尾注改为脚注：格式化</a:t>
            </a:r>
            <a:r>
              <a:rPr lang="en-US" altLang="zh-CN" sz="2000" dirty="0" smtClean="0"/>
              <a:t>==》</a:t>
            </a:r>
            <a:r>
              <a:rPr lang="zh-CN" altLang="en-US" sz="2000" dirty="0" smtClean="0"/>
              <a:t>浏览 里选中合适的样式，然后</a:t>
            </a:r>
            <a:r>
              <a:rPr lang="en-US" altLang="zh-CN" sz="2000" dirty="0" smtClean="0"/>
              <a:t>——</a:t>
            </a:r>
            <a:endParaRPr lang="zh-CN" altLang="en-US" dirty="0"/>
          </a:p>
          <a:p>
            <a:pPr eaLnBrk="1" hangingPunct="1">
              <a:buNone/>
            </a:pPr>
            <a:endParaRPr lang="zh-CN" altLang="en-US" dirty="0"/>
          </a:p>
          <a:p>
            <a:pPr eaLnBrk="1" hangingPunct="1">
              <a:buNone/>
            </a:pPr>
            <a:endParaRPr lang="zh-CN" altLang="en-US" dirty="0"/>
          </a:p>
          <a:p>
            <a:pPr eaLnBrk="1" hangingPunct="1">
              <a:buNone/>
            </a:pPr>
            <a:r>
              <a:rPr lang="zh-CN" altLang="en-US" dirty="0"/>
              <a:t>    </a:t>
            </a:r>
          </a:p>
          <a:p>
            <a:pPr eaLnBrk="1" hangingPunct="1">
              <a:buNone/>
            </a:pPr>
            <a:endParaRPr lang="zh-CN" altLang="en-US" dirty="0"/>
          </a:p>
          <a:p>
            <a:pPr eaLnBrk="1" hangingPunct="1">
              <a:buFont typeface="Arial" pitchFamily="34" charset="0"/>
              <a:buNone/>
            </a:pPr>
            <a:endParaRPr lang="en-US" altLang="zh-CN" dirty="0"/>
          </a:p>
        </p:txBody>
      </p:sp>
      <p:pic>
        <p:nvPicPr>
          <p:cNvPr id="2" name="图片 1"/>
          <p:cNvPicPr>
            <a:picLocks noChangeAspect="1"/>
          </p:cNvPicPr>
          <p:nvPr/>
        </p:nvPicPr>
        <p:blipFill>
          <a:blip r:embed="rId3"/>
          <a:stretch>
            <a:fillRect/>
          </a:stretch>
        </p:blipFill>
        <p:spPr>
          <a:xfrm>
            <a:off x="539552" y="1677048"/>
            <a:ext cx="7761905" cy="5180952"/>
          </a:xfrm>
          <a:prstGeom prst="rect">
            <a:avLst/>
          </a:prstGeom>
        </p:spPr>
      </p:pic>
    </p:spTree>
    <p:extLst>
      <p:ext uri="{BB962C8B-B14F-4D97-AF65-F5344CB8AC3E}">
        <p14:creationId xmlns:p14="http://schemas.microsoft.com/office/powerpoint/2010/main" val="11933421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idx="4294967295"/>
          </p:nvPr>
        </p:nvSpPr>
        <p:spPr/>
        <p:txBody>
          <a:bodyPr/>
          <a:lstStyle/>
          <a:p>
            <a:pPr eaLnBrk="1" hangingPunct="1"/>
            <a:r>
              <a:rPr lang="zh-CN" altLang="en-US" dirty="0" smtClean="0"/>
              <a:t>使用</a:t>
            </a:r>
            <a:r>
              <a:rPr lang="en-US" altLang="zh-CN" dirty="0" smtClean="0"/>
              <a:t>word</a:t>
            </a:r>
            <a:r>
              <a:rPr lang="zh-CN" altLang="en-US" dirty="0" smtClean="0"/>
              <a:t>模板</a:t>
            </a:r>
          </a:p>
        </p:txBody>
      </p:sp>
      <p:sp>
        <p:nvSpPr>
          <p:cNvPr id="44035" name="内容占位符 2"/>
          <p:cNvSpPr>
            <a:spLocks noGrp="1"/>
          </p:cNvSpPr>
          <p:nvPr>
            <p:ph idx="4294967295"/>
          </p:nvPr>
        </p:nvSpPr>
        <p:spPr>
          <a:xfrm>
            <a:off x="3017" y="1496053"/>
            <a:ext cx="4906888" cy="4525963"/>
          </a:xfrm>
        </p:spPr>
        <p:txBody>
          <a:bodyPr/>
          <a:lstStyle/>
          <a:p>
            <a:pPr eaLnBrk="1" hangingPunct="1">
              <a:buNone/>
            </a:pPr>
            <a:r>
              <a:rPr lang="zh-CN" altLang="en-US" sz="2800" dirty="0" smtClean="0"/>
              <a:t>    向某期刊投稿或写学位论文，可利用</a:t>
            </a:r>
            <a:r>
              <a:rPr lang="en-US" altLang="zh-CN" sz="2800" dirty="0"/>
              <a:t>EN</a:t>
            </a:r>
            <a:r>
              <a:rPr lang="zh-CN" altLang="en-US" sz="2800" dirty="0" smtClean="0"/>
              <a:t>自带的期刊投稿模板或学位论文模板，直接写出符合格式要求的论文</a:t>
            </a:r>
            <a:endParaRPr lang="zh-CN" altLang="en-US" sz="2800" dirty="0" smtClean="0">
              <a:solidFill>
                <a:srgbClr val="FF0000"/>
              </a:solidFill>
            </a:endParaRPr>
          </a:p>
        </p:txBody>
      </p:sp>
      <p:pic>
        <p:nvPicPr>
          <p:cNvPr id="5" name="图片 4"/>
          <p:cNvPicPr>
            <a:picLocks noChangeAspect="1"/>
          </p:cNvPicPr>
          <p:nvPr/>
        </p:nvPicPr>
        <p:blipFill>
          <a:blip r:embed="rId3"/>
          <a:stretch>
            <a:fillRect/>
          </a:stretch>
        </p:blipFill>
        <p:spPr>
          <a:xfrm>
            <a:off x="5524503" y="1484784"/>
            <a:ext cx="3571626" cy="4637112"/>
          </a:xfrm>
          <a:prstGeom prst="rect">
            <a:avLst/>
          </a:prstGeom>
        </p:spPr>
      </p:pic>
    </p:spTree>
    <p:extLst>
      <p:ext uri="{BB962C8B-B14F-4D97-AF65-F5344CB8AC3E}">
        <p14:creationId xmlns:p14="http://schemas.microsoft.com/office/powerpoint/2010/main" val="42435119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085553" y="2456384"/>
            <a:ext cx="7058447" cy="4401616"/>
          </a:xfrm>
          <a:prstGeom prst="rect">
            <a:avLst/>
          </a:prstGeom>
        </p:spPr>
      </p:pic>
      <p:sp>
        <p:nvSpPr>
          <p:cNvPr id="45058" name="标题 1"/>
          <p:cNvSpPr>
            <a:spLocks noGrp="1"/>
          </p:cNvSpPr>
          <p:nvPr>
            <p:ph type="title" idx="4294967295"/>
          </p:nvPr>
        </p:nvSpPr>
        <p:spPr>
          <a:xfrm>
            <a:off x="457200" y="0"/>
            <a:ext cx="8229600" cy="764704"/>
          </a:xfrm>
        </p:spPr>
        <p:txBody>
          <a:bodyPr/>
          <a:lstStyle/>
          <a:p>
            <a:pPr eaLnBrk="1" hangingPunct="1"/>
            <a:r>
              <a:rPr lang="zh-CN" altLang="en-US" dirty="0" smtClean="0"/>
              <a:t>使用</a:t>
            </a:r>
            <a:r>
              <a:rPr lang="en-US" altLang="zh-CN" dirty="0" smtClean="0"/>
              <a:t>word</a:t>
            </a:r>
            <a:r>
              <a:rPr lang="zh-CN" altLang="en-US" dirty="0" smtClean="0"/>
              <a:t>模板</a:t>
            </a:r>
          </a:p>
        </p:txBody>
      </p:sp>
      <p:sp>
        <p:nvSpPr>
          <p:cNvPr id="45059" name="内容占位符 2"/>
          <p:cNvSpPr>
            <a:spLocks noGrp="1"/>
          </p:cNvSpPr>
          <p:nvPr>
            <p:ph idx="4294967295"/>
          </p:nvPr>
        </p:nvSpPr>
        <p:spPr/>
        <p:txBody>
          <a:bodyPr/>
          <a:lstStyle/>
          <a:p>
            <a:pPr eaLnBrk="1" hangingPunct="1">
              <a:buFont typeface="Arial" pitchFamily="34" charset="0"/>
              <a:buNone/>
            </a:pPr>
            <a:r>
              <a:rPr lang="en-US" altLang="zh-CN" dirty="0" smtClean="0"/>
              <a:t> </a:t>
            </a:r>
            <a:endParaRPr lang="zh-CN" altLang="en-US" dirty="0" smtClean="0"/>
          </a:p>
        </p:txBody>
      </p:sp>
      <p:pic>
        <p:nvPicPr>
          <p:cNvPr id="4" name="图片 3"/>
          <p:cNvPicPr>
            <a:picLocks noChangeAspect="1"/>
          </p:cNvPicPr>
          <p:nvPr/>
        </p:nvPicPr>
        <p:blipFill>
          <a:blip r:embed="rId4"/>
          <a:stretch>
            <a:fillRect/>
          </a:stretch>
        </p:blipFill>
        <p:spPr>
          <a:xfrm>
            <a:off x="0" y="757572"/>
            <a:ext cx="7942964" cy="4687652"/>
          </a:xfrm>
          <a:prstGeom prst="rect">
            <a:avLst/>
          </a:prstGeom>
        </p:spPr>
      </p:pic>
      <p:sp>
        <p:nvSpPr>
          <p:cNvPr id="5" name="文本框 4"/>
          <p:cNvSpPr txBox="1"/>
          <p:nvPr/>
        </p:nvSpPr>
        <p:spPr>
          <a:xfrm>
            <a:off x="251520" y="5445224"/>
            <a:ext cx="1834033" cy="646331"/>
          </a:xfrm>
          <a:prstGeom prst="rect">
            <a:avLst/>
          </a:prstGeom>
          <a:noFill/>
        </p:spPr>
        <p:txBody>
          <a:bodyPr wrap="square" rtlCol="0">
            <a:spAutoFit/>
          </a:bodyPr>
          <a:lstStyle/>
          <a:p>
            <a:r>
              <a:rPr lang="zh-CN" altLang="en-US" dirty="0" smtClean="0"/>
              <a:t>选择需要投稿的期刊模板</a:t>
            </a:r>
            <a:endParaRPr lang="zh-CN" altLang="en-US" dirty="0"/>
          </a:p>
        </p:txBody>
      </p:sp>
    </p:spTree>
    <p:extLst>
      <p:ext uri="{BB962C8B-B14F-4D97-AF65-F5344CB8AC3E}">
        <p14:creationId xmlns:p14="http://schemas.microsoft.com/office/powerpoint/2010/main" val="197080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zh-CN" altLang="en-US" dirty="0" smtClean="0"/>
              <a:t>利用</a:t>
            </a:r>
            <a:r>
              <a:rPr lang="en-US" altLang="zh-CN" dirty="0"/>
              <a:t>EN</a:t>
            </a:r>
            <a:r>
              <a:rPr lang="zh-CN" altLang="en-US" dirty="0" smtClean="0"/>
              <a:t>建立个人数字图书馆</a:t>
            </a:r>
          </a:p>
        </p:txBody>
      </p:sp>
      <p:sp>
        <p:nvSpPr>
          <p:cNvPr id="11267" name="内容占位符 2"/>
          <p:cNvSpPr>
            <a:spLocks noGrp="1"/>
          </p:cNvSpPr>
          <p:nvPr>
            <p:ph idx="1"/>
          </p:nvPr>
        </p:nvSpPr>
        <p:spPr/>
        <p:txBody>
          <a:bodyPr/>
          <a:lstStyle/>
          <a:p>
            <a:pPr eaLnBrk="1" hangingPunct="1"/>
            <a:r>
              <a:rPr lang="zh-CN" altLang="en-US" b="1" dirty="0" smtClean="0"/>
              <a:t>一、</a:t>
            </a:r>
            <a:r>
              <a:rPr lang="en-US" altLang="zh-CN" dirty="0"/>
              <a:t>EndNote</a:t>
            </a:r>
            <a:r>
              <a:rPr lang="zh-CN" altLang="en-US" dirty="0" smtClean="0"/>
              <a:t>简介与下载安装</a:t>
            </a:r>
            <a:endParaRPr lang="en-US" altLang="zh-CN" b="1" dirty="0" smtClean="0"/>
          </a:p>
          <a:p>
            <a:pPr eaLnBrk="1" hangingPunct="1"/>
            <a:r>
              <a:rPr lang="zh-CN" altLang="en-US" sz="4000" b="1" dirty="0">
                <a:solidFill>
                  <a:srgbClr val="C00000"/>
                </a:solidFill>
              </a:rPr>
              <a:t>二、</a:t>
            </a:r>
            <a:r>
              <a:rPr lang="zh-CN" altLang="en-US" sz="4000" b="1" dirty="0" smtClean="0">
                <a:solidFill>
                  <a:srgbClr val="C00000"/>
                </a:solidFill>
              </a:rPr>
              <a:t>将</a:t>
            </a:r>
            <a:r>
              <a:rPr lang="zh-CN" altLang="en-US" sz="4000" b="1" dirty="0">
                <a:solidFill>
                  <a:srgbClr val="C00000"/>
                </a:solidFill>
              </a:rPr>
              <a:t>文献导</a:t>
            </a:r>
            <a:r>
              <a:rPr lang="zh-CN" altLang="en-US" sz="4000" b="1" dirty="0" smtClean="0">
                <a:solidFill>
                  <a:srgbClr val="C00000"/>
                </a:solidFill>
              </a:rPr>
              <a:t>入</a:t>
            </a:r>
            <a:r>
              <a:rPr lang="en-US" altLang="zh-CN" sz="4000" b="1" dirty="0" smtClean="0">
                <a:solidFill>
                  <a:srgbClr val="C00000"/>
                </a:solidFill>
              </a:rPr>
              <a:t>EN</a:t>
            </a:r>
          </a:p>
          <a:p>
            <a:pPr eaLnBrk="1" hangingPunct="1"/>
            <a:r>
              <a:rPr lang="zh-CN" altLang="en-US" b="1" dirty="0"/>
              <a:t>三</a:t>
            </a:r>
            <a:r>
              <a:rPr lang="zh-CN" altLang="en-US" b="1" dirty="0" smtClean="0"/>
              <a:t>、</a:t>
            </a:r>
            <a:r>
              <a:rPr lang="zh-CN" altLang="en-US" dirty="0" smtClean="0"/>
              <a:t>利用</a:t>
            </a:r>
            <a:r>
              <a:rPr lang="en-US" altLang="zh-CN" dirty="0"/>
              <a:t>EN</a:t>
            </a:r>
            <a:r>
              <a:rPr lang="zh-CN" altLang="en-US" dirty="0" smtClean="0"/>
              <a:t>管理文献</a:t>
            </a:r>
            <a:endParaRPr lang="en-US" altLang="zh-CN" dirty="0" smtClean="0"/>
          </a:p>
          <a:p>
            <a:pPr eaLnBrk="1" hangingPunct="1"/>
            <a:r>
              <a:rPr lang="zh-CN" altLang="en-US" sz="4000" b="1" dirty="0" smtClean="0">
                <a:solidFill>
                  <a:srgbClr val="C00000"/>
                </a:solidFill>
              </a:rPr>
              <a:t>四、利用</a:t>
            </a:r>
            <a:r>
              <a:rPr lang="en-US" altLang="zh-CN" sz="4000" b="1" dirty="0" smtClean="0">
                <a:solidFill>
                  <a:srgbClr val="C00000"/>
                </a:solidFill>
              </a:rPr>
              <a:t>EN</a:t>
            </a:r>
            <a:r>
              <a:rPr lang="zh-CN" altLang="en-US" sz="4000" b="1" dirty="0" smtClean="0">
                <a:solidFill>
                  <a:srgbClr val="C00000"/>
                </a:solidFill>
              </a:rPr>
              <a:t>撰写论文</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idx="4294967295"/>
          </p:nvPr>
        </p:nvSpPr>
        <p:spPr/>
        <p:txBody>
          <a:bodyPr/>
          <a:lstStyle/>
          <a:p>
            <a:pPr eaLnBrk="1" hangingPunct="1"/>
            <a:r>
              <a:rPr lang="zh-CN" altLang="en-US" dirty="0" smtClean="0"/>
              <a:t>技术支持</a:t>
            </a:r>
          </a:p>
        </p:txBody>
      </p:sp>
      <p:sp>
        <p:nvSpPr>
          <p:cNvPr id="47107" name="内容占位符 2"/>
          <p:cNvSpPr>
            <a:spLocks noGrp="1"/>
          </p:cNvSpPr>
          <p:nvPr>
            <p:ph idx="4294967295"/>
          </p:nvPr>
        </p:nvSpPr>
        <p:spPr>
          <a:xfrm>
            <a:off x="179512" y="1124744"/>
            <a:ext cx="8229600" cy="5400600"/>
          </a:xfrm>
        </p:spPr>
        <p:txBody>
          <a:bodyPr/>
          <a:lstStyle/>
          <a:p>
            <a:pPr eaLnBrk="1" hangingPunct="1"/>
            <a:r>
              <a:rPr lang="zh-CN" altLang="en-US" sz="2000" b="1" dirty="0" smtClean="0"/>
              <a:t>软件下载：</a:t>
            </a:r>
            <a:endParaRPr lang="en-US" altLang="zh-CN" sz="2000" b="1" dirty="0" smtClean="0"/>
          </a:p>
          <a:p>
            <a:pPr marL="400050" lvl="1" indent="0" eaLnBrk="1" hangingPunct="1">
              <a:buNone/>
            </a:pPr>
            <a:r>
              <a:rPr lang="zh-CN" altLang="en-US" sz="2000" b="1" dirty="0" smtClean="0"/>
              <a:t>我校购买的</a:t>
            </a:r>
            <a:r>
              <a:rPr lang="en-US" altLang="zh-CN" sz="2000" b="1" dirty="0" smtClean="0"/>
              <a:t>EndNote</a:t>
            </a:r>
            <a:r>
              <a:rPr lang="zh-CN" altLang="en-US" sz="2000" b="1" dirty="0" smtClean="0"/>
              <a:t>下载地址：</a:t>
            </a:r>
            <a:r>
              <a:rPr lang="en-US" altLang="zh-CN" sz="2000" b="1" dirty="0" smtClean="0"/>
              <a:t>【</a:t>
            </a:r>
            <a:r>
              <a:rPr lang="zh-CN" altLang="en-US" sz="2000" b="1" dirty="0"/>
              <a:t>需使用校园网下载</a:t>
            </a:r>
            <a:r>
              <a:rPr lang="en-US" altLang="zh-CN" sz="2000" b="1" dirty="0" smtClean="0"/>
              <a:t>】</a:t>
            </a:r>
            <a:r>
              <a:rPr lang="zh-CN" altLang="en-US" sz="2000" dirty="0"/>
              <a:t>图书馆主页</a:t>
            </a:r>
            <a:r>
              <a:rPr lang="en-US" altLang="zh-CN" sz="2000" dirty="0">
                <a:sym typeface="Wingdings" panose="05000000000000000000" pitchFamily="2" charset="2"/>
              </a:rPr>
              <a:t></a:t>
            </a:r>
            <a:r>
              <a:rPr lang="zh-CN" altLang="en-US" sz="2000" dirty="0">
                <a:sym typeface="Wingdings" panose="05000000000000000000" pitchFamily="2" charset="2"/>
              </a:rPr>
              <a:t>外</a:t>
            </a:r>
            <a:r>
              <a:rPr lang="zh-CN" altLang="en-US" sz="2000" dirty="0"/>
              <a:t>文数据库</a:t>
            </a:r>
            <a:r>
              <a:rPr lang="en-US" altLang="zh-CN" sz="2000" dirty="0"/>
              <a:t>A-Z</a:t>
            </a:r>
            <a:r>
              <a:rPr lang="en-US" altLang="zh-CN" sz="2000" dirty="0">
                <a:sym typeface="Wingdings" panose="05000000000000000000" pitchFamily="2" charset="2"/>
              </a:rPr>
              <a:t> </a:t>
            </a:r>
            <a:r>
              <a:rPr lang="zh-CN" altLang="en-US" sz="2000" dirty="0">
                <a:sym typeface="Wingdings" panose="05000000000000000000" pitchFamily="2" charset="2"/>
              </a:rPr>
              <a:t>翻到第二页</a:t>
            </a:r>
            <a:r>
              <a:rPr lang="en-US" altLang="zh-CN" sz="2000" dirty="0">
                <a:sym typeface="Wingdings" panose="05000000000000000000" pitchFamily="2" charset="2"/>
              </a:rPr>
              <a:t> </a:t>
            </a:r>
            <a:r>
              <a:rPr lang="zh-CN" altLang="en-US" sz="2000" dirty="0">
                <a:sym typeface="Wingdings" panose="05000000000000000000" pitchFamily="2" charset="2"/>
              </a:rPr>
              <a:t>根据自己电脑的操作系统，选择</a:t>
            </a:r>
            <a:r>
              <a:rPr lang="en-US" altLang="zh-CN" sz="2000" dirty="0">
                <a:sym typeface="Wingdings" panose="05000000000000000000" pitchFamily="2" charset="2"/>
              </a:rPr>
              <a:t>win</a:t>
            </a:r>
            <a:r>
              <a:rPr lang="zh-CN" altLang="en-US" sz="2000" dirty="0">
                <a:sym typeface="Wingdings" panose="05000000000000000000" pitchFamily="2" charset="2"/>
              </a:rPr>
              <a:t>或</a:t>
            </a:r>
            <a:r>
              <a:rPr lang="en-US" altLang="zh-CN" sz="2000" dirty="0">
                <a:sym typeface="Wingdings" panose="05000000000000000000" pitchFamily="2" charset="2"/>
              </a:rPr>
              <a:t>mac</a:t>
            </a:r>
            <a:r>
              <a:rPr lang="zh-CN" altLang="en-US" sz="2000" dirty="0">
                <a:sym typeface="Wingdings" panose="05000000000000000000" pitchFamily="2" charset="2"/>
              </a:rPr>
              <a:t>版本</a:t>
            </a:r>
            <a:r>
              <a:rPr lang="zh-CN" altLang="en-US" sz="2000" dirty="0"/>
              <a:t>下载</a:t>
            </a:r>
            <a:r>
              <a:rPr lang="zh-CN" altLang="en-US" sz="2000" dirty="0" smtClean="0"/>
              <a:t>安装</a:t>
            </a:r>
            <a:endParaRPr lang="en-US" altLang="zh-CN" sz="2000" dirty="0"/>
          </a:p>
          <a:p>
            <a:pPr marL="400050" lvl="1" indent="0" eaLnBrk="1" hangingPunct="1">
              <a:buNone/>
            </a:pPr>
            <a:r>
              <a:rPr lang="en-US" altLang="zh-CN" sz="2000" b="1" dirty="0" smtClean="0">
                <a:hlinkClick r:id="rId3"/>
              </a:rPr>
              <a:t>http</a:t>
            </a:r>
            <a:r>
              <a:rPr lang="en-US" altLang="zh-CN" sz="2000" b="1" dirty="0">
                <a:hlinkClick r:id="rId3"/>
              </a:rPr>
              <a:t>://</a:t>
            </a:r>
            <a:r>
              <a:rPr lang="en-US" altLang="zh-CN" sz="2000" b="1" dirty="0" smtClean="0">
                <a:hlinkClick r:id="rId3"/>
              </a:rPr>
              <a:t>202.115.54.22/sculib/esource/endnote.html</a:t>
            </a:r>
            <a:r>
              <a:rPr lang="en-US" altLang="zh-CN" sz="2000" b="1" dirty="0" smtClean="0"/>
              <a:t> </a:t>
            </a:r>
          </a:p>
          <a:p>
            <a:pPr eaLnBrk="1" hangingPunct="1"/>
            <a:r>
              <a:rPr lang="zh-CN" altLang="en-US" sz="2000" dirty="0" smtClean="0"/>
              <a:t>引文格式、过滤器、写作模板下载</a:t>
            </a:r>
            <a:endParaRPr lang="en-US" altLang="zh-CN" sz="2000" dirty="0" smtClean="0"/>
          </a:p>
          <a:p>
            <a:pPr marL="457200" lvl="1" indent="0" eaLnBrk="1" hangingPunct="1">
              <a:buNone/>
            </a:pPr>
            <a:r>
              <a:rPr lang="en-US" altLang="zh-CN" sz="1600" dirty="0">
                <a:hlinkClick r:id="rId4"/>
              </a:rPr>
              <a:t>https://endnote.com/downloads</a:t>
            </a:r>
            <a:r>
              <a:rPr lang="en-US" altLang="zh-CN" sz="1600" dirty="0" smtClean="0">
                <a:hlinkClick r:id="rId4"/>
              </a:rPr>
              <a:t>/</a:t>
            </a:r>
            <a:r>
              <a:rPr lang="en-US" altLang="zh-CN" sz="1600" dirty="0" smtClean="0"/>
              <a:t> </a:t>
            </a:r>
          </a:p>
          <a:p>
            <a:pPr eaLnBrk="1" hangingPunct="1"/>
            <a:r>
              <a:rPr lang="zh-CN" altLang="en-US" sz="2000" dirty="0" smtClean="0"/>
              <a:t>问题反馈：</a:t>
            </a:r>
            <a:endParaRPr lang="en-US" altLang="zh-CN" sz="2000" dirty="0" smtClean="0"/>
          </a:p>
          <a:p>
            <a:pPr lvl="1" eaLnBrk="1" hangingPunct="1"/>
            <a:r>
              <a:rPr lang="zh-CN" altLang="en-US" sz="2000" dirty="0" smtClean="0"/>
              <a:t>图书馆主页</a:t>
            </a:r>
            <a:r>
              <a:rPr lang="en-US" altLang="zh-CN" sz="2000" dirty="0">
                <a:sym typeface="Wingdings" panose="05000000000000000000" pitchFamily="2" charset="2"/>
              </a:rPr>
              <a:t></a:t>
            </a:r>
            <a:r>
              <a:rPr lang="zh-CN" altLang="en-US" sz="2000" dirty="0" smtClean="0"/>
              <a:t>读者</a:t>
            </a:r>
            <a:r>
              <a:rPr lang="zh-CN" altLang="en-US" sz="2000" dirty="0"/>
              <a:t>留言</a:t>
            </a:r>
          </a:p>
          <a:p>
            <a:pPr lvl="1" eaLnBrk="1" hangingPunct="1"/>
            <a:r>
              <a:rPr lang="zh-CN" altLang="en-US" sz="2000" b="1" dirty="0" smtClean="0"/>
              <a:t>新浪微博</a:t>
            </a:r>
            <a:r>
              <a:rPr lang="zh-CN" altLang="en-US" sz="2000" dirty="0" smtClean="0"/>
              <a:t>：</a:t>
            </a:r>
            <a:r>
              <a:rPr lang="en-US" altLang="zh-CN" sz="2000" dirty="0" smtClean="0"/>
              <a:t>@</a:t>
            </a:r>
            <a:r>
              <a:rPr lang="en-US" altLang="zh-CN" sz="2000" dirty="0" err="1" smtClean="0"/>
              <a:t>NoteExpress</a:t>
            </a:r>
            <a:r>
              <a:rPr lang="en-US" altLang="zh-CN" sz="2000" dirty="0" smtClean="0"/>
              <a:t>  @</a:t>
            </a:r>
            <a:r>
              <a:rPr lang="zh-CN" altLang="en-US" sz="2000" dirty="0" smtClean="0"/>
              <a:t>四川大图书馆 </a:t>
            </a:r>
            <a:r>
              <a:rPr lang="en-US" altLang="zh-CN" sz="2000" dirty="0" smtClean="0"/>
              <a:t>@</a:t>
            </a:r>
            <a:r>
              <a:rPr lang="zh-CN" altLang="en-US" sz="2000" dirty="0" smtClean="0"/>
              <a:t>闫钟峰</a:t>
            </a:r>
            <a:endParaRPr lang="en-US" altLang="zh-CN" sz="2000" dirty="0" smtClean="0"/>
          </a:p>
          <a:p>
            <a:pPr lvl="1" eaLnBrk="1" hangingPunct="1"/>
            <a:r>
              <a:rPr lang="zh-CN" altLang="en-US" sz="2000" dirty="0"/>
              <a:t>微</a:t>
            </a:r>
            <a:r>
              <a:rPr lang="zh-CN" altLang="en-US" sz="2000" dirty="0" smtClean="0"/>
              <a:t>信：四川大学图书馆</a:t>
            </a:r>
            <a:r>
              <a:rPr lang="en-US" altLang="zh-CN" sz="2000" dirty="0" smtClean="0"/>
              <a:t>(</a:t>
            </a:r>
            <a:r>
              <a:rPr lang="en-US" altLang="zh-CN" sz="2000" dirty="0" err="1" smtClean="0"/>
              <a:t>sculibrary</a:t>
            </a:r>
            <a:r>
              <a:rPr lang="en-US" altLang="zh-CN" sz="2000" dirty="0" smtClean="0"/>
              <a:t>)</a:t>
            </a:r>
            <a:endParaRPr lang="zh-CN" altLang="en-US" sz="2000" dirty="0" smtClean="0"/>
          </a:p>
          <a:p>
            <a:pPr lvl="1" eaLnBrk="1" hangingPunct="1"/>
            <a:r>
              <a:rPr lang="zh-CN" altLang="en-US" sz="2000" dirty="0" smtClean="0"/>
              <a:t>图书馆学术资源服务</a:t>
            </a:r>
            <a:r>
              <a:rPr lang="en-US" altLang="zh-CN" sz="2000" dirty="0" smtClean="0"/>
              <a:t>QQ</a:t>
            </a:r>
            <a:r>
              <a:rPr lang="zh-CN" altLang="en-US" sz="2000" dirty="0" smtClean="0"/>
              <a:t>群：</a:t>
            </a:r>
            <a:r>
              <a:rPr lang="en-US" altLang="zh-CN" sz="2000" b="1" dirty="0">
                <a:solidFill>
                  <a:srgbClr val="FF0000"/>
                </a:solidFill>
              </a:rPr>
              <a:t> </a:t>
            </a:r>
            <a:r>
              <a:rPr lang="en-US" altLang="zh-CN" sz="2000" b="1" dirty="0" smtClean="0">
                <a:solidFill>
                  <a:srgbClr val="FF0000"/>
                </a:solidFill>
              </a:rPr>
              <a:t>835207262(</a:t>
            </a:r>
            <a:r>
              <a:rPr lang="zh-CN" altLang="en-US" sz="2000" dirty="0" smtClean="0"/>
              <a:t>加</a:t>
            </a:r>
            <a:r>
              <a:rPr lang="zh-CN" altLang="en-US" sz="2000" dirty="0"/>
              <a:t>群时注明姓名</a:t>
            </a:r>
            <a:r>
              <a:rPr lang="en-US" altLang="zh-CN" sz="2000" dirty="0"/>
              <a:t>&amp;</a:t>
            </a:r>
            <a:r>
              <a:rPr lang="zh-CN" altLang="en-US" sz="2000" dirty="0"/>
              <a:t>学</a:t>
            </a:r>
            <a:r>
              <a:rPr lang="zh-CN" altLang="en-US" sz="2000" dirty="0" smtClean="0"/>
              <a:t>号</a:t>
            </a:r>
            <a:r>
              <a:rPr lang="en-US" altLang="zh-CN" sz="2000" b="1" dirty="0">
                <a:solidFill>
                  <a:srgbClr val="FF0000"/>
                </a:solidFill>
              </a:rPr>
              <a:t>)</a:t>
            </a:r>
            <a:endParaRPr lang="en-US" altLang="zh-CN" sz="2000" dirty="0" smtClean="0"/>
          </a:p>
          <a:p>
            <a:pPr eaLnBrk="1" hangingPunct="1"/>
            <a:r>
              <a:rPr lang="zh-CN" altLang="en-US" sz="2000" dirty="0" smtClean="0"/>
              <a:t>旧版明远搜索访问地址：</a:t>
            </a:r>
            <a:r>
              <a:rPr lang="en-US" altLang="zh-CN" sz="2000" dirty="0">
                <a:hlinkClick r:id="rId5"/>
              </a:rPr>
              <a:t>http://</a:t>
            </a:r>
            <a:r>
              <a:rPr lang="en-US" altLang="zh-CN" sz="2000" dirty="0" smtClean="0">
                <a:hlinkClick r:id="rId5"/>
              </a:rPr>
              <a:t>discovery.scu.edu.cn/primo_library/libweb/action/search.do</a:t>
            </a:r>
            <a:r>
              <a:rPr lang="en-US" altLang="zh-CN" sz="2000" dirty="0" smtClean="0"/>
              <a:t> </a:t>
            </a:r>
          </a:p>
        </p:txBody>
      </p:sp>
    </p:spTree>
    <p:extLst>
      <p:ext uri="{BB962C8B-B14F-4D97-AF65-F5344CB8AC3E}">
        <p14:creationId xmlns:p14="http://schemas.microsoft.com/office/powerpoint/2010/main" val="4059631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179512" y="274638"/>
            <a:ext cx="5832648" cy="1143000"/>
          </a:xfrm>
        </p:spPr>
        <p:txBody>
          <a:bodyPr/>
          <a:lstStyle/>
          <a:p>
            <a:pPr eaLnBrk="1" hangingPunct="1"/>
            <a:r>
              <a:rPr lang="zh-CN" altLang="en-US" b="1" dirty="0"/>
              <a:t>一、</a:t>
            </a:r>
            <a:r>
              <a:rPr lang="en-US" altLang="zh-CN" dirty="0"/>
              <a:t>EndNote</a:t>
            </a:r>
            <a:r>
              <a:rPr lang="zh-CN" altLang="en-US" dirty="0"/>
              <a:t>简介与下载安装</a:t>
            </a:r>
            <a:endParaRPr lang="en-US" altLang="zh-CN" b="1" dirty="0"/>
          </a:p>
        </p:txBody>
      </p:sp>
      <p:sp>
        <p:nvSpPr>
          <p:cNvPr id="8195" name="内容占位符 2"/>
          <p:cNvSpPr>
            <a:spLocks noGrp="1"/>
          </p:cNvSpPr>
          <p:nvPr>
            <p:ph idx="1"/>
          </p:nvPr>
        </p:nvSpPr>
        <p:spPr>
          <a:xfrm>
            <a:off x="179512" y="2060848"/>
            <a:ext cx="8229600" cy="4525963"/>
          </a:xfrm>
        </p:spPr>
        <p:txBody>
          <a:bodyPr/>
          <a:lstStyle/>
          <a:p>
            <a:pPr eaLnBrk="1" hangingPunct="1"/>
            <a:r>
              <a:rPr lang="en-US" altLang="zh-CN" sz="1600" b="1" dirty="0" smtClean="0"/>
              <a:t>EN</a:t>
            </a:r>
            <a:r>
              <a:rPr lang="zh-CN" altLang="zh-CN" sz="1600" b="1" dirty="0"/>
              <a:t>的最初版本由原美国科学信息研究所（</a:t>
            </a:r>
            <a:r>
              <a:rPr lang="en-US" altLang="zh-CN" sz="1600" b="1" dirty="0"/>
              <a:t>ISI</a:t>
            </a:r>
            <a:r>
              <a:rPr lang="zh-CN" altLang="zh-CN" sz="1600" b="1" dirty="0"/>
              <a:t>）发布于</a:t>
            </a:r>
            <a:r>
              <a:rPr lang="en-US" altLang="zh-CN" sz="1600" b="1" dirty="0">
                <a:solidFill>
                  <a:srgbClr val="FF0000"/>
                </a:solidFill>
              </a:rPr>
              <a:t>1988</a:t>
            </a:r>
            <a:r>
              <a:rPr lang="zh-CN" altLang="zh-CN" sz="1600" b="1" dirty="0" smtClean="0"/>
              <a:t>年</a:t>
            </a:r>
            <a:r>
              <a:rPr lang="zh-CN" altLang="en-US" sz="1600" b="1" dirty="0" smtClean="0"/>
              <a:t>（</a:t>
            </a:r>
            <a:r>
              <a:rPr lang="en-US" altLang="zh-CN" sz="1600" b="1" dirty="0" smtClean="0"/>
              <a:t>Mac</a:t>
            </a:r>
            <a:r>
              <a:rPr lang="zh-CN" altLang="en-US" sz="1600" b="1" dirty="0" smtClean="0"/>
              <a:t>版）</a:t>
            </a:r>
            <a:endParaRPr lang="en-US" altLang="zh-CN" sz="1600" b="1" dirty="0"/>
          </a:p>
          <a:p>
            <a:pPr eaLnBrk="1" hangingPunct="1"/>
            <a:r>
              <a:rPr lang="zh-CN" altLang="en-US" sz="1600" b="1" dirty="0" smtClean="0"/>
              <a:t>关于</a:t>
            </a:r>
            <a:r>
              <a:rPr lang="en-US" altLang="zh-CN" sz="1600" b="1" dirty="0" smtClean="0"/>
              <a:t>SCI</a:t>
            </a:r>
            <a:r>
              <a:rPr lang="zh-CN" altLang="en-US" sz="1600" b="1" dirty="0" smtClean="0"/>
              <a:t>和</a:t>
            </a:r>
            <a:r>
              <a:rPr lang="en-US" altLang="zh-CN" sz="1600" b="1" dirty="0" smtClean="0"/>
              <a:t>ISI</a:t>
            </a:r>
            <a:r>
              <a:rPr lang="zh-CN" altLang="en-US" sz="1600" dirty="0"/>
              <a:t>：</a:t>
            </a:r>
            <a:r>
              <a:rPr lang="zh-CN" altLang="en-US" sz="1400" dirty="0"/>
              <a:t>尤金</a:t>
            </a:r>
            <a:r>
              <a:rPr lang="en-US" altLang="zh-CN" sz="1400" dirty="0"/>
              <a:t>·</a:t>
            </a:r>
            <a:r>
              <a:rPr lang="zh-CN" altLang="en-US" sz="1400" dirty="0"/>
              <a:t>加菲尔德（</a:t>
            </a:r>
            <a:r>
              <a:rPr lang="en-US" altLang="zh-CN" sz="1400" dirty="0"/>
              <a:t>Eugene Garfield</a:t>
            </a:r>
            <a:r>
              <a:rPr lang="zh-CN" altLang="en-US" sz="1400" dirty="0"/>
              <a:t> </a:t>
            </a:r>
            <a:r>
              <a:rPr lang="en-US" altLang="zh-CN" sz="1400" dirty="0"/>
              <a:t>1925.09.16 – 2017.02.26</a:t>
            </a:r>
            <a:r>
              <a:rPr lang="zh-CN" altLang="en-US" sz="1400" dirty="0"/>
              <a:t>）于</a:t>
            </a:r>
            <a:r>
              <a:rPr lang="en-US" altLang="zh-CN" sz="1400" dirty="0"/>
              <a:t>1957</a:t>
            </a:r>
            <a:r>
              <a:rPr lang="zh-CN" altLang="en-US" sz="1400" dirty="0"/>
              <a:t>创建</a:t>
            </a:r>
            <a:r>
              <a:rPr lang="en-US" altLang="zh-CN" sz="1400" dirty="0"/>
              <a:t>《</a:t>
            </a:r>
            <a:r>
              <a:rPr lang="zh-CN" altLang="en-US" sz="1400" dirty="0"/>
              <a:t>科学引文索引</a:t>
            </a:r>
            <a:r>
              <a:rPr lang="en-US" altLang="zh-CN" sz="1400" dirty="0" smtClean="0"/>
              <a:t>》(Science </a:t>
            </a:r>
            <a:r>
              <a:rPr lang="en-US" altLang="zh-CN" sz="1400" dirty="0"/>
              <a:t>Citation </a:t>
            </a:r>
            <a:r>
              <a:rPr lang="en-US" altLang="zh-CN" sz="1400" dirty="0" smtClean="0"/>
              <a:t>Index,</a:t>
            </a:r>
            <a:r>
              <a:rPr lang="zh-CN" altLang="en-US" sz="1400" dirty="0" smtClean="0"/>
              <a:t> </a:t>
            </a:r>
            <a:r>
              <a:rPr lang="en-US" altLang="zh-CN" sz="1400" dirty="0" smtClean="0"/>
              <a:t>SCI)</a:t>
            </a:r>
            <a:r>
              <a:rPr lang="zh-CN" altLang="en-US" sz="1400" dirty="0" smtClean="0"/>
              <a:t>，</a:t>
            </a:r>
            <a:r>
              <a:rPr lang="zh-CN" altLang="en-US" sz="1400" dirty="0"/>
              <a:t>并在此基础上于</a:t>
            </a:r>
            <a:r>
              <a:rPr lang="en-US" altLang="zh-CN" sz="1400" dirty="0"/>
              <a:t>1960</a:t>
            </a:r>
            <a:r>
              <a:rPr lang="zh-CN" altLang="en-US" sz="1400" dirty="0"/>
              <a:t>年创办</a:t>
            </a:r>
            <a:r>
              <a:rPr lang="zh-CN" altLang="en-US" sz="1400" dirty="0" smtClean="0"/>
              <a:t>美国科学信息研究所</a:t>
            </a:r>
            <a:r>
              <a:rPr lang="en-US" altLang="zh-CN" sz="1400" dirty="0" smtClean="0"/>
              <a:t>(Institute </a:t>
            </a:r>
            <a:r>
              <a:rPr lang="en-US" altLang="zh-CN" sz="1400" dirty="0"/>
              <a:t>for Scientific </a:t>
            </a:r>
            <a:r>
              <a:rPr lang="en-US" altLang="zh-CN" sz="1400" dirty="0" smtClean="0"/>
              <a:t>Information, ISI)</a:t>
            </a:r>
            <a:r>
              <a:rPr lang="zh-CN" altLang="en-US" sz="1400" dirty="0" smtClean="0"/>
              <a:t>，</a:t>
            </a:r>
            <a:r>
              <a:rPr lang="en-US" altLang="zh-CN" sz="1400" dirty="0" smtClean="0"/>
              <a:t>ISI</a:t>
            </a:r>
            <a:r>
              <a:rPr lang="zh-CN" altLang="zh-CN" sz="1400" dirty="0"/>
              <a:t>后被</a:t>
            </a:r>
            <a:r>
              <a:rPr lang="en-US" altLang="zh-CN" sz="1400" dirty="0" err="1"/>
              <a:t>Tomson</a:t>
            </a:r>
            <a:r>
              <a:rPr lang="zh-CN" altLang="zh-CN" sz="1400" dirty="0"/>
              <a:t>公司于</a:t>
            </a:r>
            <a:r>
              <a:rPr lang="en-US" altLang="zh-CN" sz="1400" dirty="0"/>
              <a:t>1992</a:t>
            </a:r>
            <a:r>
              <a:rPr lang="zh-CN" altLang="zh-CN" sz="1400" dirty="0"/>
              <a:t>年收购，并于</a:t>
            </a:r>
            <a:r>
              <a:rPr lang="en-US" altLang="zh-CN" sz="1400" dirty="0"/>
              <a:t>2008</a:t>
            </a:r>
            <a:r>
              <a:rPr lang="zh-CN" altLang="zh-CN" sz="1400" dirty="0"/>
              <a:t>年与</a:t>
            </a:r>
            <a:r>
              <a:rPr lang="en-US" altLang="zh-CN" sz="1400" dirty="0"/>
              <a:t>Reuters </a:t>
            </a:r>
            <a:r>
              <a:rPr lang="zh-CN" altLang="zh-CN" sz="1400" dirty="0"/>
              <a:t>集团合并成为汤森路透公司，其后</a:t>
            </a:r>
            <a:r>
              <a:rPr lang="zh-CN" altLang="zh-CN" sz="1400" dirty="0" smtClean="0"/>
              <a:t>，</a:t>
            </a:r>
            <a:r>
              <a:rPr lang="zh-CN" altLang="en-US" sz="1400" dirty="0" smtClean="0"/>
              <a:t>汤森路透</a:t>
            </a:r>
            <a:r>
              <a:rPr lang="zh-CN" altLang="zh-CN" sz="1400" dirty="0" smtClean="0"/>
              <a:t>于</a:t>
            </a:r>
            <a:r>
              <a:rPr lang="en-US" altLang="zh-CN" sz="1400" dirty="0"/>
              <a:t>2015</a:t>
            </a:r>
            <a:r>
              <a:rPr lang="zh-CN" altLang="zh-CN" sz="1400" dirty="0"/>
              <a:t>年将</a:t>
            </a:r>
            <a:r>
              <a:rPr lang="en-US" altLang="zh-CN" sz="1400" dirty="0"/>
              <a:t>ISI</a:t>
            </a:r>
            <a:r>
              <a:rPr lang="zh-CN" altLang="zh-CN" sz="1400" dirty="0"/>
              <a:t>所在的汤森路透知识产权与科技事业部出售重组为科睿唯</a:t>
            </a:r>
            <a:r>
              <a:rPr lang="zh-CN" altLang="zh-CN" sz="1400" dirty="0" smtClean="0"/>
              <a:t>安。</a:t>
            </a:r>
            <a:endParaRPr lang="en-US" altLang="zh-CN" sz="1400" dirty="0" smtClean="0"/>
          </a:p>
          <a:p>
            <a:pPr eaLnBrk="1" hangingPunct="1"/>
            <a:r>
              <a:rPr lang="zh-CN" altLang="zh-CN" sz="1600" b="1" dirty="0" smtClean="0"/>
              <a:t>科睿唯安于</a:t>
            </a:r>
            <a:r>
              <a:rPr lang="en-US" altLang="zh-CN" sz="1600" b="1" dirty="0" smtClean="0">
                <a:solidFill>
                  <a:srgbClr val="FF0000"/>
                </a:solidFill>
              </a:rPr>
              <a:t>1995</a:t>
            </a:r>
            <a:r>
              <a:rPr lang="zh-CN" altLang="zh-CN" sz="1600" b="1" dirty="0" smtClean="0"/>
              <a:t>年发布了</a:t>
            </a:r>
            <a:r>
              <a:rPr lang="en-US" altLang="zh-CN" sz="1600" b="1" dirty="0" smtClean="0">
                <a:solidFill>
                  <a:srgbClr val="FF0000"/>
                </a:solidFill>
              </a:rPr>
              <a:t>windows</a:t>
            </a:r>
            <a:r>
              <a:rPr lang="zh-CN" altLang="zh-CN" sz="1600" b="1" dirty="0" smtClean="0"/>
              <a:t>版本。</a:t>
            </a:r>
            <a:endParaRPr lang="en-US" altLang="zh-CN" sz="1600" b="1" dirty="0" smtClean="0"/>
          </a:p>
          <a:p>
            <a:pPr eaLnBrk="1" hangingPunct="1"/>
            <a:r>
              <a:rPr lang="zh-CN" altLang="zh-CN" sz="1400" dirty="0" smtClean="0"/>
              <a:t>此后的二十多年间，历经二十余次大版本更新，</a:t>
            </a:r>
            <a:r>
              <a:rPr lang="en-US" altLang="zh-CN" sz="1400" dirty="0" smtClean="0"/>
              <a:t>EN</a:t>
            </a:r>
            <a:r>
              <a:rPr lang="zh-CN" altLang="zh-CN" sz="1400" dirty="0" smtClean="0"/>
              <a:t>的功能越来越完善，软件的稳定性也越来越高，目前已经成为世界范围内毫无争议的最主流的文献管理软件。</a:t>
            </a:r>
            <a:r>
              <a:rPr lang="en-US" altLang="zh-CN" sz="1400" dirty="0" smtClean="0"/>
              <a:t>EN</a:t>
            </a:r>
            <a:r>
              <a:rPr lang="zh-CN" altLang="zh-CN" sz="1400" dirty="0" smtClean="0"/>
              <a:t>在国内的主要用户有中科院、清华、北大等科研院校。</a:t>
            </a:r>
            <a:endParaRPr lang="en-US" altLang="zh-CN" sz="1400" dirty="0"/>
          </a:p>
          <a:p>
            <a:pPr eaLnBrk="1" hangingPunct="1"/>
            <a:r>
              <a:rPr lang="zh-CN" altLang="zh-CN" sz="1600" dirty="0" smtClean="0"/>
              <a:t>目前</a:t>
            </a:r>
            <a:r>
              <a:rPr lang="zh-CN" altLang="zh-CN" sz="1600" dirty="0"/>
              <a:t>最新版的</a:t>
            </a:r>
            <a:r>
              <a:rPr lang="en-US" altLang="zh-CN" sz="1600" dirty="0"/>
              <a:t>EN</a:t>
            </a:r>
            <a:r>
              <a:rPr lang="zh-CN" altLang="zh-CN" sz="1600" dirty="0"/>
              <a:t>是</a:t>
            </a:r>
            <a:r>
              <a:rPr lang="en-US" altLang="zh-CN" sz="1600" dirty="0"/>
              <a:t>2018</a:t>
            </a:r>
            <a:r>
              <a:rPr lang="zh-CN" altLang="zh-CN" sz="1600" dirty="0"/>
              <a:t>年</a:t>
            </a:r>
            <a:r>
              <a:rPr lang="en-US" altLang="zh-CN" sz="1600" dirty="0"/>
              <a:t>8</a:t>
            </a:r>
            <a:r>
              <a:rPr lang="zh-CN" altLang="zh-CN" sz="1600" dirty="0"/>
              <a:t>月发布的</a:t>
            </a:r>
            <a:r>
              <a:rPr lang="en-US" altLang="zh-CN" sz="1600" dirty="0"/>
              <a:t>X9</a:t>
            </a:r>
            <a:r>
              <a:rPr lang="zh-CN" altLang="zh-CN" sz="1600" dirty="0"/>
              <a:t>（</a:t>
            </a:r>
            <a:r>
              <a:rPr lang="zh-CN" altLang="zh-CN" sz="1600" b="1" dirty="0">
                <a:solidFill>
                  <a:srgbClr val="FF0000"/>
                </a:solidFill>
              </a:rPr>
              <a:t>我馆</a:t>
            </a:r>
            <a:r>
              <a:rPr lang="zh-CN" altLang="zh-CN" sz="1600" b="1" dirty="0" smtClean="0">
                <a:solidFill>
                  <a:srgbClr val="FF0000"/>
                </a:solidFill>
              </a:rPr>
              <a:t>购买</a:t>
            </a:r>
            <a:r>
              <a:rPr lang="zh-CN" altLang="en-US" sz="1600" b="1" dirty="0" smtClean="0">
                <a:solidFill>
                  <a:srgbClr val="FF0000"/>
                </a:solidFill>
              </a:rPr>
              <a:t>了</a:t>
            </a:r>
            <a:r>
              <a:rPr lang="en-US" altLang="zh-CN" sz="1600" b="1" dirty="0" smtClean="0">
                <a:solidFill>
                  <a:srgbClr val="FF0000"/>
                </a:solidFill>
              </a:rPr>
              <a:t>X8</a:t>
            </a:r>
            <a:r>
              <a:rPr lang="zh-CN" altLang="en-US" sz="1600" b="1" dirty="0" smtClean="0">
                <a:solidFill>
                  <a:srgbClr val="FF0000"/>
                </a:solidFill>
              </a:rPr>
              <a:t>和</a:t>
            </a:r>
            <a:r>
              <a:rPr lang="en-US" altLang="zh-CN" sz="1600" b="1" dirty="0" smtClean="0">
                <a:solidFill>
                  <a:srgbClr val="FF0000"/>
                </a:solidFill>
              </a:rPr>
              <a:t>X9</a:t>
            </a:r>
            <a:r>
              <a:rPr lang="zh-CN" altLang="zh-CN" sz="1600" dirty="0" smtClean="0"/>
              <a:t>）</a:t>
            </a:r>
            <a:endParaRPr lang="en-US" altLang="zh-CN" sz="1600" dirty="0"/>
          </a:p>
          <a:p>
            <a:pPr eaLnBrk="1" hangingPunct="1"/>
            <a:r>
              <a:rPr lang="en-US" altLang="zh-CN" sz="1600" dirty="0" smtClean="0"/>
              <a:t>X9</a:t>
            </a:r>
            <a:r>
              <a:rPr lang="zh-CN" altLang="zh-CN" sz="1600" dirty="0"/>
              <a:t>个人版售价为</a:t>
            </a:r>
            <a:r>
              <a:rPr lang="en-US" altLang="zh-CN" sz="1600" b="1" dirty="0">
                <a:solidFill>
                  <a:srgbClr val="FF0000"/>
                </a:solidFill>
              </a:rPr>
              <a:t>$299</a:t>
            </a:r>
            <a:r>
              <a:rPr lang="zh-CN" altLang="zh-CN" sz="1600" dirty="0"/>
              <a:t>，国内代理商售价为</a:t>
            </a:r>
            <a:r>
              <a:rPr lang="zh-CN" altLang="zh-CN" sz="1600" b="1" dirty="0">
                <a:solidFill>
                  <a:srgbClr val="FF0000"/>
                </a:solidFill>
              </a:rPr>
              <a:t>￥</a:t>
            </a:r>
            <a:r>
              <a:rPr lang="en-US" altLang="zh-CN" sz="1600" b="1" dirty="0">
                <a:solidFill>
                  <a:srgbClr val="FF0000"/>
                </a:solidFill>
              </a:rPr>
              <a:t>1818</a:t>
            </a:r>
            <a:r>
              <a:rPr lang="zh-CN" altLang="zh-CN" sz="1600" dirty="0"/>
              <a:t>。</a:t>
            </a:r>
          </a:p>
          <a:p>
            <a:endParaRPr lang="zh-CN" altLang="en-US" sz="1600" dirty="0"/>
          </a:p>
          <a:p>
            <a:pPr eaLnBrk="1" hangingPunct="1"/>
            <a:r>
              <a:rPr lang="zh-CN" altLang="en-US" sz="1600" dirty="0" smtClean="0"/>
              <a:t>我管购买的免费版下载地址：</a:t>
            </a:r>
            <a:r>
              <a:rPr lang="zh-CN" altLang="en-US" sz="1600" b="1" dirty="0">
                <a:solidFill>
                  <a:srgbClr val="FF0000"/>
                </a:solidFill>
              </a:rPr>
              <a:t>需</a:t>
            </a:r>
            <a:r>
              <a:rPr lang="zh-CN" altLang="en-US" sz="1600" b="1" dirty="0" smtClean="0">
                <a:solidFill>
                  <a:srgbClr val="FF0000"/>
                </a:solidFill>
              </a:rPr>
              <a:t>使用校园网</a:t>
            </a:r>
            <a:endParaRPr lang="en-US" altLang="zh-CN" sz="1600" b="1" dirty="0" smtClean="0">
              <a:solidFill>
                <a:srgbClr val="FF0000"/>
              </a:solidFill>
            </a:endParaRPr>
          </a:p>
          <a:p>
            <a:pPr marL="0" indent="0" eaLnBrk="1" hangingPunct="1">
              <a:buNone/>
            </a:pPr>
            <a:r>
              <a:rPr lang="zh-CN" altLang="en-US" sz="1600" dirty="0" smtClean="0"/>
              <a:t>        图书馆主页</a:t>
            </a:r>
            <a:r>
              <a:rPr lang="en-US" altLang="zh-CN" sz="1600" dirty="0">
                <a:sym typeface="Wingdings" panose="05000000000000000000" pitchFamily="2" charset="2"/>
              </a:rPr>
              <a:t></a:t>
            </a:r>
            <a:r>
              <a:rPr lang="zh-CN" altLang="en-US" sz="1600" dirty="0" smtClean="0"/>
              <a:t>外文数据库</a:t>
            </a:r>
            <a:r>
              <a:rPr lang="en-US" altLang="zh-CN" sz="1600" dirty="0" smtClean="0"/>
              <a:t>A-Z</a:t>
            </a:r>
            <a:r>
              <a:rPr lang="en-US" altLang="zh-CN" sz="1600" dirty="0">
                <a:sym typeface="Wingdings" panose="05000000000000000000" pitchFamily="2" charset="2"/>
              </a:rPr>
              <a:t> </a:t>
            </a:r>
            <a:r>
              <a:rPr lang="zh-CN" altLang="en-US" sz="1600" dirty="0" smtClean="0"/>
              <a:t>翻到第二页</a:t>
            </a:r>
            <a:r>
              <a:rPr lang="en-US" altLang="zh-CN" sz="1600" dirty="0">
                <a:sym typeface="Wingdings" panose="05000000000000000000" pitchFamily="2" charset="2"/>
              </a:rPr>
              <a:t></a:t>
            </a:r>
            <a:r>
              <a:rPr lang="zh-CN" altLang="en-US" sz="1600" b="1" u="sng" dirty="0" smtClean="0">
                <a:hlinkClick r:id="rId3" tooltip="EndNote单机版文献管理软件"/>
              </a:rPr>
              <a:t> </a:t>
            </a:r>
            <a:r>
              <a:rPr lang="en-US" altLang="zh-CN" sz="1600" b="1" u="sng" dirty="0">
                <a:hlinkClick r:id="rId3" tooltip="EndNote单机版文献管理软件"/>
              </a:rPr>
              <a:t>EndNote</a:t>
            </a:r>
            <a:r>
              <a:rPr lang="zh-CN" altLang="en-US" sz="1600" b="1" u="sng" dirty="0">
                <a:hlinkClick r:id="rId3" tooltip="EndNote单机版文献管理软件"/>
              </a:rPr>
              <a:t>单机版文献管理</a:t>
            </a:r>
            <a:r>
              <a:rPr lang="zh-CN" altLang="en-US" sz="1600" b="1" u="sng" dirty="0" smtClean="0">
                <a:hlinkClick r:id="rId3" tooltip="EndNote单机版文献管理软件"/>
              </a:rPr>
              <a:t>软件</a:t>
            </a:r>
            <a:endParaRPr lang="en-US" altLang="zh-CN" sz="1600" dirty="0" smtClean="0"/>
          </a:p>
          <a:p>
            <a:pPr eaLnBrk="1" hangingPunct="1"/>
            <a:r>
              <a:rPr lang="zh-CN" altLang="en-US" sz="1600" dirty="0"/>
              <a:t>使用说明</a:t>
            </a:r>
            <a:r>
              <a:rPr lang="zh-CN" altLang="en-US" sz="1600" dirty="0" smtClean="0"/>
              <a:t>：在</a:t>
            </a:r>
            <a:r>
              <a:rPr lang="en-US" altLang="zh-CN" sz="1600" dirty="0" smtClean="0"/>
              <a:t>endnote</a:t>
            </a:r>
            <a:r>
              <a:rPr lang="zh-CN" altLang="en-US" sz="1600" dirty="0" smtClean="0"/>
              <a:t>界面，按</a:t>
            </a:r>
            <a:r>
              <a:rPr lang="en-US" altLang="zh-CN" sz="1600" dirty="0" smtClean="0"/>
              <a:t>F1</a:t>
            </a:r>
            <a:r>
              <a:rPr lang="zh-CN" altLang="en-US" sz="1600" dirty="0" smtClean="0"/>
              <a:t>，或者</a:t>
            </a:r>
            <a:r>
              <a:rPr lang="en-US" altLang="zh-CN" sz="1600" dirty="0" err="1" smtClean="0"/>
              <a:t>menu</a:t>
            </a:r>
            <a:r>
              <a:rPr lang="en-US" altLang="zh-CN" sz="1600" dirty="0" err="1" smtClean="0">
                <a:sym typeface="Wingdings" panose="05000000000000000000" pitchFamily="2" charset="2"/>
              </a:rPr>
              <a:t></a:t>
            </a:r>
            <a:r>
              <a:rPr lang="en-US" altLang="zh-CN" sz="1600" dirty="0" err="1" smtClean="0"/>
              <a:t>help</a:t>
            </a:r>
            <a:r>
              <a:rPr lang="en-US" altLang="zh-CN" sz="1600" dirty="0" err="1" smtClean="0">
                <a:sym typeface="Wingdings" panose="05000000000000000000" pitchFamily="2" charset="2"/>
              </a:rPr>
              <a:t></a:t>
            </a:r>
            <a:r>
              <a:rPr lang="en-US" altLang="zh-CN" sz="1600" dirty="0" err="1" smtClean="0">
                <a:hlinkClick r:id="rId4"/>
              </a:rPr>
              <a:t>online</a:t>
            </a:r>
            <a:r>
              <a:rPr lang="en-US" altLang="zh-CN" sz="1600" dirty="0" smtClean="0">
                <a:hlinkClick r:id="rId4"/>
              </a:rPr>
              <a:t> user guided</a:t>
            </a:r>
            <a:endParaRPr lang="zh-CN" altLang="en-US" sz="1600" dirty="0" smtClean="0"/>
          </a:p>
        </p:txBody>
      </p:sp>
      <p:pic>
        <p:nvPicPr>
          <p:cNvPr id="1026" name="Picture 2" descr="Eugene Garfield HD2007 Richard J. Bolte Sr. Award.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721" y="-4095"/>
            <a:ext cx="2095500" cy="2105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pPr eaLnBrk="1" hangingPunct="1"/>
            <a:r>
              <a:rPr lang="zh-CN" altLang="en-US" b="1" dirty="0"/>
              <a:t>一、</a:t>
            </a:r>
            <a:r>
              <a:rPr lang="en-US" altLang="zh-CN" dirty="0"/>
              <a:t>EndNote</a:t>
            </a:r>
            <a:r>
              <a:rPr lang="zh-CN" altLang="en-US" dirty="0"/>
              <a:t>简介与下载安装</a:t>
            </a:r>
            <a:endParaRPr lang="en-US" altLang="zh-CN" b="1" dirty="0"/>
          </a:p>
        </p:txBody>
      </p:sp>
      <p:sp>
        <p:nvSpPr>
          <p:cNvPr id="9219" name="内容占位符 2"/>
          <p:cNvSpPr>
            <a:spLocks noGrp="1"/>
          </p:cNvSpPr>
          <p:nvPr>
            <p:ph idx="1"/>
          </p:nvPr>
        </p:nvSpPr>
        <p:spPr>
          <a:xfrm>
            <a:off x="457200" y="1417638"/>
            <a:ext cx="8229600" cy="3124944"/>
          </a:xfrm>
        </p:spPr>
        <p:txBody>
          <a:bodyPr/>
          <a:lstStyle/>
          <a:p>
            <a:pPr eaLnBrk="1" hangingPunct="1"/>
            <a:r>
              <a:rPr lang="zh-CN" altLang="en-US" dirty="0" smtClean="0"/>
              <a:t>特点：</a:t>
            </a:r>
            <a:endParaRPr lang="en-US" altLang="zh-CN" dirty="0" smtClean="0"/>
          </a:p>
          <a:p>
            <a:pPr eaLnBrk="1" hangingPunct="1"/>
            <a:r>
              <a:rPr lang="zh-CN" altLang="en-US" sz="2000" dirty="0" smtClean="0"/>
              <a:t>单机版收费软件，下载安装之后，无需注册，可离线使用，也可结合</a:t>
            </a:r>
            <a:r>
              <a:rPr lang="en-US" altLang="zh-CN" sz="2000" dirty="0" smtClean="0"/>
              <a:t>endnote web </a:t>
            </a:r>
            <a:r>
              <a:rPr lang="zh-CN" altLang="en-US" sz="2000" dirty="0" smtClean="0"/>
              <a:t>进行同步</a:t>
            </a:r>
            <a:r>
              <a:rPr lang="en-US" altLang="zh-CN" sz="2000" dirty="0" smtClean="0"/>
              <a:t>(</a:t>
            </a:r>
            <a:r>
              <a:rPr lang="en-US" altLang="zh-CN" sz="2000" dirty="0" err="1" smtClean="0"/>
              <a:t>synchronise</a:t>
            </a:r>
            <a:r>
              <a:rPr lang="en-US" altLang="zh-CN" sz="2000" dirty="0" smtClean="0"/>
              <a:t>)</a:t>
            </a:r>
            <a:r>
              <a:rPr lang="en-US" altLang="zh-CN" sz="2000" dirty="0" smtClean="0">
                <a:solidFill>
                  <a:srgbClr val="FF0000"/>
                </a:solidFill>
              </a:rPr>
              <a:t>【</a:t>
            </a:r>
            <a:r>
              <a:rPr lang="zh-CN" altLang="en-US" sz="2000" dirty="0">
                <a:solidFill>
                  <a:srgbClr val="FF0000"/>
                </a:solidFill>
              </a:rPr>
              <a:t>不推荐</a:t>
            </a:r>
            <a:r>
              <a:rPr lang="en-US" altLang="zh-CN" sz="2000" dirty="0" smtClean="0">
                <a:solidFill>
                  <a:srgbClr val="FF0000"/>
                </a:solidFill>
              </a:rPr>
              <a:t>】</a:t>
            </a:r>
          </a:p>
          <a:p>
            <a:pPr eaLnBrk="1" hangingPunct="1"/>
            <a:r>
              <a:rPr lang="zh-CN" altLang="en-US" sz="2000" dirty="0"/>
              <a:t>有大量外文期刊的</a:t>
            </a:r>
            <a:r>
              <a:rPr lang="zh-CN" altLang="en-US" sz="2000" b="1" dirty="0"/>
              <a:t>参考文献样式</a:t>
            </a:r>
            <a:r>
              <a:rPr lang="en-US" altLang="zh-CN" sz="2000" dirty="0"/>
              <a:t>(Styles)</a:t>
            </a:r>
            <a:r>
              <a:rPr lang="zh-CN" altLang="en-US" sz="2000" dirty="0" smtClean="0"/>
              <a:t>和</a:t>
            </a:r>
            <a:r>
              <a:rPr lang="zh-CN" altLang="en-US" sz="2000" b="1" dirty="0" smtClean="0"/>
              <a:t>写作模板</a:t>
            </a:r>
            <a:r>
              <a:rPr lang="en-US" altLang="zh-CN" sz="2000" dirty="0"/>
              <a:t>(Templates)</a:t>
            </a:r>
          </a:p>
          <a:p>
            <a:pPr eaLnBrk="1" hangingPunct="1"/>
            <a:r>
              <a:rPr lang="zh-CN" altLang="en-US" sz="2000" dirty="0" smtClean="0"/>
              <a:t>对外文数据库（</a:t>
            </a:r>
            <a:r>
              <a:rPr lang="zh-CN" altLang="en-US" sz="2000" dirty="0"/>
              <a:t>尤其</a:t>
            </a:r>
            <a:r>
              <a:rPr lang="zh-CN" altLang="en-US" sz="2000" dirty="0" smtClean="0"/>
              <a:t>是</a:t>
            </a:r>
            <a:r>
              <a:rPr lang="en-US" altLang="zh-CN" sz="2000" dirty="0" err="1" smtClean="0"/>
              <a:t>wos</a:t>
            </a:r>
            <a:r>
              <a:rPr lang="zh-CN" altLang="en-US" sz="2000" dirty="0" smtClean="0"/>
              <a:t>）支持</a:t>
            </a:r>
            <a:r>
              <a:rPr lang="zh-CN" altLang="en-US" sz="2000" dirty="0"/>
              <a:t>较</a:t>
            </a:r>
            <a:r>
              <a:rPr lang="zh-CN" altLang="en-US" sz="2000" dirty="0" smtClean="0"/>
              <a:t>好，非常适合主要使用外文数据库的理工医学用户；</a:t>
            </a:r>
            <a:endParaRPr lang="en-US" altLang="zh-CN" sz="2000" dirty="0" smtClean="0"/>
          </a:p>
          <a:p>
            <a:pPr eaLnBrk="1" hangingPunct="1"/>
            <a:r>
              <a:rPr lang="zh-CN" altLang="en-US" sz="2000" dirty="0"/>
              <a:t>中</a:t>
            </a:r>
            <a:r>
              <a:rPr lang="zh-CN" altLang="en-US" sz="2000" dirty="0" smtClean="0"/>
              <a:t>文数据库（如</a:t>
            </a:r>
            <a:r>
              <a:rPr lang="en-US" altLang="zh-CN" sz="2000" dirty="0" smtClean="0"/>
              <a:t>CNKI</a:t>
            </a:r>
            <a:r>
              <a:rPr lang="zh-CN" altLang="en-US" sz="2000" dirty="0" smtClean="0"/>
              <a:t>）可将检索结果导出为</a:t>
            </a:r>
            <a:r>
              <a:rPr lang="en-US" altLang="zh-CN" sz="2000" dirty="0" smtClean="0"/>
              <a:t>RIS</a:t>
            </a:r>
            <a:r>
              <a:rPr lang="zh-CN" altLang="en-US" sz="2000" dirty="0" smtClean="0"/>
              <a:t>等格式的文件后，再导入</a:t>
            </a:r>
            <a:r>
              <a:rPr lang="en-US" altLang="zh-CN" sz="2000" dirty="0" smtClean="0"/>
              <a:t>EN</a:t>
            </a:r>
            <a:r>
              <a:rPr lang="zh-CN" altLang="en-US" sz="2000" dirty="0" smtClean="0"/>
              <a:t>；</a:t>
            </a:r>
            <a:endParaRPr lang="en-US" altLang="zh-CN"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pPr eaLnBrk="1" hangingPunct="1"/>
            <a:r>
              <a:rPr lang="zh-CN" altLang="en-US" b="1" dirty="0"/>
              <a:t>一、</a:t>
            </a:r>
            <a:r>
              <a:rPr lang="en-US" altLang="zh-CN" dirty="0"/>
              <a:t>EndNote</a:t>
            </a:r>
            <a:r>
              <a:rPr lang="zh-CN" altLang="en-US" dirty="0"/>
              <a:t>简介与下载安装</a:t>
            </a:r>
            <a:endParaRPr lang="en-US" altLang="zh-CN" b="1" dirty="0"/>
          </a:p>
        </p:txBody>
      </p:sp>
      <p:sp>
        <p:nvSpPr>
          <p:cNvPr id="2" name="矩形 1"/>
          <p:cNvSpPr/>
          <p:nvPr/>
        </p:nvSpPr>
        <p:spPr>
          <a:xfrm>
            <a:off x="437990" y="1844824"/>
            <a:ext cx="7931224" cy="2123658"/>
          </a:xfrm>
          <a:prstGeom prst="rect">
            <a:avLst/>
          </a:prstGeom>
        </p:spPr>
        <p:txBody>
          <a:bodyPr wrap="square">
            <a:spAutoFit/>
          </a:bodyPr>
          <a:lstStyle/>
          <a:p>
            <a:pPr marL="342900" lvl="0" indent="-342900" eaLnBrk="1" hangingPunct="1">
              <a:buFont typeface="Arial" panose="020B0604020202020204" pitchFamily="34" charset="0"/>
              <a:buChar char="•"/>
            </a:pPr>
            <a:r>
              <a:rPr lang="zh-CN" altLang="en-US" sz="2400" b="1" dirty="0" smtClean="0">
                <a:solidFill>
                  <a:prstClr val="black"/>
                </a:solidFill>
              </a:rPr>
              <a:t>效率工具</a:t>
            </a:r>
            <a:r>
              <a:rPr lang="en-US" altLang="zh-CN" sz="2400" b="1" dirty="0" smtClean="0">
                <a:solidFill>
                  <a:prstClr val="black"/>
                </a:solidFill>
              </a:rPr>
              <a:t>——</a:t>
            </a:r>
            <a:r>
              <a:rPr lang="zh-CN" altLang="en-US" sz="2400" b="1" dirty="0" smtClean="0">
                <a:solidFill>
                  <a:prstClr val="black"/>
                </a:solidFill>
              </a:rPr>
              <a:t>提升</a:t>
            </a:r>
            <a:r>
              <a:rPr lang="zh-CN" altLang="en-US" sz="2400" b="1" dirty="0">
                <a:solidFill>
                  <a:prstClr val="black"/>
                </a:solidFill>
              </a:rPr>
              <a:t>效率：</a:t>
            </a:r>
            <a:endParaRPr lang="en-US" altLang="zh-CN" sz="2400" b="1" dirty="0">
              <a:solidFill>
                <a:prstClr val="black"/>
              </a:solidFill>
            </a:endParaRPr>
          </a:p>
          <a:p>
            <a:pPr marL="285750" lvl="0" indent="-285750" eaLnBrk="1" hangingPunct="1">
              <a:buFont typeface="Arial" panose="020B0604020202020204" pitchFamily="34" charset="0"/>
              <a:buChar char="•"/>
            </a:pPr>
            <a:r>
              <a:rPr lang="zh-CN" altLang="en-US" dirty="0" smtClean="0">
                <a:solidFill>
                  <a:prstClr val="black"/>
                </a:solidFill>
              </a:rPr>
              <a:t>可在</a:t>
            </a:r>
            <a:r>
              <a:rPr lang="en-US" altLang="zh-CN" dirty="0" smtClean="0">
                <a:solidFill>
                  <a:prstClr val="black"/>
                </a:solidFill>
              </a:rPr>
              <a:t>EN</a:t>
            </a:r>
            <a:r>
              <a:rPr lang="zh-CN" altLang="en-US" dirty="0" smtClean="0">
                <a:solidFill>
                  <a:prstClr val="black"/>
                </a:solidFill>
              </a:rPr>
              <a:t>内检索很多数据库，提升文献检索效率</a:t>
            </a:r>
            <a:endParaRPr lang="en-US" altLang="zh-CN" dirty="0" smtClean="0">
              <a:solidFill>
                <a:prstClr val="black"/>
              </a:solidFill>
            </a:endParaRPr>
          </a:p>
          <a:p>
            <a:pPr marL="285750" lvl="0" indent="-285750" eaLnBrk="1" hangingPunct="1">
              <a:buFont typeface="Arial" panose="020B0604020202020204" pitchFamily="34" charset="0"/>
              <a:buChar char="•"/>
            </a:pPr>
            <a:r>
              <a:rPr lang="zh-CN" altLang="en-US" dirty="0" smtClean="0">
                <a:solidFill>
                  <a:prstClr val="black"/>
                </a:solidFill>
              </a:rPr>
              <a:t>表格式浏览和检索功能，</a:t>
            </a:r>
            <a:r>
              <a:rPr lang="zh-CN" altLang="en-US" dirty="0">
                <a:solidFill>
                  <a:prstClr val="black"/>
                </a:solidFill>
              </a:rPr>
              <a:t>提升</a:t>
            </a:r>
            <a:r>
              <a:rPr lang="zh-CN" altLang="en-US" dirty="0" smtClean="0">
                <a:solidFill>
                  <a:prstClr val="black"/>
                </a:solidFill>
              </a:rPr>
              <a:t>查找和定位已有文献的效率</a:t>
            </a:r>
            <a:endParaRPr lang="en-US" altLang="zh-CN" dirty="0" smtClean="0">
              <a:solidFill>
                <a:prstClr val="black"/>
              </a:solidFill>
            </a:endParaRPr>
          </a:p>
          <a:p>
            <a:pPr marL="285750" lvl="0" indent="-285750" eaLnBrk="1" hangingPunct="1">
              <a:buFont typeface="Arial" panose="020B0604020202020204" pitchFamily="34" charset="0"/>
              <a:buChar char="•"/>
            </a:pPr>
            <a:r>
              <a:rPr lang="zh-CN" altLang="en-US" dirty="0" smtClean="0">
                <a:solidFill>
                  <a:prstClr val="black"/>
                </a:solidFill>
              </a:rPr>
              <a:t>一键下载全文，提升</a:t>
            </a:r>
            <a:r>
              <a:rPr lang="zh-CN" altLang="en-US" dirty="0">
                <a:solidFill>
                  <a:prstClr val="black"/>
                </a:solidFill>
              </a:rPr>
              <a:t>获取全文的效率</a:t>
            </a:r>
            <a:endParaRPr lang="en-US" altLang="zh-CN" dirty="0" smtClean="0">
              <a:solidFill>
                <a:prstClr val="black"/>
              </a:solidFill>
            </a:endParaRPr>
          </a:p>
          <a:p>
            <a:pPr marL="285750" lvl="0" indent="-285750" eaLnBrk="1" hangingPunct="1">
              <a:buFont typeface="Arial" panose="020B0604020202020204" pitchFamily="34" charset="0"/>
              <a:buChar char="•"/>
            </a:pPr>
            <a:r>
              <a:rPr lang="zh-CN" altLang="en-US" dirty="0" smtClean="0">
                <a:solidFill>
                  <a:prstClr val="black"/>
                </a:solidFill>
              </a:rPr>
              <a:t>提升文献共享效率：</a:t>
            </a:r>
            <a:r>
              <a:rPr lang="en-US" altLang="zh-CN" dirty="0" smtClean="0">
                <a:solidFill>
                  <a:prstClr val="black"/>
                </a:solidFill>
              </a:rPr>
              <a:t>X9</a:t>
            </a:r>
            <a:r>
              <a:rPr lang="zh-CN" altLang="en-US" dirty="0" smtClean="0">
                <a:solidFill>
                  <a:prstClr val="black"/>
                </a:solidFill>
              </a:rPr>
              <a:t>新功能</a:t>
            </a:r>
            <a:r>
              <a:rPr lang="en-US" altLang="zh-CN" dirty="0" smtClean="0">
                <a:solidFill>
                  <a:prstClr val="black"/>
                </a:solidFill>
              </a:rPr>
              <a:t>——</a:t>
            </a:r>
            <a:r>
              <a:rPr lang="zh-CN" altLang="en-US" dirty="0">
                <a:solidFill>
                  <a:prstClr val="black"/>
                </a:solidFill>
              </a:rPr>
              <a:t>分组</a:t>
            </a:r>
            <a:r>
              <a:rPr lang="zh-CN" altLang="en-US" dirty="0" smtClean="0">
                <a:solidFill>
                  <a:prstClr val="black"/>
                </a:solidFill>
              </a:rPr>
              <a:t>共享</a:t>
            </a:r>
            <a:endParaRPr lang="en-US" altLang="zh-CN" dirty="0" smtClean="0">
              <a:solidFill>
                <a:prstClr val="black"/>
              </a:solidFill>
            </a:endParaRPr>
          </a:p>
          <a:p>
            <a:pPr lvl="0" eaLnBrk="1" hangingPunct="1"/>
            <a:r>
              <a:rPr lang="en-US" altLang="zh-CN" dirty="0">
                <a:solidFill>
                  <a:prstClr val="black"/>
                </a:solidFill>
              </a:rPr>
              <a:t>……</a:t>
            </a:r>
          </a:p>
          <a:p>
            <a:pPr eaLnBrk="1" hangingPunct="1"/>
            <a:endParaRPr lang="en-US" altLang="zh-CN" dirty="0"/>
          </a:p>
        </p:txBody>
      </p:sp>
    </p:spTree>
    <p:extLst>
      <p:ext uri="{BB962C8B-B14F-4D97-AF65-F5344CB8AC3E}">
        <p14:creationId xmlns:p14="http://schemas.microsoft.com/office/powerpoint/2010/main" val="379220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2.6.14">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2012.6.14</Template>
  <TotalTime>2617</TotalTime>
  <Words>4221</Words>
  <Application>Microsoft Office PowerPoint</Application>
  <PresentationFormat>全屏显示(4:3)</PresentationFormat>
  <Paragraphs>444</Paragraphs>
  <Slides>60</Slides>
  <Notes>44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60</vt:i4>
      </vt:variant>
    </vt:vector>
  </HeadingPairs>
  <TitlesOfParts>
    <vt:vector size="68" baseType="lpstr">
      <vt:lpstr>黑体</vt:lpstr>
      <vt:lpstr>华文隶书</vt:lpstr>
      <vt:lpstr>楷体_GB2312</vt:lpstr>
      <vt:lpstr>宋体</vt:lpstr>
      <vt:lpstr>Arial</vt:lpstr>
      <vt:lpstr>Calibri</vt:lpstr>
      <vt:lpstr>Wingdings</vt:lpstr>
      <vt:lpstr>2012.6.14</vt:lpstr>
      <vt:lpstr>微信、TIM、QQ扫码下载PPT</vt:lpstr>
      <vt:lpstr>文献管理软件EndNote 入门</vt:lpstr>
      <vt:lpstr>为什么要使用文献管理软件？</vt:lpstr>
      <vt:lpstr>为什么要使用文献管理软件？</vt:lpstr>
      <vt:lpstr>几种常用的参考文献管理软件</vt:lpstr>
      <vt:lpstr>利用EN建立个人数字图书馆</vt:lpstr>
      <vt:lpstr>一、EndNote简介与下载安装</vt:lpstr>
      <vt:lpstr>一、EndNote简介与下载安装</vt:lpstr>
      <vt:lpstr>一、EndNote简介与下载安装</vt:lpstr>
      <vt:lpstr>安装注意：</vt:lpstr>
      <vt:lpstr>PowerPoint 演示文稿</vt:lpstr>
      <vt:lpstr>PowerPoint 演示文稿</vt:lpstr>
      <vt:lpstr>一、EndNote简介与下载安装</vt:lpstr>
      <vt:lpstr>二、将文献导入EN</vt:lpstr>
      <vt:lpstr>PowerPoint 演示文稿</vt:lpstr>
      <vt:lpstr>二、将文献导入EN</vt:lpstr>
      <vt:lpstr>导入前的准备工作：新建数据库</vt:lpstr>
      <vt:lpstr>将已下载的全文导入到EN</vt:lpstr>
      <vt:lpstr>将已下载的全文导入到EN</vt:lpstr>
      <vt:lpstr>将已下载的全文导入到EN</vt:lpstr>
      <vt:lpstr>将已下载的全文导入到EN</vt:lpstr>
      <vt:lpstr>二、将文献导入EN</vt:lpstr>
      <vt:lpstr>Case1:将数据库检索结果导入到EN——CNKI</vt:lpstr>
      <vt:lpstr>Case1:将数据库检索结果导入 到EN——CNKI</vt:lpstr>
      <vt:lpstr>Case2:将数据库检索结果导入到EN——SD</vt:lpstr>
      <vt:lpstr>为什么是RIS？             </vt:lpstr>
      <vt:lpstr>PowerPoint 演示文稿</vt:lpstr>
      <vt:lpstr>Case2:将数据库检索结果 导入到EN——SD</vt:lpstr>
      <vt:lpstr>Case3:将数据库检索结果导入到EN——endnote web</vt:lpstr>
      <vt:lpstr>Case4:将数据库检索结果导入到EN</vt:lpstr>
      <vt:lpstr>Case5:将数据库检索结果 导入到EN</vt:lpstr>
      <vt:lpstr>CAUTION:</vt:lpstr>
      <vt:lpstr>将数据库检索结果导入到EN：总结</vt:lpstr>
      <vt:lpstr>PowerPoint 演示文稿</vt:lpstr>
      <vt:lpstr>二、将文献导入EN</vt:lpstr>
      <vt:lpstr>将NE中的题录导入EN</vt:lpstr>
      <vt:lpstr>将NE中的题录导入EN</vt:lpstr>
      <vt:lpstr>二、将文献导入EN</vt:lpstr>
      <vt:lpstr>使用EN检索和获取文献题录</vt:lpstr>
      <vt:lpstr>使用EN检索和获取文献题录</vt:lpstr>
      <vt:lpstr>三、利用EN管理文献</vt:lpstr>
      <vt:lpstr>三、利用EN管理文献</vt:lpstr>
      <vt:lpstr>三、利用EN管理文献</vt:lpstr>
      <vt:lpstr>三、利用EN管理文献</vt:lpstr>
      <vt:lpstr>三、利用EN管理文献</vt:lpstr>
      <vt:lpstr>三、利用EN管理文献</vt:lpstr>
      <vt:lpstr>三、利用EN管理文献</vt:lpstr>
      <vt:lpstr>三、利用EN管理文献</vt:lpstr>
      <vt:lpstr>四、利用EN撰写论文</vt:lpstr>
      <vt:lpstr>插入参考文献</vt:lpstr>
      <vt:lpstr> 插入参考文献</vt:lpstr>
      <vt:lpstr> 插入参考文献</vt:lpstr>
      <vt:lpstr> 插入参考文献</vt:lpstr>
      <vt:lpstr> 插入参考文献</vt:lpstr>
      <vt:lpstr> 插入参考文献</vt:lpstr>
      <vt:lpstr> 插入参考文献</vt:lpstr>
      <vt:lpstr>利用NE插入脚注</vt:lpstr>
      <vt:lpstr>使用word模板</vt:lpstr>
      <vt:lpstr>使用word模板</vt:lpstr>
      <vt:lpstr>技术支持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文献管理软件NoteExpress介绍</dc:title>
  <dc:creator>liby</dc:creator>
  <cp:lastModifiedBy>闫 钟峰</cp:lastModifiedBy>
  <cp:revision>378</cp:revision>
  <dcterms:created xsi:type="dcterms:W3CDTF">2012-06-13T00:31:54Z</dcterms:created>
  <dcterms:modified xsi:type="dcterms:W3CDTF">2018-11-21T02:47:35Z</dcterms:modified>
</cp:coreProperties>
</file>