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336" r:id="rId2"/>
    <p:sldId id="258" r:id="rId3"/>
    <p:sldId id="257" r:id="rId4"/>
    <p:sldId id="259" r:id="rId5"/>
    <p:sldId id="341" r:id="rId6"/>
    <p:sldId id="342" r:id="rId7"/>
    <p:sldId id="340" r:id="rId8"/>
    <p:sldId id="261" r:id="rId9"/>
    <p:sldId id="262" r:id="rId10"/>
    <p:sldId id="335" r:id="rId11"/>
    <p:sldId id="327" r:id="rId12"/>
    <p:sldId id="281" r:id="rId13"/>
    <p:sldId id="338" r:id="rId14"/>
    <p:sldId id="271" r:id="rId15"/>
    <p:sldId id="343" r:id="rId16"/>
    <p:sldId id="323" r:id="rId17"/>
    <p:sldId id="267" r:id="rId18"/>
    <p:sldId id="264" r:id="rId19"/>
    <p:sldId id="269" r:id="rId20"/>
    <p:sldId id="265" r:id="rId21"/>
    <p:sldId id="266" r:id="rId22"/>
    <p:sldId id="268" r:id="rId23"/>
    <p:sldId id="350" r:id="rId24"/>
    <p:sldId id="307" r:id="rId25"/>
    <p:sldId id="324" r:id="rId26"/>
    <p:sldId id="308" r:id="rId27"/>
    <p:sldId id="310" r:id="rId28"/>
    <p:sldId id="311" r:id="rId29"/>
    <p:sldId id="314" r:id="rId30"/>
    <p:sldId id="315" r:id="rId31"/>
    <p:sldId id="316" r:id="rId32"/>
    <p:sldId id="317" r:id="rId33"/>
    <p:sldId id="344" r:id="rId34"/>
    <p:sldId id="345" r:id="rId35"/>
    <p:sldId id="346" r:id="rId36"/>
    <p:sldId id="347" r:id="rId37"/>
    <p:sldId id="349" r:id="rId38"/>
    <p:sldId id="313" r:id="rId39"/>
    <p:sldId id="333" r:id="rId40"/>
    <p:sldId id="334" r:id="rId41"/>
    <p:sldId id="309" r:id="rId42"/>
    <p:sldId id="312" r:id="rId43"/>
    <p:sldId id="326" r:id="rId44"/>
    <p:sldId id="321" r:id="rId45"/>
    <p:sldId id="278" r:id="rId46"/>
    <p:sldId id="320" r:id="rId47"/>
    <p:sldId id="279" r:id="rId48"/>
    <p:sldId id="351" r:id="rId49"/>
    <p:sldId id="352" r:id="rId50"/>
    <p:sldId id="353" r:id="rId51"/>
    <p:sldId id="274" r:id="rId52"/>
    <p:sldId id="287" r:id="rId53"/>
    <p:sldId id="354" r:id="rId54"/>
    <p:sldId id="331" r:id="rId55"/>
    <p:sldId id="332" r:id="rId56"/>
    <p:sldId id="290" r:id="rId57"/>
    <p:sldId id="288" r:id="rId58"/>
    <p:sldId id="322" r:id="rId59"/>
    <p:sldId id="306" r:id="rId6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35" autoAdjust="0"/>
    <p:restoredTop sz="83099" autoAdjust="0"/>
  </p:normalViewPr>
  <p:slideViewPr>
    <p:cSldViewPr>
      <p:cViewPr varScale="1">
        <p:scale>
          <a:sx n="111" d="100"/>
          <a:sy n="111" d="100"/>
        </p:scale>
        <p:origin x="1236" y="96"/>
      </p:cViewPr>
      <p:guideLst>
        <p:guide orient="horz" pos="2160"/>
        <p:guide pos="2880"/>
      </p:guideLst>
    </p:cSldViewPr>
  </p:slideViewPr>
  <p:outlineViewPr>
    <p:cViewPr>
      <p:scale>
        <a:sx n="33" d="100"/>
        <a:sy n="33" d="100"/>
      </p:scale>
      <p:origin x="0" y="-4423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55FA70-1845-406F-B292-252B956EBCD4}" type="doc">
      <dgm:prSet loTypeId="urn:microsoft.com/office/officeart/2005/8/layout/arrow2" loCatId="process" qsTypeId="urn:microsoft.com/office/officeart/2005/8/quickstyle/simple1" qsCatId="simple" csTypeId="urn:microsoft.com/office/officeart/2005/8/colors/accent1_2" csCatId="accent1" phldr="1"/>
      <dgm:spPr/>
    </dgm:pt>
    <dgm:pt modelId="{03C6D580-B5E6-4159-807A-12043E410DE3}">
      <dgm:prSet phldrT="[文本]" custT="1"/>
      <dgm:spPr/>
      <dgm:t>
        <a:bodyPr/>
        <a:lstStyle/>
        <a:p>
          <a:r>
            <a:rPr lang="zh-CN" altLang="en-US" sz="1600" dirty="0" smtClean="0"/>
            <a:t>卡片式管理</a:t>
          </a:r>
          <a:endParaRPr lang="zh-CN" altLang="en-US" sz="1600" dirty="0"/>
        </a:p>
      </dgm:t>
    </dgm:pt>
    <dgm:pt modelId="{DE03A9A5-415C-4866-AD7E-55B25EFAABFA}" type="parTrans" cxnId="{4C5AEA0A-8323-4EBA-9D33-1C45563E868F}">
      <dgm:prSet/>
      <dgm:spPr/>
      <dgm:t>
        <a:bodyPr/>
        <a:lstStyle/>
        <a:p>
          <a:endParaRPr lang="zh-CN" altLang="en-US"/>
        </a:p>
      </dgm:t>
    </dgm:pt>
    <dgm:pt modelId="{BF73AF4A-586A-4AC3-8075-832B4A04D9B8}" type="sibTrans" cxnId="{4C5AEA0A-8323-4EBA-9D33-1C45563E868F}">
      <dgm:prSet/>
      <dgm:spPr/>
      <dgm:t>
        <a:bodyPr/>
        <a:lstStyle/>
        <a:p>
          <a:endParaRPr lang="zh-CN" altLang="en-US"/>
        </a:p>
      </dgm:t>
    </dgm:pt>
    <dgm:pt modelId="{146D1477-4D86-4418-8E1A-15526FFB7448}">
      <dgm:prSet phldrT="[文本]" custT="1"/>
      <dgm:spPr/>
      <dgm:t>
        <a:bodyPr/>
        <a:lstStyle/>
        <a:p>
          <a:r>
            <a:rPr lang="zh-CN" altLang="en-US" sz="1600" dirty="0" smtClean="0"/>
            <a:t>非专业化工具管理</a:t>
          </a:r>
          <a:endParaRPr lang="zh-CN" altLang="en-US" sz="1600" dirty="0"/>
        </a:p>
      </dgm:t>
    </dgm:pt>
    <dgm:pt modelId="{5FFF29C0-8DE2-416F-B1BC-C1A3635DEDE2}" type="parTrans" cxnId="{2D429B78-04D6-48AD-B44E-6D8621875D10}">
      <dgm:prSet/>
      <dgm:spPr/>
      <dgm:t>
        <a:bodyPr/>
        <a:lstStyle/>
        <a:p>
          <a:endParaRPr lang="zh-CN" altLang="en-US"/>
        </a:p>
      </dgm:t>
    </dgm:pt>
    <dgm:pt modelId="{B109E6D7-CD88-49E2-9612-D1025EA249A9}" type="sibTrans" cxnId="{2D429B78-04D6-48AD-B44E-6D8621875D10}">
      <dgm:prSet/>
      <dgm:spPr/>
      <dgm:t>
        <a:bodyPr/>
        <a:lstStyle/>
        <a:p>
          <a:endParaRPr lang="zh-CN" altLang="en-US"/>
        </a:p>
      </dgm:t>
    </dgm:pt>
    <dgm:pt modelId="{62CDB617-AE22-422A-9BA9-2C408E1B9214}">
      <dgm:prSet phldrT="[文本]" custT="1"/>
      <dgm:spPr/>
      <dgm:t>
        <a:bodyPr/>
        <a:lstStyle/>
        <a:p>
          <a:r>
            <a:rPr lang="zh-CN" altLang="en-US" sz="1600" dirty="0" smtClean="0"/>
            <a:t>专业化工具管理</a:t>
          </a:r>
          <a:endParaRPr lang="zh-CN" altLang="en-US" sz="1600" dirty="0"/>
        </a:p>
      </dgm:t>
    </dgm:pt>
    <dgm:pt modelId="{E97606C7-799D-4EEF-8180-AD697E45E247}" type="parTrans" cxnId="{DE576236-06F7-4B83-834C-F270EFC8A4DE}">
      <dgm:prSet/>
      <dgm:spPr/>
      <dgm:t>
        <a:bodyPr/>
        <a:lstStyle/>
        <a:p>
          <a:endParaRPr lang="zh-CN" altLang="en-US"/>
        </a:p>
      </dgm:t>
    </dgm:pt>
    <dgm:pt modelId="{80E86150-8BFA-4B89-A67C-7DD730D9857C}" type="sibTrans" cxnId="{DE576236-06F7-4B83-834C-F270EFC8A4DE}">
      <dgm:prSet/>
      <dgm:spPr/>
      <dgm:t>
        <a:bodyPr/>
        <a:lstStyle/>
        <a:p>
          <a:endParaRPr lang="zh-CN" altLang="en-US"/>
        </a:p>
      </dgm:t>
    </dgm:pt>
    <dgm:pt modelId="{C75E8643-3397-4501-8629-03F7B951F771}">
      <dgm:prSet phldrT="[文本]" custT="1"/>
      <dgm:spPr/>
      <dgm:t>
        <a:bodyPr/>
        <a:lstStyle/>
        <a:p>
          <a:pPr algn="l"/>
          <a:r>
            <a:rPr lang="zh-CN" altLang="en-US" sz="1600" dirty="0" smtClean="0"/>
            <a:t>网络化专业工具</a:t>
          </a:r>
          <a:endParaRPr lang="zh-CN" altLang="en-US" sz="1600" dirty="0"/>
        </a:p>
      </dgm:t>
    </dgm:pt>
    <dgm:pt modelId="{6C3EF746-BC53-46AD-B499-921DE4F1D60A}" type="parTrans" cxnId="{6F0DA8CB-E281-40F2-97D3-18B73AF2A216}">
      <dgm:prSet/>
      <dgm:spPr/>
      <dgm:t>
        <a:bodyPr/>
        <a:lstStyle/>
        <a:p>
          <a:endParaRPr lang="zh-CN" altLang="en-US"/>
        </a:p>
      </dgm:t>
    </dgm:pt>
    <dgm:pt modelId="{EEAE76E7-1FF7-4259-9C70-F78A4BFD8CD2}" type="sibTrans" cxnId="{6F0DA8CB-E281-40F2-97D3-18B73AF2A216}">
      <dgm:prSet/>
      <dgm:spPr/>
      <dgm:t>
        <a:bodyPr/>
        <a:lstStyle/>
        <a:p>
          <a:endParaRPr lang="zh-CN" altLang="en-US"/>
        </a:p>
      </dgm:t>
    </dgm:pt>
    <dgm:pt modelId="{B186F58A-9B87-471B-9744-7F7E4DF9AEF0}" type="pres">
      <dgm:prSet presAssocID="{F055FA70-1845-406F-B292-252B956EBCD4}" presName="arrowDiagram" presStyleCnt="0">
        <dgm:presLayoutVars>
          <dgm:chMax val="5"/>
          <dgm:dir/>
          <dgm:resizeHandles val="exact"/>
        </dgm:presLayoutVars>
      </dgm:prSet>
      <dgm:spPr/>
    </dgm:pt>
    <dgm:pt modelId="{628CA828-DB4F-4979-9E4C-F31651862B7E}" type="pres">
      <dgm:prSet presAssocID="{F055FA70-1845-406F-B292-252B956EBCD4}" presName="arrow" presStyleLbl="bgShp" presStyleIdx="0" presStyleCnt="1" custLinFactNeighborX="-1601" custLinFactNeighborY="-1148"/>
      <dgm:spPr/>
    </dgm:pt>
    <dgm:pt modelId="{B85D806C-254F-4F5E-98EF-9DF2AFE6CAA3}" type="pres">
      <dgm:prSet presAssocID="{F055FA70-1845-406F-B292-252B956EBCD4}" presName="arrowDiagram4" presStyleCnt="0"/>
      <dgm:spPr/>
    </dgm:pt>
    <dgm:pt modelId="{FA2B4349-727D-4B94-AA98-96F2FB95D19A}" type="pres">
      <dgm:prSet presAssocID="{03C6D580-B5E6-4159-807A-12043E410DE3}" presName="bullet4a" presStyleLbl="node1" presStyleIdx="0" presStyleCnt="4" custLinFactNeighborX="-35390" custLinFactNeighborY="50083"/>
      <dgm:spPr/>
    </dgm:pt>
    <dgm:pt modelId="{A030B7CA-FEA8-4C06-9F81-7488D607CE3C}" type="pres">
      <dgm:prSet presAssocID="{03C6D580-B5E6-4159-807A-12043E410DE3}" presName="textBox4a" presStyleLbl="revTx" presStyleIdx="0" presStyleCnt="4" custScaleX="124848" custScaleY="32946" custLinFactNeighborX="13788" custLinFactNeighborY="-18183">
        <dgm:presLayoutVars>
          <dgm:bulletEnabled val="1"/>
        </dgm:presLayoutVars>
      </dgm:prSet>
      <dgm:spPr/>
      <dgm:t>
        <a:bodyPr/>
        <a:lstStyle/>
        <a:p>
          <a:endParaRPr lang="zh-CN" altLang="en-US"/>
        </a:p>
      </dgm:t>
    </dgm:pt>
    <dgm:pt modelId="{00139DBD-AF60-48F0-AB9B-D2C141062AC5}" type="pres">
      <dgm:prSet presAssocID="{146D1477-4D86-4418-8E1A-15526FFB7448}" presName="bullet4b" presStyleLbl="node1" presStyleIdx="1" presStyleCnt="4" custLinFactNeighborX="-73423" custLinFactNeighborY="77832"/>
      <dgm:spPr/>
    </dgm:pt>
    <dgm:pt modelId="{EFBF5C85-A593-45CD-8D0A-882A8B157401}" type="pres">
      <dgm:prSet presAssocID="{146D1477-4D86-4418-8E1A-15526FFB7448}" presName="textBox4b" presStyleLbl="revTx" presStyleIdx="1" presStyleCnt="4" custScaleX="150424" custScaleY="19654" custLinFactNeighborX="18138" custLinFactNeighborY="-30720">
        <dgm:presLayoutVars>
          <dgm:bulletEnabled val="1"/>
        </dgm:presLayoutVars>
      </dgm:prSet>
      <dgm:spPr/>
      <dgm:t>
        <a:bodyPr/>
        <a:lstStyle/>
        <a:p>
          <a:endParaRPr lang="zh-CN" altLang="en-US"/>
        </a:p>
      </dgm:t>
    </dgm:pt>
    <dgm:pt modelId="{60356BC5-C2AE-4D34-B78E-7430F8942382}" type="pres">
      <dgm:prSet presAssocID="{62CDB617-AE22-422A-9BA9-2C408E1B9214}" presName="bullet4c" presStyleLbl="node1" presStyleIdx="2" presStyleCnt="4" custLinFactNeighborX="-18412" custLinFactNeighborY="2589"/>
      <dgm:spPr/>
    </dgm:pt>
    <dgm:pt modelId="{DD123CC4-8B99-4456-BB83-3E6C1C4A0BDD}" type="pres">
      <dgm:prSet presAssocID="{62CDB617-AE22-422A-9BA9-2C408E1B9214}" presName="textBox4c" presStyleLbl="revTx" presStyleIdx="2" presStyleCnt="4" custScaleX="176806" custScaleY="12142" custLinFactNeighborX="35448" custLinFactNeighborY="-41440">
        <dgm:presLayoutVars>
          <dgm:bulletEnabled val="1"/>
        </dgm:presLayoutVars>
      </dgm:prSet>
      <dgm:spPr/>
      <dgm:t>
        <a:bodyPr/>
        <a:lstStyle/>
        <a:p>
          <a:endParaRPr lang="zh-CN" altLang="en-US"/>
        </a:p>
      </dgm:t>
    </dgm:pt>
    <dgm:pt modelId="{64A269F7-6473-42B0-9DCD-80E48D114B52}" type="pres">
      <dgm:prSet presAssocID="{C75E8643-3397-4501-8629-03F7B951F771}" presName="bullet4d" presStyleLbl="node1" presStyleIdx="3" presStyleCnt="4" custLinFactNeighborX="39318" custLinFactNeighborY="-32709"/>
      <dgm:spPr/>
    </dgm:pt>
    <dgm:pt modelId="{02A94753-CA79-49E1-9942-B4CD4A4F4990}" type="pres">
      <dgm:prSet presAssocID="{C75E8643-3397-4501-8629-03F7B951F771}" presName="textBox4d" presStyleLbl="revTx" presStyleIdx="3" presStyleCnt="4" custScaleX="117540" custScaleY="9563" custLinFactNeighborX="27129" custLinFactNeighborY="-56326">
        <dgm:presLayoutVars>
          <dgm:bulletEnabled val="1"/>
        </dgm:presLayoutVars>
      </dgm:prSet>
      <dgm:spPr/>
      <dgm:t>
        <a:bodyPr/>
        <a:lstStyle/>
        <a:p>
          <a:endParaRPr lang="zh-CN" altLang="en-US"/>
        </a:p>
      </dgm:t>
    </dgm:pt>
  </dgm:ptLst>
  <dgm:cxnLst>
    <dgm:cxn modelId="{4C5AEA0A-8323-4EBA-9D33-1C45563E868F}" srcId="{F055FA70-1845-406F-B292-252B956EBCD4}" destId="{03C6D580-B5E6-4159-807A-12043E410DE3}" srcOrd="0" destOrd="0" parTransId="{DE03A9A5-415C-4866-AD7E-55B25EFAABFA}" sibTransId="{BF73AF4A-586A-4AC3-8075-832B4A04D9B8}"/>
    <dgm:cxn modelId="{65E1AA16-2DE1-41B4-9A67-14182C9B8568}" type="presOf" srcId="{146D1477-4D86-4418-8E1A-15526FFB7448}" destId="{EFBF5C85-A593-45CD-8D0A-882A8B157401}" srcOrd="0" destOrd="0" presId="urn:microsoft.com/office/officeart/2005/8/layout/arrow2"/>
    <dgm:cxn modelId="{DE576236-06F7-4B83-834C-F270EFC8A4DE}" srcId="{F055FA70-1845-406F-B292-252B956EBCD4}" destId="{62CDB617-AE22-422A-9BA9-2C408E1B9214}" srcOrd="2" destOrd="0" parTransId="{E97606C7-799D-4EEF-8180-AD697E45E247}" sibTransId="{80E86150-8BFA-4B89-A67C-7DD730D9857C}"/>
    <dgm:cxn modelId="{F8043430-4A84-4793-ADF9-26498A0DB228}" type="presOf" srcId="{62CDB617-AE22-422A-9BA9-2C408E1B9214}" destId="{DD123CC4-8B99-4456-BB83-3E6C1C4A0BDD}" srcOrd="0" destOrd="0" presId="urn:microsoft.com/office/officeart/2005/8/layout/arrow2"/>
    <dgm:cxn modelId="{2D429B78-04D6-48AD-B44E-6D8621875D10}" srcId="{F055FA70-1845-406F-B292-252B956EBCD4}" destId="{146D1477-4D86-4418-8E1A-15526FFB7448}" srcOrd="1" destOrd="0" parTransId="{5FFF29C0-8DE2-416F-B1BC-C1A3635DEDE2}" sibTransId="{B109E6D7-CD88-49E2-9612-D1025EA249A9}"/>
    <dgm:cxn modelId="{D7CE6934-AFE7-45BE-B28D-EBF0501E3E90}" type="presOf" srcId="{03C6D580-B5E6-4159-807A-12043E410DE3}" destId="{A030B7CA-FEA8-4C06-9F81-7488D607CE3C}" srcOrd="0" destOrd="0" presId="urn:microsoft.com/office/officeart/2005/8/layout/arrow2"/>
    <dgm:cxn modelId="{C1265428-3195-4C48-A321-5449698FAA23}" type="presOf" srcId="{C75E8643-3397-4501-8629-03F7B951F771}" destId="{02A94753-CA79-49E1-9942-B4CD4A4F4990}" srcOrd="0" destOrd="0" presId="urn:microsoft.com/office/officeart/2005/8/layout/arrow2"/>
    <dgm:cxn modelId="{6F0DA8CB-E281-40F2-97D3-18B73AF2A216}" srcId="{F055FA70-1845-406F-B292-252B956EBCD4}" destId="{C75E8643-3397-4501-8629-03F7B951F771}" srcOrd="3" destOrd="0" parTransId="{6C3EF746-BC53-46AD-B499-921DE4F1D60A}" sibTransId="{EEAE76E7-1FF7-4259-9C70-F78A4BFD8CD2}"/>
    <dgm:cxn modelId="{ECD7531D-A1DB-45F5-88A0-A530C344E702}" type="presOf" srcId="{F055FA70-1845-406F-B292-252B956EBCD4}" destId="{B186F58A-9B87-471B-9744-7F7E4DF9AEF0}" srcOrd="0" destOrd="0" presId="urn:microsoft.com/office/officeart/2005/8/layout/arrow2"/>
    <dgm:cxn modelId="{D7E188BC-386A-48D2-A83C-61D04EC7AB73}" type="presParOf" srcId="{B186F58A-9B87-471B-9744-7F7E4DF9AEF0}" destId="{628CA828-DB4F-4979-9E4C-F31651862B7E}" srcOrd="0" destOrd="0" presId="urn:microsoft.com/office/officeart/2005/8/layout/arrow2"/>
    <dgm:cxn modelId="{3BD4C49B-93C9-48FC-9524-63931EB35553}" type="presParOf" srcId="{B186F58A-9B87-471B-9744-7F7E4DF9AEF0}" destId="{B85D806C-254F-4F5E-98EF-9DF2AFE6CAA3}" srcOrd="1" destOrd="0" presId="urn:microsoft.com/office/officeart/2005/8/layout/arrow2"/>
    <dgm:cxn modelId="{52745246-53A2-4BD9-AC5B-D169C88660AC}" type="presParOf" srcId="{B85D806C-254F-4F5E-98EF-9DF2AFE6CAA3}" destId="{FA2B4349-727D-4B94-AA98-96F2FB95D19A}" srcOrd="0" destOrd="0" presId="urn:microsoft.com/office/officeart/2005/8/layout/arrow2"/>
    <dgm:cxn modelId="{F075AEF0-90E2-488B-83B0-EFDB58F48AD2}" type="presParOf" srcId="{B85D806C-254F-4F5E-98EF-9DF2AFE6CAA3}" destId="{A030B7CA-FEA8-4C06-9F81-7488D607CE3C}" srcOrd="1" destOrd="0" presId="urn:microsoft.com/office/officeart/2005/8/layout/arrow2"/>
    <dgm:cxn modelId="{32A54228-C1A1-41D0-A003-CCCF07BAACBA}" type="presParOf" srcId="{B85D806C-254F-4F5E-98EF-9DF2AFE6CAA3}" destId="{00139DBD-AF60-48F0-AB9B-D2C141062AC5}" srcOrd="2" destOrd="0" presId="urn:microsoft.com/office/officeart/2005/8/layout/arrow2"/>
    <dgm:cxn modelId="{C0469F1C-E374-4310-9E74-54F78AA82778}" type="presParOf" srcId="{B85D806C-254F-4F5E-98EF-9DF2AFE6CAA3}" destId="{EFBF5C85-A593-45CD-8D0A-882A8B157401}" srcOrd="3" destOrd="0" presId="urn:microsoft.com/office/officeart/2005/8/layout/arrow2"/>
    <dgm:cxn modelId="{0B9940B2-7D65-4F11-81CE-5AB1953A0C31}" type="presParOf" srcId="{B85D806C-254F-4F5E-98EF-9DF2AFE6CAA3}" destId="{60356BC5-C2AE-4D34-B78E-7430F8942382}" srcOrd="4" destOrd="0" presId="urn:microsoft.com/office/officeart/2005/8/layout/arrow2"/>
    <dgm:cxn modelId="{0C830463-9AA1-4D2F-ADF3-BBCDC81BE5BC}" type="presParOf" srcId="{B85D806C-254F-4F5E-98EF-9DF2AFE6CAA3}" destId="{DD123CC4-8B99-4456-BB83-3E6C1C4A0BDD}" srcOrd="5" destOrd="0" presId="urn:microsoft.com/office/officeart/2005/8/layout/arrow2"/>
    <dgm:cxn modelId="{2486A4F8-E5CF-478E-853C-88A9F409657B}" type="presParOf" srcId="{B85D806C-254F-4F5E-98EF-9DF2AFE6CAA3}" destId="{64A269F7-6473-42B0-9DCD-80E48D114B52}" srcOrd="6" destOrd="0" presId="urn:microsoft.com/office/officeart/2005/8/layout/arrow2"/>
    <dgm:cxn modelId="{41E913C0-BE6E-485B-84DA-B3DAAD4735E3}" type="presParOf" srcId="{B85D806C-254F-4F5E-98EF-9DF2AFE6CAA3}" destId="{02A94753-CA79-49E1-9942-B4CD4A4F4990}"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1FEC1897-19CE-4A5C-862F-A9B9650A0778}" type="datetimeFigureOut">
              <a:rPr lang="zh-CN" altLang="en-US"/>
              <a:pPr>
                <a:defRPr/>
              </a:pPr>
              <a:t>2019-10-21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C4C665EE-EFA0-4B06-972B-405C54A42B1E}" type="slidenum">
              <a:rPr lang="zh-CN" altLang="en-US"/>
              <a:pPr>
                <a:defRPr/>
              </a:pPr>
              <a:t>‹#›</a:t>
            </a:fld>
            <a:endParaRPr lang="zh-CN" altLang="en-US"/>
          </a:p>
        </p:txBody>
      </p:sp>
    </p:spTree>
    <p:extLst>
      <p:ext uri="{BB962C8B-B14F-4D97-AF65-F5344CB8AC3E}">
        <p14:creationId xmlns:p14="http://schemas.microsoft.com/office/powerpoint/2010/main" val="10929078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bwMode="auto">
          <a:noFill/>
          <a:ln>
            <a:solidFill>
              <a:srgbClr val="000000"/>
            </a:solidFill>
            <a:miter lim="800000"/>
            <a:headEnd/>
            <a:tailEnd/>
          </a:ln>
        </p:spPr>
      </p:sp>
      <p:sp>
        <p:nvSpPr>
          <p:cNvPr id="50179"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zh-CN" altLang="en-US" dirty="0" smtClean="0"/>
              <a:t>这是一个入门级别的讲座，旨在当大家快速掌握最基本的功能，快速上手，能够在日常的学习和科研当中高频率地使用它。更多的功能则希望大家在今后的使用中逐渐根据自己的需求去探索和学习。</a:t>
            </a:r>
            <a:r>
              <a:rPr lang="en-US" altLang="zh-CN" dirty="0" err="1" smtClean="0"/>
              <a:t>noteexpress</a:t>
            </a:r>
            <a:r>
              <a:rPr lang="zh-CN" altLang="en-US" dirty="0" smtClean="0"/>
              <a:t>本身也是一个功能繁杂的软件，每个用户也都会有自己较为个性化的需求，本次讲座将集中于基本功能的介绍和演示，个性化的或小众的需求希望大家自己学习，遇到问题可反馈给我，我们共同研究。“师傅领进门，</a:t>
            </a:r>
            <a:r>
              <a:rPr lang="zh-CN" altLang="en-US" sz="1200" b="0" i="0" kern="1200" dirty="0" smtClean="0">
                <a:solidFill>
                  <a:schemeClr val="tx1"/>
                </a:solidFill>
                <a:effectLst/>
                <a:latin typeface="+mn-lt"/>
                <a:ea typeface="+mn-ea"/>
                <a:cs typeface="+mn-cs"/>
              </a:rPr>
              <a:t>修行在个人</a:t>
            </a:r>
            <a:r>
              <a:rPr lang="zh-CN" altLang="en-US" dirty="0" smtClean="0"/>
              <a:t>。”</a:t>
            </a:r>
            <a:endParaRPr lang="en-US" altLang="zh-CN" dirty="0" smtClean="0"/>
          </a:p>
          <a:p>
            <a:pPr eaLnBrk="1" hangingPunct="1">
              <a:spcBef>
                <a:spcPct val="0"/>
              </a:spcBef>
            </a:pPr>
            <a:r>
              <a:rPr lang="zh-CN" altLang="en-US" dirty="0" smtClean="0"/>
              <a:t>使用说明：网上找到的所有其他来源的文档很大可能都是过时的，网上的中文文档尤其如此，别人给你的</a:t>
            </a:r>
            <a:r>
              <a:rPr lang="en-US" altLang="zh-CN" dirty="0" smtClean="0"/>
              <a:t>NE</a:t>
            </a:r>
            <a:r>
              <a:rPr lang="zh-CN" altLang="en-US" dirty="0" smtClean="0"/>
              <a:t>安装文件多数都是盗版、旧版本的。使用说明尽量用</a:t>
            </a:r>
            <a:r>
              <a:rPr lang="en-US" altLang="zh-CN" dirty="0" smtClean="0"/>
              <a:t>NE</a:t>
            </a:r>
            <a:r>
              <a:rPr lang="zh-CN" altLang="en-US" dirty="0" smtClean="0"/>
              <a:t>自带</a:t>
            </a:r>
            <a:r>
              <a:rPr lang="zh-CN" altLang="en-US" baseline="0" dirty="0" smtClean="0"/>
              <a:t>的“在线帮助：</a:t>
            </a:r>
            <a:r>
              <a:rPr lang="en-US" altLang="zh-CN" baseline="0" dirty="0" smtClean="0"/>
              <a:t>http://www.inoteexpress.com/wiki/index.php/</a:t>
            </a:r>
            <a:r>
              <a:rPr lang="zh-CN" altLang="en-US" baseline="0" dirty="0" smtClean="0"/>
              <a:t>”，还有不懂的，再去求助搜索引擎，以及公司的官方论坛。</a:t>
            </a:r>
            <a:endParaRPr lang="zh-CN" altLang="en-US" dirty="0" smtClean="0"/>
          </a:p>
        </p:txBody>
      </p:sp>
      <p:sp>
        <p:nvSpPr>
          <p:cNvPr id="29700"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5F34F1-EE11-4E59-B155-FEDD97438320}" type="slidenum">
              <a:rPr lang="zh-CN" altLang="en-US" smtClean="0"/>
              <a:pPr fontAlgn="base">
                <a:spcBef>
                  <a:spcPct val="0"/>
                </a:spcBef>
                <a:spcAft>
                  <a:spcPct val="0"/>
                </a:spcAft>
                <a:defRPr/>
              </a:pPr>
              <a:t>1</a:t>
            </a:fld>
            <a:endParaRPr lang="en-US" altLang="zh-CN" dirty="0" smtClean="0"/>
          </a:p>
        </p:txBody>
      </p:sp>
    </p:spTree>
    <p:extLst>
      <p:ext uri="{BB962C8B-B14F-4D97-AF65-F5344CB8AC3E}">
        <p14:creationId xmlns:p14="http://schemas.microsoft.com/office/powerpoint/2010/main" val="42207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一个问题：这里调整的字段是全局性的，也就是说所有的数据库的所有文件夹都会按照调整后的字段来显示，对于不同类型的文献，这可能会带来不便。</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13</a:t>
            </a:fld>
            <a:endParaRPr lang="zh-CN" altLang="en-US"/>
          </a:p>
        </p:txBody>
      </p:sp>
    </p:spTree>
    <p:extLst>
      <p:ext uri="{BB962C8B-B14F-4D97-AF65-F5344CB8AC3E}">
        <p14:creationId xmlns:p14="http://schemas.microsoft.com/office/powerpoint/2010/main" val="1133983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一二三是七的基础，四五六初学者暂时不需要了解。</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14</a:t>
            </a:fld>
            <a:endParaRPr lang="zh-CN" altLang="en-US"/>
          </a:p>
        </p:txBody>
      </p:sp>
    </p:spTree>
    <p:extLst>
      <p:ext uri="{BB962C8B-B14F-4D97-AF65-F5344CB8AC3E}">
        <p14:creationId xmlns:p14="http://schemas.microsoft.com/office/powerpoint/2010/main" val="3308987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t>
            </a:r>
            <a:r>
              <a:rPr lang="zh-CN" altLang="en-US" dirty="0" smtClean="0"/>
              <a:t>导入已下载的文献</a:t>
            </a:r>
            <a:r>
              <a:rPr lang="en-US" altLang="zh-CN" dirty="0" smtClean="0"/>
              <a:t>”</a:t>
            </a:r>
            <a:r>
              <a:rPr lang="zh-CN" altLang="en-US" dirty="0" smtClean="0"/>
              <a:t>意思是把已经下载的全文导入到</a:t>
            </a:r>
            <a:r>
              <a:rPr lang="en-US" altLang="zh-CN" dirty="0" smtClean="0"/>
              <a:t>NE</a:t>
            </a:r>
            <a:r>
              <a:rPr lang="zh-CN" altLang="en-US" dirty="0" smtClean="0"/>
              <a:t>里，然后使用</a:t>
            </a:r>
            <a:r>
              <a:rPr lang="en-US" altLang="zh-CN" dirty="0" smtClean="0"/>
              <a:t>NE</a:t>
            </a:r>
            <a:r>
              <a:rPr lang="zh-CN" altLang="en-US" dirty="0" smtClean="0"/>
              <a:t>来浏览、定位自己已经下载的文献。</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15</a:t>
            </a:fld>
            <a:endParaRPr lang="zh-CN" altLang="en-US"/>
          </a:p>
        </p:txBody>
      </p:sp>
    </p:spTree>
    <p:extLst>
      <p:ext uri="{BB962C8B-B14F-4D97-AF65-F5344CB8AC3E}">
        <p14:creationId xmlns:p14="http://schemas.microsoft.com/office/powerpoint/2010/main" val="3153310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导入前，要新建一个自己的数据库，保存在空间较大的磁盘分区。由于附件文件夹将来会增长很快，不推荐放在系统盘。不建议直接使用示例数据库。</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16</a:t>
            </a:fld>
            <a:endParaRPr lang="zh-CN" altLang="en-US"/>
          </a:p>
        </p:txBody>
      </p:sp>
    </p:spTree>
    <p:extLst>
      <p:ext uri="{BB962C8B-B14F-4D97-AF65-F5344CB8AC3E}">
        <p14:creationId xmlns:p14="http://schemas.microsoft.com/office/powerpoint/2010/main" val="427073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导入后，只有标题，而且很多时候标题是从文件名提取的，不一定准确。新版的</a:t>
            </a:r>
            <a:r>
              <a:rPr lang="en-US" altLang="zh-CN" dirty="0" smtClean="0"/>
              <a:t>NE</a:t>
            </a:r>
            <a:r>
              <a:rPr lang="zh-CN" altLang="en-US" dirty="0" smtClean="0"/>
              <a:t>会对导入的文献题录进行智能更新，补全缺失的作者、机构、来源、年卷期等等字段，但是很可能不会全部更新到。</a:t>
            </a:r>
            <a:endParaRPr lang="en-US" altLang="zh-CN" dirty="0" smtClean="0"/>
          </a:p>
          <a:p>
            <a:r>
              <a:rPr lang="zh-CN" altLang="en-US" dirty="0" smtClean="0"/>
              <a:t>一个问题：</a:t>
            </a:r>
            <a:r>
              <a:rPr lang="en-US" altLang="zh-CN" dirty="0" err="1" smtClean="0"/>
              <a:t>CNKI</a:t>
            </a:r>
            <a:r>
              <a:rPr lang="zh-CN" altLang="en-US" dirty="0" smtClean="0"/>
              <a:t>下载的有破折号或副标题的文章，</a:t>
            </a:r>
            <a:r>
              <a:rPr lang="zh-CN" altLang="en-US" baseline="0" dirty="0" smtClean="0"/>
              <a:t> 文件名中会有下划线</a:t>
            </a:r>
            <a:r>
              <a:rPr lang="en-US" altLang="zh-CN" baseline="0" dirty="0" smtClean="0"/>
              <a:t>_</a:t>
            </a:r>
            <a:r>
              <a:rPr lang="zh-CN" altLang="en-US" baseline="0" dirty="0" smtClean="0"/>
              <a:t>，但是</a:t>
            </a:r>
            <a:r>
              <a:rPr lang="en-US" altLang="zh-CN" baseline="0" dirty="0" err="1" smtClean="0"/>
              <a:t>CNKI</a:t>
            </a:r>
            <a:r>
              <a:rPr lang="zh-CN" altLang="en-US" baseline="0" dirty="0" smtClean="0"/>
              <a:t>检索不支持下划线，导致从</a:t>
            </a:r>
            <a:r>
              <a:rPr lang="en-US" altLang="zh-CN" baseline="0" dirty="0" err="1" smtClean="0"/>
              <a:t>CNKI</a:t>
            </a:r>
            <a:r>
              <a:rPr lang="zh-CN" altLang="en-US" baseline="0" dirty="0" smtClean="0"/>
              <a:t>下载的、文件名中有下划线的文章，会无法更新到题录。</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18</a:t>
            </a:fld>
            <a:endParaRPr lang="zh-CN" altLang="en-US"/>
          </a:p>
        </p:txBody>
      </p:sp>
    </p:spTree>
    <p:extLst>
      <p:ext uri="{BB962C8B-B14F-4D97-AF65-F5344CB8AC3E}">
        <p14:creationId xmlns:p14="http://schemas.microsoft.com/office/powerpoint/2010/main" val="4154295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再次强调：这里调整的字段是全局性的，也就是说所有的数据库的所有文件夹都会按照调整后的字段来显示，对于不同类型的文献，这可能会带来不便。</a:t>
            </a:r>
          </a:p>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19</a:t>
            </a:fld>
            <a:endParaRPr lang="zh-CN" altLang="en-US"/>
          </a:p>
        </p:txBody>
      </p:sp>
    </p:spTree>
    <p:extLst>
      <p:ext uri="{BB962C8B-B14F-4D97-AF65-F5344CB8AC3E}">
        <p14:creationId xmlns:p14="http://schemas.microsoft.com/office/powerpoint/2010/main" val="2532366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1.</a:t>
            </a:r>
            <a:r>
              <a:rPr lang="zh-CN" altLang="en-US" dirty="0" smtClean="0"/>
              <a:t>选中所有没被智能更新到的题录。</a:t>
            </a:r>
            <a:r>
              <a:rPr lang="en-US" altLang="zh-CN" dirty="0" smtClean="0"/>
              <a:t>2.</a:t>
            </a:r>
            <a:r>
              <a:rPr lang="zh-CN" altLang="en-US" dirty="0" smtClean="0"/>
              <a:t>鼠标右键，选择在线更新中的自动更新。</a:t>
            </a:r>
            <a:r>
              <a:rPr lang="en-US" altLang="zh-CN" dirty="0" smtClean="0"/>
              <a:t>3.</a:t>
            </a:r>
            <a:r>
              <a:rPr lang="zh-CN" altLang="en-US" dirty="0" smtClean="0"/>
              <a:t>选择数据库（全文文件下载自哪个库，就选择哪个，如果来自多个数据库，这个流程就重复多次）。</a:t>
            </a:r>
            <a:r>
              <a:rPr lang="en-US" altLang="zh-CN" dirty="0" smtClean="0"/>
              <a:t>4.</a:t>
            </a:r>
            <a:r>
              <a:rPr lang="zh-CN" altLang="en-US" dirty="0" smtClean="0"/>
              <a:t>查找更新，需要等待，同时，还会有新的问题</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20</a:t>
            </a:fld>
            <a:endParaRPr lang="zh-CN" altLang="en-US"/>
          </a:p>
        </p:txBody>
      </p:sp>
    </p:spTree>
    <p:extLst>
      <p:ext uri="{BB962C8B-B14F-4D97-AF65-F5344CB8AC3E}">
        <p14:creationId xmlns:p14="http://schemas.microsoft.com/office/powerpoint/2010/main" val="1697336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比如这种，有的全文没找到对应题录，有的全文找到了好几条题录，第一种情况只能手动根据全文补全各个字段，第二种情况需要根据全文选择合适的题录。</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21</a:t>
            </a:fld>
            <a:endParaRPr lang="zh-CN" altLang="en-US"/>
          </a:p>
        </p:txBody>
      </p:sp>
    </p:spTree>
    <p:extLst>
      <p:ext uri="{BB962C8B-B14F-4D97-AF65-F5344CB8AC3E}">
        <p14:creationId xmlns:p14="http://schemas.microsoft.com/office/powerpoint/2010/main" val="353448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完成更新后，大部分字段都是有内容的，但仍然有些字段没有内容，这取决于数据库本身提供了哪些字段。有些同学希望获得被引用次数、收录情况之类的，这些需求目前没有被满足。</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22</a:t>
            </a:fld>
            <a:endParaRPr lang="zh-CN" altLang="en-US"/>
          </a:p>
        </p:txBody>
      </p:sp>
    </p:spTree>
    <p:extLst>
      <p:ext uri="{BB962C8B-B14F-4D97-AF65-F5344CB8AC3E}">
        <p14:creationId xmlns:p14="http://schemas.microsoft.com/office/powerpoint/2010/main" val="36759096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不一定是所有数据库都能检索，要看系统商（</a:t>
            </a:r>
            <a:r>
              <a:rPr lang="en-US" altLang="zh-CN" dirty="0" smtClean="0"/>
              <a:t>NE</a:t>
            </a:r>
            <a:r>
              <a:rPr lang="zh-CN" altLang="en-US" dirty="0" smtClean="0"/>
              <a:t>开发公司）能搞定多少数据库商。</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23</a:t>
            </a:fld>
            <a:endParaRPr lang="zh-CN" altLang="en-US"/>
          </a:p>
        </p:txBody>
      </p:sp>
    </p:spTree>
    <p:extLst>
      <p:ext uri="{BB962C8B-B14F-4D97-AF65-F5344CB8AC3E}">
        <p14:creationId xmlns:p14="http://schemas.microsoft.com/office/powerpoint/2010/main" val="3472765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我们现在的研究生和青年研究人员所面对的文献数量，远远高于我们的师长年轻时面对的文献数量。钱学森的学生戴汝为曾经回忆钱老对他说：</a:t>
            </a:r>
            <a:r>
              <a:rPr lang="zh-CN" altLang="en-US" sz="1200" b="0" i="0" kern="1200" dirty="0" smtClean="0">
                <a:solidFill>
                  <a:schemeClr val="tx1"/>
                </a:solidFill>
                <a:effectLst/>
                <a:latin typeface="+mn-lt"/>
                <a:ea typeface="+mn-ea"/>
                <a:cs typeface="+mn-cs"/>
              </a:rPr>
              <a:t>“我不是说大话，我在做空气动力学的时候，关于空气动力学方面英文的、法文的、德文的、意大利文的文献我全都念过。为了要把它做好，我得这么念，而且还进行了分析。”</a:t>
            </a:r>
            <a:r>
              <a:rPr lang="en-US" altLang="zh-CN" dirty="0" smtClean="0"/>
              <a:t> ——《</a:t>
            </a:r>
            <a:r>
              <a:rPr lang="zh-CN" altLang="en-US" dirty="0" smtClean="0"/>
              <a:t>钱学森传</a:t>
            </a:r>
            <a:r>
              <a:rPr lang="en-US" altLang="zh-CN" dirty="0" smtClean="0"/>
              <a:t>》</a:t>
            </a:r>
            <a:r>
              <a:rPr lang="zh-CN" altLang="en-US" dirty="0" smtClean="0"/>
              <a:t>，叶永烈著。</a:t>
            </a:r>
            <a:endParaRPr lang="en-US" altLang="zh-CN" smtClean="0"/>
          </a:p>
          <a:p>
            <a:r>
              <a:rPr lang="zh-CN" altLang="en-US" smtClean="0"/>
              <a:t>除了</a:t>
            </a:r>
            <a:r>
              <a:rPr lang="zh-CN" altLang="en-US" dirty="0" smtClean="0"/>
              <a:t>钱老确实努力和天赋超人之外，也和那时候文献数量比较少</a:t>
            </a:r>
            <a:r>
              <a:rPr lang="zh-CN" altLang="en-US" smtClean="0"/>
              <a:t>有关。</a:t>
            </a:r>
            <a:endParaRPr lang="en-US" altLang="zh-CN" dirty="0" smtClean="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a:t>
            </a:fld>
            <a:endParaRPr lang="zh-CN" altLang="en-US"/>
          </a:p>
        </p:txBody>
      </p:sp>
    </p:spTree>
    <p:extLst>
      <p:ext uri="{BB962C8B-B14F-4D97-AF65-F5344CB8AC3E}">
        <p14:creationId xmlns:p14="http://schemas.microsoft.com/office/powerpoint/2010/main" val="1947281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在浏览器中检索，就是在</a:t>
            </a:r>
            <a:r>
              <a:rPr lang="en-US" altLang="zh-CN" dirty="0" smtClean="0"/>
              <a:t>NE</a:t>
            </a:r>
            <a:r>
              <a:rPr lang="zh-CN" altLang="en-US" dirty="0" smtClean="0"/>
              <a:t>内嵌的浏览器中进行检索，如果要用，推荐大家使用“旧版浏览器检索”，会提供一些有趣的功能</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24</a:t>
            </a:fld>
            <a:endParaRPr lang="zh-CN" altLang="en-US"/>
          </a:p>
        </p:txBody>
      </p:sp>
    </p:spTree>
    <p:extLst>
      <p:ext uri="{BB962C8B-B14F-4D97-AF65-F5344CB8AC3E}">
        <p14:creationId xmlns:p14="http://schemas.microsoft.com/office/powerpoint/2010/main" val="41143906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2019.03.25update</a:t>
            </a:r>
            <a:r>
              <a:rPr lang="zh-CN" altLang="en-US" dirty="0" smtClean="0"/>
              <a:t>：现在的在浏览器中检索</a:t>
            </a:r>
            <a:r>
              <a:rPr lang="en-US" altLang="zh-CN" dirty="0" err="1" smtClean="0"/>
              <a:t>pubmed</a:t>
            </a:r>
            <a:r>
              <a:rPr lang="zh-CN" altLang="en-US" dirty="0" smtClean="0"/>
              <a:t>不再提供嵌入到页面的快捷按钮。</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28</a:t>
            </a:fld>
            <a:endParaRPr lang="zh-CN" altLang="en-US"/>
          </a:p>
        </p:txBody>
      </p:sp>
    </p:spTree>
    <p:extLst>
      <p:ext uri="{BB962C8B-B14F-4D97-AF65-F5344CB8AC3E}">
        <p14:creationId xmlns:p14="http://schemas.microsoft.com/office/powerpoint/2010/main" val="2490592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前段时间使用</a:t>
            </a:r>
            <a:r>
              <a:rPr lang="en-US" altLang="zh-CN" dirty="0" smtClean="0"/>
              <a:t>NE</a:t>
            </a:r>
            <a:r>
              <a:rPr lang="zh-CN" altLang="en-US" dirty="0" smtClean="0"/>
              <a:t>批量下载</a:t>
            </a:r>
            <a:r>
              <a:rPr lang="en-US" altLang="zh-CN" dirty="0" err="1" smtClean="0"/>
              <a:t>CNKI</a:t>
            </a:r>
            <a:r>
              <a:rPr lang="zh-CN" altLang="en-US" dirty="0" smtClean="0"/>
              <a:t>的论文经常失败，这是由于</a:t>
            </a:r>
            <a:r>
              <a:rPr lang="en-US" altLang="zh-CN" dirty="0" err="1" smtClean="0"/>
              <a:t>CNKI</a:t>
            </a:r>
            <a:r>
              <a:rPr lang="zh-CN" altLang="en-US" dirty="0" smtClean="0"/>
              <a:t>系统升级导致的。目前已经反馈给</a:t>
            </a:r>
            <a:r>
              <a:rPr lang="en-US" altLang="zh-CN" dirty="0" smtClean="0"/>
              <a:t>NE</a:t>
            </a:r>
            <a:r>
              <a:rPr lang="zh-CN" altLang="en-US" dirty="0" smtClean="0"/>
              <a:t>，已经基本处理好了，如果遇到这类问题，先更新一下题录，然后再次下载。</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30</a:t>
            </a:fld>
            <a:endParaRPr lang="zh-CN" altLang="en-US"/>
          </a:p>
        </p:txBody>
      </p:sp>
    </p:spTree>
    <p:extLst>
      <p:ext uri="{BB962C8B-B14F-4D97-AF65-F5344CB8AC3E}">
        <p14:creationId xmlns:p14="http://schemas.microsoft.com/office/powerpoint/2010/main" val="1972817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先选中需要下载全文的题录，然后鼠标右键，选择“下载全文”，然后选择数据库。</a:t>
            </a:r>
            <a:endParaRPr lang="en-US" altLang="zh-CN" dirty="0" smtClean="0"/>
          </a:p>
          <a:p>
            <a:r>
              <a:rPr lang="en-US" altLang="zh-CN" dirty="0" smtClean="0"/>
              <a:t>CAUTIONS:</a:t>
            </a:r>
            <a:r>
              <a:rPr lang="zh-CN" altLang="en-US" dirty="0" smtClean="0"/>
              <a:t>并不是所有我们馆购买的数据库都可以通过这种方式进行下载。同样取决于</a:t>
            </a:r>
            <a:r>
              <a:rPr lang="en-US" altLang="zh-CN" dirty="0" smtClean="0"/>
              <a:t>NE</a:t>
            </a:r>
            <a:r>
              <a:rPr lang="zh-CN" altLang="en-US" dirty="0" smtClean="0"/>
              <a:t>开发商能够搞定多少数据库商。</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31</a:t>
            </a:fld>
            <a:endParaRPr lang="zh-CN" altLang="en-US"/>
          </a:p>
        </p:txBody>
      </p:sp>
    </p:spTree>
    <p:extLst>
      <p:ext uri="{BB962C8B-B14F-4D97-AF65-F5344CB8AC3E}">
        <p14:creationId xmlns:p14="http://schemas.microsoft.com/office/powerpoint/2010/main" val="3190617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如果可以在</a:t>
            </a:r>
            <a:r>
              <a:rPr lang="en-US" altLang="zh-CN" dirty="0" smtClean="0"/>
              <a:t>EN</a:t>
            </a:r>
            <a:r>
              <a:rPr lang="zh-CN" altLang="en-US" dirty="0" smtClean="0"/>
              <a:t>中检索，建议直接在</a:t>
            </a:r>
            <a:r>
              <a:rPr lang="en-US" altLang="zh-CN" dirty="0" smtClean="0"/>
              <a:t>EN</a:t>
            </a:r>
            <a:r>
              <a:rPr lang="zh-CN" altLang="en-US" dirty="0" smtClean="0"/>
              <a:t>中检索，更加方便快捷。但有个问题：使用</a:t>
            </a:r>
            <a:r>
              <a:rPr lang="en-US" altLang="zh-CN" dirty="0" smtClean="0"/>
              <a:t>NE</a:t>
            </a:r>
            <a:r>
              <a:rPr lang="zh-CN" altLang="en-US" dirty="0" smtClean="0"/>
              <a:t>的插件检索和直接到数据库官方网站检索这两种检索方式，得到的结果数量不一定一致。是否使用，取决于你的需求。</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33</a:t>
            </a:fld>
            <a:endParaRPr lang="zh-CN" altLang="en-US"/>
          </a:p>
        </p:txBody>
      </p:sp>
    </p:spTree>
    <p:extLst>
      <p:ext uri="{BB962C8B-B14F-4D97-AF65-F5344CB8AC3E}">
        <p14:creationId xmlns:p14="http://schemas.microsoft.com/office/powerpoint/2010/main" val="4149576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RIS</a:t>
            </a:r>
            <a:r>
              <a:rPr lang="zh-CN" altLang="en-US" dirty="0" smtClean="0"/>
              <a:t>是使用较为广泛的一种题录格式。很多种数据库（如 </a:t>
            </a:r>
            <a:r>
              <a:rPr lang="en-US" altLang="zh-CN" dirty="0" smtClean="0"/>
              <a:t>IEEE </a:t>
            </a:r>
            <a:r>
              <a:rPr lang="en-US" altLang="zh-CN" dirty="0" err="1" smtClean="0"/>
              <a:t>Xplore</a:t>
            </a:r>
            <a:r>
              <a:rPr lang="en-US" altLang="zh-CN" dirty="0" smtClean="0"/>
              <a:t>, Scopus, the ACM Portal, </a:t>
            </a:r>
            <a:r>
              <a:rPr lang="en-US" altLang="zh-CN" dirty="0" err="1" smtClean="0"/>
              <a:t>Scopemed</a:t>
            </a:r>
            <a:r>
              <a:rPr lang="en-US" altLang="zh-CN" dirty="0" smtClean="0"/>
              <a:t>, </a:t>
            </a:r>
            <a:r>
              <a:rPr lang="en-US" altLang="zh-CN" dirty="0" err="1" smtClean="0"/>
              <a:t>ScienceDirect</a:t>
            </a:r>
            <a:r>
              <a:rPr lang="en-US" altLang="zh-CN" dirty="0" smtClean="0"/>
              <a:t>, </a:t>
            </a:r>
            <a:r>
              <a:rPr lang="zh-CN" altLang="en-US" dirty="0" smtClean="0"/>
              <a:t>等等）都可以将检索结果导出为</a:t>
            </a:r>
            <a:r>
              <a:rPr lang="en-US" altLang="zh-CN" dirty="0" err="1" smtClean="0"/>
              <a:t>RIS</a:t>
            </a:r>
            <a:r>
              <a:rPr lang="zh-CN" altLang="en-US" dirty="0" smtClean="0"/>
              <a:t>格式的文件，同时</a:t>
            </a:r>
            <a:r>
              <a:rPr lang="en-US" altLang="zh-CN" dirty="0" err="1" smtClean="0"/>
              <a:t>RIS</a:t>
            </a:r>
            <a:r>
              <a:rPr lang="zh-CN" altLang="en-US" dirty="0" smtClean="0"/>
              <a:t>格式的文件可以被</a:t>
            </a:r>
            <a:r>
              <a:rPr lang="en-US" altLang="zh-CN" dirty="0" smtClean="0"/>
              <a:t>EndNote</a:t>
            </a:r>
            <a:r>
              <a:rPr lang="zh-CN" altLang="en-US" dirty="0" smtClean="0"/>
              <a:t>、</a:t>
            </a:r>
            <a:r>
              <a:rPr lang="en-US" altLang="zh-CN" dirty="0" err="1" smtClean="0"/>
              <a:t>NoteExpress</a:t>
            </a:r>
            <a:r>
              <a:rPr lang="zh-CN" altLang="en-US" dirty="0" smtClean="0"/>
              <a:t>、</a:t>
            </a:r>
            <a:r>
              <a:rPr lang="en-US" altLang="zh-CN" dirty="0" err="1" smtClean="0"/>
              <a:t>NoteFirst</a:t>
            </a:r>
            <a:r>
              <a:rPr lang="zh-CN" altLang="en-US" dirty="0" smtClean="0"/>
              <a:t>、</a:t>
            </a:r>
            <a:r>
              <a:rPr lang="en-US" altLang="zh-CN" dirty="0" err="1" smtClean="0"/>
              <a:t>Zotero</a:t>
            </a:r>
            <a:r>
              <a:rPr lang="en-US" altLang="zh-CN" dirty="0" smtClean="0"/>
              <a:t>, </a:t>
            </a:r>
            <a:r>
              <a:rPr lang="en-US" altLang="zh-CN" dirty="0" err="1" smtClean="0"/>
              <a:t>Citavi</a:t>
            </a:r>
            <a:r>
              <a:rPr lang="en-US" altLang="zh-CN" dirty="0" smtClean="0"/>
              <a:t>, </a:t>
            </a:r>
            <a:r>
              <a:rPr lang="en-US" altLang="zh-CN" dirty="0" err="1" smtClean="0"/>
              <a:t>Mendeley</a:t>
            </a:r>
            <a:r>
              <a:rPr lang="zh-CN" altLang="en-US" dirty="0" smtClean="0"/>
              <a:t>等等很多种文献管理软件所导入和导出为。</a:t>
            </a:r>
            <a:endParaRPr lang="en-US" altLang="zh-CN" dirty="0" smtClean="0"/>
          </a:p>
          <a:p>
            <a:r>
              <a:rPr lang="zh-CN" altLang="en-US" dirty="0" smtClean="0"/>
              <a:t>它本质上是一种数据交换格式，类似于</a:t>
            </a:r>
            <a:r>
              <a:rPr lang="en-US" altLang="zh-CN" dirty="0" err="1" smtClean="0"/>
              <a:t>json</a:t>
            </a:r>
            <a:endParaRPr lang="zh-CN" altLang="en-US" dirty="0" smtClean="0"/>
          </a:p>
          <a:p>
            <a:r>
              <a:rPr lang="en-US" altLang="zh-CN" sz="1200" b="0" i="0" kern="1200" dirty="0" smtClean="0">
                <a:solidFill>
                  <a:schemeClr val="tx1"/>
                </a:solidFill>
                <a:effectLst/>
                <a:latin typeface="+mn-lt"/>
                <a:ea typeface="+mn-ea"/>
                <a:cs typeface="+mn-cs"/>
              </a:rPr>
              <a:t>CAUTIONS:</a:t>
            </a:r>
            <a:r>
              <a:rPr lang="en-US" altLang="zh-CN" sz="1200" b="0" i="0" kern="1200" baseline="0" dirty="0" smtClean="0">
                <a:solidFill>
                  <a:schemeClr val="tx1"/>
                </a:solidFill>
                <a:effectLst/>
                <a:latin typeface="+mn-lt"/>
                <a:ea typeface="+mn-ea"/>
                <a:cs typeface="+mn-cs"/>
              </a:rPr>
              <a:t> </a:t>
            </a:r>
            <a:r>
              <a:rPr lang="zh-CN" altLang="en-US" sz="1200" b="0" i="0" kern="1200" baseline="0" dirty="0" smtClean="0">
                <a:solidFill>
                  <a:schemeClr val="tx1"/>
                </a:solidFill>
                <a:effectLst/>
                <a:latin typeface="+mn-lt"/>
                <a:ea typeface="+mn-ea"/>
                <a:cs typeface="+mn-cs"/>
              </a:rPr>
              <a:t>虽然很多数据库商都提供</a:t>
            </a:r>
            <a:r>
              <a:rPr lang="en-US" altLang="zh-CN" sz="1200" b="0" i="0" kern="1200" dirty="0" err="1" smtClean="0">
                <a:solidFill>
                  <a:schemeClr val="tx1"/>
                </a:solidFill>
                <a:effectLst/>
                <a:latin typeface="+mn-lt"/>
                <a:ea typeface="+mn-ea"/>
                <a:cs typeface="+mn-cs"/>
              </a:rPr>
              <a:t>RIS</a:t>
            </a:r>
            <a:r>
              <a:rPr lang="zh-CN" altLang="en-US" sz="1200" b="0" i="0" kern="1200" dirty="0" smtClean="0">
                <a:solidFill>
                  <a:schemeClr val="tx1"/>
                </a:solidFill>
                <a:effectLst/>
                <a:latin typeface="+mn-lt"/>
                <a:ea typeface="+mn-ea"/>
                <a:cs typeface="+mn-cs"/>
              </a:rPr>
              <a:t>格式导出，但实际上不同的数据库提供的数据内容格式也不完全相同一致，比如</a:t>
            </a:r>
            <a:r>
              <a:rPr lang="en-US" altLang="zh-CN" sz="1200" b="0" i="0" kern="1200" dirty="0" smtClean="0">
                <a:solidFill>
                  <a:schemeClr val="tx1"/>
                </a:solidFill>
                <a:effectLst/>
                <a:latin typeface="+mn-lt"/>
                <a:ea typeface="+mn-ea"/>
                <a:cs typeface="+mn-cs"/>
              </a:rPr>
              <a:t>IEEE</a:t>
            </a:r>
            <a:r>
              <a:rPr lang="zh-CN" altLang="en-US" sz="1200" b="0" i="0" kern="1200" dirty="0" smtClean="0">
                <a:solidFill>
                  <a:schemeClr val="tx1"/>
                </a:solidFill>
                <a:effectLst/>
                <a:latin typeface="+mn-lt"/>
                <a:ea typeface="+mn-ea"/>
                <a:cs typeface="+mn-cs"/>
              </a:rPr>
              <a:t>导出的</a:t>
            </a:r>
            <a:r>
              <a:rPr lang="en-US" altLang="zh-CN" sz="1200" b="0" i="0" kern="1200" dirty="0" err="1" smtClean="0">
                <a:solidFill>
                  <a:schemeClr val="tx1"/>
                </a:solidFill>
                <a:effectLst/>
                <a:latin typeface="+mn-lt"/>
                <a:ea typeface="+mn-ea"/>
                <a:cs typeface="+mn-cs"/>
              </a:rPr>
              <a:t>RIS</a:t>
            </a:r>
            <a:r>
              <a:rPr lang="zh-CN" altLang="en-US" sz="1200" b="0" i="0" kern="1200" dirty="0" smtClean="0">
                <a:solidFill>
                  <a:schemeClr val="tx1"/>
                </a:solidFill>
                <a:effectLst/>
                <a:latin typeface="+mn-lt"/>
                <a:ea typeface="+mn-ea"/>
                <a:cs typeface="+mn-cs"/>
              </a:rPr>
              <a:t>，在导入</a:t>
            </a:r>
            <a:r>
              <a:rPr lang="en-US" altLang="zh-CN" sz="1200" b="0" i="0" kern="1200" dirty="0" smtClean="0">
                <a:solidFill>
                  <a:schemeClr val="tx1"/>
                </a:solidFill>
                <a:effectLst/>
                <a:latin typeface="+mn-lt"/>
                <a:ea typeface="+mn-ea"/>
                <a:cs typeface="+mn-cs"/>
              </a:rPr>
              <a:t>NE</a:t>
            </a:r>
            <a:r>
              <a:rPr lang="zh-CN" altLang="en-US" sz="1200" b="0" i="0" kern="1200" dirty="0" smtClean="0">
                <a:solidFill>
                  <a:schemeClr val="tx1"/>
                </a:solidFill>
                <a:effectLst/>
                <a:latin typeface="+mn-lt"/>
                <a:ea typeface="+mn-ea"/>
                <a:cs typeface="+mn-cs"/>
              </a:rPr>
              <a:t>选择过滤器时，选择 </a:t>
            </a:r>
            <a:r>
              <a:rPr lang="en-US" altLang="zh-CN" sz="1200" b="0" i="0" kern="1200" dirty="0" smtClean="0">
                <a:solidFill>
                  <a:schemeClr val="tx1"/>
                </a:solidFill>
                <a:effectLst/>
                <a:latin typeface="+mn-lt"/>
                <a:ea typeface="+mn-ea"/>
                <a:cs typeface="+mn-cs"/>
              </a:rPr>
              <a:t>IEEE-</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RIS</a:t>
            </a:r>
            <a:r>
              <a:rPr lang="zh-CN" altLang="en-US" sz="1200" b="0" i="0" kern="1200" dirty="0" smtClean="0">
                <a:solidFill>
                  <a:schemeClr val="tx1"/>
                </a:solidFill>
                <a:effectLst/>
                <a:latin typeface="+mn-lt"/>
                <a:ea typeface="+mn-ea"/>
                <a:cs typeface="+mn-cs"/>
              </a:rPr>
              <a:t>）和选择</a:t>
            </a:r>
            <a:r>
              <a:rPr lang="en-US" altLang="zh-CN" sz="1200" b="0" i="0" kern="1200" dirty="0" err="1" smtClean="0">
                <a:solidFill>
                  <a:schemeClr val="tx1"/>
                </a:solidFill>
                <a:effectLst/>
                <a:latin typeface="+mn-lt"/>
                <a:ea typeface="+mn-ea"/>
                <a:cs typeface="+mn-cs"/>
              </a:rPr>
              <a:t>RIS</a:t>
            </a:r>
            <a:r>
              <a:rPr lang="zh-CN" altLang="en-US" sz="1200" b="0" i="0" kern="1200" dirty="0" smtClean="0">
                <a:solidFill>
                  <a:schemeClr val="tx1"/>
                </a:solidFill>
                <a:effectLst/>
                <a:latin typeface="+mn-lt"/>
                <a:ea typeface="+mn-ea"/>
                <a:cs typeface="+mn-cs"/>
              </a:rPr>
              <a:t>是有一些区别的。目前包括原始的</a:t>
            </a:r>
            <a:r>
              <a:rPr lang="en-US" altLang="zh-CN" sz="1200" b="0" i="0" kern="1200" dirty="0" err="1" smtClean="0">
                <a:solidFill>
                  <a:schemeClr val="tx1"/>
                </a:solidFill>
                <a:effectLst/>
                <a:latin typeface="+mn-lt"/>
                <a:ea typeface="+mn-ea"/>
                <a:cs typeface="+mn-cs"/>
              </a:rPr>
              <a:t>RefMan</a:t>
            </a:r>
            <a:r>
              <a:rPr lang="zh-CN" altLang="en-US" sz="1200" b="0" i="0" kern="1200" dirty="0" smtClean="0">
                <a:solidFill>
                  <a:schemeClr val="tx1"/>
                </a:solidFill>
                <a:effectLst/>
                <a:latin typeface="+mn-lt"/>
                <a:ea typeface="+mn-ea"/>
                <a:cs typeface="+mn-cs"/>
              </a:rPr>
              <a:t>（</a:t>
            </a:r>
            <a:r>
              <a:rPr lang="en-US" altLang="zh-CN" sz="1200" b="0" i="0" kern="1200" dirty="0" err="1" smtClean="0">
                <a:solidFill>
                  <a:schemeClr val="tx1"/>
                </a:solidFill>
                <a:effectLst/>
                <a:latin typeface="+mn-lt"/>
                <a:ea typeface="+mn-ea"/>
                <a:cs typeface="+mn-cs"/>
              </a:rPr>
              <a:t>RIS</a:t>
            </a:r>
            <a:r>
              <a:rPr lang="zh-CN" altLang="en-US" sz="1200" b="0" i="0" kern="1200" dirty="0" smtClean="0">
                <a:solidFill>
                  <a:schemeClr val="tx1"/>
                </a:solidFill>
                <a:effectLst/>
                <a:latin typeface="+mn-lt"/>
                <a:ea typeface="+mn-ea"/>
                <a:cs typeface="+mn-cs"/>
              </a:rPr>
              <a:t>）在内，</a:t>
            </a:r>
            <a:r>
              <a:rPr lang="en-US" altLang="zh-CN" sz="1200" b="0" i="0" kern="1200" dirty="0" smtClean="0">
                <a:solidFill>
                  <a:schemeClr val="tx1"/>
                </a:solidFill>
                <a:effectLst/>
                <a:latin typeface="+mn-lt"/>
                <a:ea typeface="+mn-ea"/>
                <a:cs typeface="+mn-cs"/>
              </a:rPr>
              <a:t>NE</a:t>
            </a:r>
            <a:r>
              <a:rPr lang="zh-CN" altLang="en-US" sz="1200" b="0" i="0" kern="1200" dirty="0" smtClean="0">
                <a:solidFill>
                  <a:schemeClr val="tx1"/>
                </a:solidFill>
                <a:effectLst/>
                <a:latin typeface="+mn-lt"/>
                <a:ea typeface="+mn-ea"/>
                <a:cs typeface="+mn-cs"/>
              </a:rPr>
              <a:t>一共提供了九种不同数据库商提供的</a:t>
            </a:r>
            <a:r>
              <a:rPr lang="en-US" altLang="zh-CN" sz="1200" b="0" i="0" kern="1200" dirty="0" err="1" smtClean="0">
                <a:solidFill>
                  <a:schemeClr val="tx1"/>
                </a:solidFill>
                <a:effectLst/>
                <a:latin typeface="+mn-lt"/>
                <a:ea typeface="+mn-ea"/>
                <a:cs typeface="+mn-cs"/>
              </a:rPr>
              <a:t>RIS</a:t>
            </a:r>
            <a:r>
              <a:rPr lang="zh-CN" altLang="en-US" sz="1200" b="0" i="0" kern="1200" dirty="0" smtClean="0">
                <a:solidFill>
                  <a:schemeClr val="tx1"/>
                </a:solidFill>
                <a:effectLst/>
                <a:latin typeface="+mn-lt"/>
                <a:ea typeface="+mn-ea"/>
                <a:cs typeface="+mn-cs"/>
              </a:rPr>
              <a:t>导入样式。</a:t>
            </a:r>
            <a:endParaRPr lang="zh-CN" altLang="en-US" dirty="0" smtClean="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34</a:t>
            </a:fld>
            <a:endParaRPr lang="zh-CN" altLang="en-US"/>
          </a:p>
        </p:txBody>
      </p:sp>
    </p:spTree>
    <p:extLst>
      <p:ext uri="{BB962C8B-B14F-4D97-AF65-F5344CB8AC3E}">
        <p14:creationId xmlns:p14="http://schemas.microsoft.com/office/powerpoint/2010/main" val="3851790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检索结果页面，勾选要</a:t>
            </a:r>
            <a:endParaRPr lang="en-US" altLang="zh-CN" dirty="0" smtClean="0"/>
          </a:p>
          <a:p>
            <a:r>
              <a:rPr lang="zh-CN" altLang="en-US" dirty="0" smtClean="0"/>
              <a:t>如果使用</a:t>
            </a:r>
            <a:r>
              <a:rPr lang="en-US" altLang="zh-CN" dirty="0" smtClean="0"/>
              <a:t>EndNote</a:t>
            </a:r>
            <a:r>
              <a:rPr lang="en-US" altLang="zh-CN" baseline="0" dirty="0" smtClean="0"/>
              <a:t> web</a:t>
            </a:r>
            <a:r>
              <a:rPr lang="zh-CN" altLang="en-US" baseline="0" dirty="0" smtClean="0"/>
              <a:t>中转，一次可以导出较多的文献。</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35</a:t>
            </a:fld>
            <a:endParaRPr lang="zh-CN" altLang="en-US"/>
          </a:p>
        </p:txBody>
      </p:sp>
    </p:spTree>
    <p:extLst>
      <p:ext uri="{BB962C8B-B14F-4D97-AF65-F5344CB8AC3E}">
        <p14:creationId xmlns:p14="http://schemas.microsoft.com/office/powerpoint/2010/main" val="12361447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导入后的结果。</a:t>
            </a:r>
            <a:endParaRPr lang="en-US" altLang="zh-CN"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sz="1200" dirty="0" smtClean="0"/>
              <a:t>注意：导入的题录信息如果不完整，还需要通过“</a:t>
            </a:r>
            <a:r>
              <a:rPr lang="zh-CN" altLang="en-US" sz="1200" dirty="0" smtClean="0">
                <a:solidFill>
                  <a:srgbClr val="FF0000"/>
                </a:solidFill>
              </a:rPr>
              <a:t>在线更新</a:t>
            </a:r>
            <a:r>
              <a:rPr lang="zh-CN" altLang="en-US" sz="1200" dirty="0" smtClean="0"/>
              <a:t>”来将题录补充完整，类似于导入</a:t>
            </a:r>
            <a:r>
              <a:rPr lang="en-US" altLang="zh-CN" sz="1200" dirty="0" smtClean="0"/>
              <a:t>pdf</a:t>
            </a:r>
            <a:r>
              <a:rPr lang="zh-CN" altLang="en-US" sz="1200" dirty="0" smtClean="0"/>
              <a:t>后，对没有智能更新到的题录的做法。</a:t>
            </a: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37</a:t>
            </a:fld>
            <a:endParaRPr lang="zh-CN" altLang="en-US"/>
          </a:p>
        </p:txBody>
      </p:sp>
    </p:spTree>
    <p:extLst>
      <p:ext uri="{BB962C8B-B14F-4D97-AF65-F5344CB8AC3E}">
        <p14:creationId xmlns:p14="http://schemas.microsoft.com/office/powerpoint/2010/main" val="36726225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43</a:t>
            </a:fld>
            <a:endParaRPr lang="zh-CN" altLang="en-US"/>
          </a:p>
        </p:txBody>
      </p:sp>
    </p:spTree>
    <p:extLst>
      <p:ext uri="{BB962C8B-B14F-4D97-AF65-F5344CB8AC3E}">
        <p14:creationId xmlns:p14="http://schemas.microsoft.com/office/powerpoint/2010/main" val="4370483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管理其它形式的文献，关键是根据文献的类型选择合适的元数据标准（即题录的字段），然后获取这些字段的信息并导入到</a:t>
            </a:r>
            <a:r>
              <a:rPr lang="en-US" altLang="zh-CN" dirty="0" smtClean="0"/>
              <a:t>NE</a:t>
            </a:r>
            <a:r>
              <a:rPr lang="zh-CN" altLang="en-US" dirty="0" smtClean="0"/>
              <a:t>。这个一般用得很少，有兴趣的可以在基本掌握</a:t>
            </a:r>
            <a:r>
              <a:rPr lang="en-US" altLang="zh-CN" dirty="0" smtClean="0"/>
              <a:t>NE</a:t>
            </a:r>
            <a:r>
              <a:rPr lang="zh-CN" altLang="en-US" dirty="0" smtClean="0"/>
              <a:t>后做进一步的研究。</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44</a:t>
            </a:fld>
            <a:endParaRPr lang="zh-CN" altLang="en-US"/>
          </a:p>
        </p:txBody>
      </p:sp>
    </p:spTree>
    <p:extLst>
      <p:ext uri="{BB962C8B-B14F-4D97-AF65-F5344CB8AC3E}">
        <p14:creationId xmlns:p14="http://schemas.microsoft.com/office/powerpoint/2010/main" val="1244507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如果你只是随便看几篇、十几篇文章，只需要写毕业要求的学位论文和学校要求发表的小论文，参考文献只有十几货几十篇，完全可以不使用文献管理软件，但如果你立志成为专业的科研人员，或掌握现代科研工作的基本素养，那么最好能够尽早地熟练掌握使用文献管理软件。“工欲善其事必先利其器”</a:t>
            </a:r>
          </a:p>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3</a:t>
            </a:fld>
            <a:endParaRPr lang="zh-CN" altLang="en-US"/>
          </a:p>
        </p:txBody>
      </p:sp>
    </p:spTree>
    <p:extLst>
      <p:ext uri="{BB962C8B-B14F-4D97-AF65-F5344CB8AC3E}">
        <p14:creationId xmlns:p14="http://schemas.microsoft.com/office/powerpoint/2010/main" val="16450477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文档名称 ： </a:t>
            </a:r>
            <a:r>
              <a:rPr lang="en-US" altLang="zh-CN" dirty="0" smtClean="0"/>
              <a:t>NE2EN.PDF</a:t>
            </a:r>
          </a:p>
          <a:p>
            <a:r>
              <a:rPr lang="en-US" altLang="zh-CN" dirty="0" smtClean="0"/>
              <a:t>NE</a:t>
            </a:r>
            <a:r>
              <a:rPr lang="zh-CN" altLang="en-US" dirty="0" smtClean="0"/>
              <a:t>样式名称：</a:t>
            </a:r>
            <a:r>
              <a:rPr lang="en-US" altLang="zh-CN" dirty="0" smtClean="0"/>
              <a:t>NE2EN.NES</a:t>
            </a:r>
          </a:p>
          <a:p>
            <a:r>
              <a:rPr lang="zh-CN" altLang="en-US" dirty="0" smtClean="0"/>
              <a:t>比较复杂，不建议新手去研究这个问题。</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48</a:t>
            </a:fld>
            <a:endParaRPr lang="zh-CN" altLang="en-US"/>
          </a:p>
        </p:txBody>
      </p:sp>
    </p:spTree>
    <p:extLst>
      <p:ext uri="{BB962C8B-B14F-4D97-AF65-F5344CB8AC3E}">
        <p14:creationId xmlns:p14="http://schemas.microsoft.com/office/powerpoint/2010/main" val="3642524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不同的文献管理软件之间，很多时候是可以做数据交换的。</a:t>
            </a:r>
            <a:r>
              <a:rPr lang="en-US" altLang="zh-CN" dirty="0" smtClean="0"/>
              <a:t/>
            </a:r>
            <a:br>
              <a:rPr lang="en-US" altLang="zh-CN" dirty="0" smtClean="0"/>
            </a:br>
            <a:r>
              <a:rPr lang="zh-CN" altLang="en-US" dirty="0" smtClean="0"/>
              <a:t>比如，很可能你需要将文献管理软件从</a:t>
            </a:r>
            <a:r>
              <a:rPr lang="en-US" altLang="zh-CN" dirty="0" err="1" smtClean="0"/>
              <a:t>NoteExpress</a:t>
            </a:r>
            <a:r>
              <a:rPr lang="zh-CN" altLang="en-US" dirty="0" smtClean="0"/>
              <a:t>转换到</a:t>
            </a:r>
            <a:r>
              <a:rPr lang="en-US" altLang="zh-CN" dirty="0" err="1" smtClean="0"/>
              <a:t>EondNote</a:t>
            </a:r>
            <a:r>
              <a:rPr lang="zh-CN" altLang="en-US" dirty="0" smtClean="0"/>
              <a:t>，需要将文献导出</a:t>
            </a:r>
            <a:r>
              <a:rPr lang="en-US" altLang="zh-CN" dirty="0" smtClean="0"/>
              <a:t>NE</a:t>
            </a:r>
            <a:r>
              <a:rPr lang="zh-CN" altLang="en-US" dirty="0" smtClean="0"/>
              <a:t>，导入</a:t>
            </a:r>
            <a:r>
              <a:rPr lang="en-US" altLang="zh-CN" dirty="0" smtClean="0"/>
              <a:t>EN</a:t>
            </a:r>
            <a:r>
              <a:rPr lang="zh-CN" altLang="en-US" dirty="0" smtClean="0"/>
              <a:t>，要做一个数据转换的工作。</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49</a:t>
            </a:fld>
            <a:endParaRPr lang="zh-CN" altLang="en-US"/>
          </a:p>
        </p:txBody>
      </p:sp>
    </p:spTree>
    <p:extLst>
      <p:ext uri="{BB962C8B-B14F-4D97-AF65-F5344CB8AC3E}">
        <p14:creationId xmlns:p14="http://schemas.microsoft.com/office/powerpoint/2010/main" val="36646940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51</a:t>
            </a:fld>
            <a:endParaRPr lang="zh-CN" altLang="en-US"/>
          </a:p>
        </p:txBody>
      </p:sp>
    </p:spTree>
    <p:extLst>
      <p:ext uri="{BB962C8B-B14F-4D97-AF65-F5344CB8AC3E}">
        <p14:creationId xmlns:p14="http://schemas.microsoft.com/office/powerpoint/2010/main" val="25753846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a:t>
            </a:r>
            <a:r>
              <a:rPr lang="zh-CN" altLang="en-US" dirty="0" smtClean="0"/>
              <a:t>提供了很多种期刊、标准的参考文献格式，可以根据需求选择，如果是高阶用户，也可以自己在原有格式基础上进行修改，制作符合需求的新的参考文献格式。</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56</a:t>
            </a:fld>
            <a:endParaRPr lang="zh-CN" altLang="en-US"/>
          </a:p>
        </p:txBody>
      </p:sp>
    </p:spTree>
    <p:extLst>
      <p:ext uri="{BB962C8B-B14F-4D97-AF65-F5344CB8AC3E}">
        <p14:creationId xmlns:p14="http://schemas.microsoft.com/office/powerpoint/2010/main" val="2859827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注：新版的工具菜单里已取消这个功能，但在</a:t>
            </a:r>
            <a:r>
              <a:rPr lang="en-US" altLang="zh-CN" dirty="0" smtClean="0"/>
              <a:t>\</a:t>
            </a:r>
            <a:r>
              <a:rPr lang="en-US" altLang="zh-CN" dirty="0" err="1" smtClean="0"/>
              <a:t>NoteExpress</a:t>
            </a:r>
            <a:r>
              <a:rPr lang="en-US" altLang="zh-CN" dirty="0" smtClean="0"/>
              <a:t>\Templates</a:t>
            </a:r>
            <a:r>
              <a:rPr lang="zh-CN" altLang="en-US" dirty="0" smtClean="0"/>
              <a:t>路径下还能看到安装软件时附带的模板。</a:t>
            </a:r>
          </a:p>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57</a:t>
            </a:fld>
            <a:endParaRPr lang="zh-CN" altLang="en-US"/>
          </a:p>
        </p:txBody>
      </p:sp>
    </p:spTree>
    <p:extLst>
      <p:ext uri="{BB962C8B-B14F-4D97-AF65-F5344CB8AC3E}">
        <p14:creationId xmlns:p14="http://schemas.microsoft.com/office/powerpoint/2010/main" val="4083302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注：新版的工具菜单里已取消这个功能，但在</a:t>
            </a:r>
            <a:r>
              <a:rPr lang="en-US" altLang="zh-CN" dirty="0" smtClean="0"/>
              <a:t>\</a:t>
            </a:r>
            <a:r>
              <a:rPr lang="en-US" altLang="zh-CN" dirty="0" err="1" smtClean="0"/>
              <a:t>NoteExpress</a:t>
            </a:r>
            <a:r>
              <a:rPr lang="en-US" altLang="zh-CN" dirty="0" smtClean="0"/>
              <a:t>\Templates</a:t>
            </a:r>
            <a:r>
              <a:rPr lang="zh-CN" altLang="en-US" dirty="0" smtClean="0"/>
              <a:t>路径下还能看到安装软件时附带的模板。</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58</a:t>
            </a:fld>
            <a:endParaRPr lang="zh-CN" altLang="en-US"/>
          </a:p>
        </p:txBody>
      </p:sp>
    </p:spTree>
    <p:extLst>
      <p:ext uri="{BB962C8B-B14F-4D97-AF65-F5344CB8AC3E}">
        <p14:creationId xmlns:p14="http://schemas.microsoft.com/office/powerpoint/2010/main" val="1669145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59</a:t>
            </a:fld>
            <a:endParaRPr lang="zh-CN" altLang="en-US"/>
          </a:p>
        </p:txBody>
      </p:sp>
    </p:spTree>
    <p:extLst>
      <p:ext uri="{BB962C8B-B14F-4D97-AF65-F5344CB8AC3E}">
        <p14:creationId xmlns:p14="http://schemas.microsoft.com/office/powerpoint/2010/main" val="335918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文献管理软件具有悠久的历史，远在</a:t>
            </a:r>
            <a:r>
              <a:rPr lang="en-US" altLang="zh-CN" dirty="0" smtClean="0"/>
              <a:t>windows</a:t>
            </a:r>
            <a:r>
              <a:rPr lang="zh-CN" altLang="en-US" dirty="0" smtClean="0"/>
              <a:t>操作系统出现之前，就已经有文献管理软件了。目前有很多商业软件，也有很多开源或免费的文献管理软件，大家可以根据自己的需求，选择适合自己的软件。</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4</a:t>
            </a:fld>
            <a:endParaRPr lang="zh-CN" altLang="en-US"/>
          </a:p>
        </p:txBody>
      </p:sp>
    </p:spTree>
    <p:extLst>
      <p:ext uri="{BB962C8B-B14F-4D97-AF65-F5344CB8AC3E}">
        <p14:creationId xmlns:p14="http://schemas.microsoft.com/office/powerpoint/2010/main" val="1188816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不同文献管理软件支持的操作系统</a:t>
            </a:r>
            <a:endParaRPr lang="en-US" altLang="zh-CN" dirty="0" smtClean="0"/>
          </a:p>
          <a:p>
            <a:r>
              <a:rPr lang="en-US" altLang="zh-CN" dirty="0" smtClean="0"/>
              <a:t>Win</a:t>
            </a:r>
            <a:r>
              <a:rPr lang="zh-CN" altLang="en-US" dirty="0" smtClean="0"/>
              <a:t>用户可以使用</a:t>
            </a:r>
            <a:r>
              <a:rPr lang="en-US" altLang="zh-CN" dirty="0" smtClean="0"/>
              <a:t>EN</a:t>
            </a:r>
            <a:r>
              <a:rPr lang="zh-CN" altLang="en-US" dirty="0" smtClean="0"/>
              <a:t>和</a:t>
            </a:r>
            <a:r>
              <a:rPr lang="en-US" altLang="zh-CN" dirty="0" smtClean="0"/>
              <a:t>NE</a:t>
            </a:r>
            <a:r>
              <a:rPr lang="zh-CN" altLang="en-US" dirty="0" smtClean="0"/>
              <a:t>，以及其他各种文献管理软件，</a:t>
            </a:r>
            <a:r>
              <a:rPr lang="en-US" altLang="zh-CN" dirty="0" smtClean="0"/>
              <a:t>Mac</a:t>
            </a:r>
            <a:r>
              <a:rPr lang="zh-CN" altLang="en-US" dirty="0" smtClean="0"/>
              <a:t>用户目前只能用</a:t>
            </a:r>
            <a:r>
              <a:rPr lang="en-US" altLang="zh-CN" dirty="0" smtClean="0"/>
              <a:t>EN</a:t>
            </a:r>
            <a:r>
              <a:rPr lang="zh-CN" altLang="en-US" dirty="0" smtClean="0"/>
              <a:t>。如使用</a:t>
            </a:r>
            <a:r>
              <a:rPr lang="en-US" altLang="zh-CN" dirty="0" err="1" smtClean="0"/>
              <a:t>linux</a:t>
            </a:r>
            <a:r>
              <a:rPr lang="zh-CN" altLang="en-US" dirty="0" smtClean="0"/>
              <a:t>系统，推荐使用</a:t>
            </a:r>
            <a:r>
              <a:rPr lang="en-US" altLang="zh-CN" dirty="0" err="1" smtClean="0"/>
              <a:t>zotero</a:t>
            </a:r>
            <a:r>
              <a:rPr lang="zh-CN" altLang="en-US" dirty="0" smtClean="0"/>
              <a:t>和</a:t>
            </a:r>
            <a:r>
              <a:rPr lang="en-US" altLang="zh-CN" dirty="0" err="1" smtClean="0"/>
              <a:t>Mendeley</a:t>
            </a:r>
            <a:r>
              <a:rPr lang="zh-CN" altLang="en-US" dirty="0" smtClean="0"/>
              <a:t>这两款免费软件。</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5</a:t>
            </a:fld>
            <a:endParaRPr lang="zh-CN" altLang="en-US"/>
          </a:p>
        </p:txBody>
      </p:sp>
    </p:spTree>
    <p:extLst>
      <p:ext uri="{BB962C8B-B14F-4D97-AF65-F5344CB8AC3E}">
        <p14:creationId xmlns:p14="http://schemas.microsoft.com/office/powerpoint/2010/main" val="1395046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不同文献管理软件支持的编辑器。除</a:t>
            </a:r>
            <a:r>
              <a:rPr lang="en-US" altLang="zh-CN" dirty="0" smtClean="0"/>
              <a:t>NE</a:t>
            </a:r>
            <a:r>
              <a:rPr lang="zh-CN" altLang="en-US" dirty="0" smtClean="0"/>
              <a:t>已经测试过能够支持</a:t>
            </a:r>
            <a:r>
              <a:rPr lang="en-US" altLang="zh-CN" dirty="0" smtClean="0"/>
              <a:t>WPS</a:t>
            </a:r>
            <a:r>
              <a:rPr lang="zh-CN" altLang="en-US" dirty="0" smtClean="0"/>
              <a:t>外，其他的软件还没做过测试。其他空白的都是这种情况。</a:t>
            </a:r>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6</a:t>
            </a:fld>
            <a:endParaRPr lang="zh-CN" altLang="en-US"/>
          </a:p>
        </p:txBody>
      </p:sp>
    </p:spTree>
    <p:extLst>
      <p:ext uri="{BB962C8B-B14F-4D97-AF65-F5344CB8AC3E}">
        <p14:creationId xmlns:p14="http://schemas.microsoft.com/office/powerpoint/2010/main" val="2298762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CN" altLang="en-US" dirty="0" smtClean="0"/>
              <a:t>文献管理软件的“卖点”是能够在写论文的时候插入参考文献，但它的作用远不止于在写作论文时所发挥的作用，在管理文献方面它有更加强大的功能。例如：电脑中已下载大量文献，但想要找到某一篇文献极不方便（文件夹里的</a:t>
            </a:r>
            <a:r>
              <a:rPr lang="en-US" altLang="zh-CN" dirty="0" smtClean="0"/>
              <a:t>pdf</a:t>
            </a:r>
            <a:r>
              <a:rPr lang="zh-CN" altLang="en-US" dirty="0" smtClean="0"/>
              <a:t>只有文件名字段、修改时间等字段，没有题录信息），在电脑里找还不如重新下载一次。</a:t>
            </a:r>
          </a:p>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8</a:t>
            </a:fld>
            <a:endParaRPr lang="zh-CN" altLang="en-US"/>
          </a:p>
        </p:txBody>
      </p:sp>
    </p:spTree>
    <p:extLst>
      <p:ext uri="{BB962C8B-B14F-4D97-AF65-F5344CB8AC3E}">
        <p14:creationId xmlns:p14="http://schemas.microsoft.com/office/powerpoint/2010/main" val="1076894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10</a:t>
            </a:fld>
            <a:endParaRPr lang="zh-CN" altLang="en-US"/>
          </a:p>
        </p:txBody>
      </p:sp>
    </p:spTree>
    <p:extLst>
      <p:ext uri="{BB962C8B-B14F-4D97-AF65-F5344CB8AC3E}">
        <p14:creationId xmlns:p14="http://schemas.microsoft.com/office/powerpoint/2010/main" val="1292841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t>工具栏</a:t>
            </a:r>
            <a:r>
              <a:rPr lang="zh-CN" altLang="en-US" dirty="0" smtClean="0"/>
              <a:t> 的</a:t>
            </a:r>
            <a:r>
              <a:rPr lang="zh-CN" altLang="en-US" b="1" dirty="0" smtClean="0"/>
              <a:t>菜单栏</a:t>
            </a:r>
            <a:r>
              <a:rPr lang="zh-CN" altLang="en-US" dirty="0" smtClean="0"/>
              <a:t> 提供了功能分类，快捷键 提供了常用功能的一键使用；</a:t>
            </a:r>
            <a:endParaRPr lang="en-US" altLang="zh-CN" dirty="0" smtClean="0"/>
          </a:p>
          <a:p>
            <a:r>
              <a:rPr lang="zh-CN" altLang="en-US" b="1" dirty="0" smtClean="0">
                <a:solidFill>
                  <a:srgbClr val="C00000"/>
                </a:solidFill>
              </a:rPr>
              <a:t>数据库及其结构</a:t>
            </a:r>
            <a:r>
              <a:rPr lang="zh-CN" altLang="en-US" b="1" baseline="0" dirty="0" smtClean="0">
                <a:solidFill>
                  <a:srgbClr val="C00000"/>
                </a:solidFill>
              </a:rPr>
              <a:t> </a:t>
            </a:r>
            <a:r>
              <a:rPr lang="zh-CN" altLang="en-US" baseline="0" dirty="0" smtClean="0"/>
              <a:t>里可以同时显示多个数据库及其下的文件夹层次结构。每个数据库下的题录下边都可以新建多个、多层次的（虚拟）文件夹；</a:t>
            </a:r>
            <a:endParaRPr lang="en-US" altLang="zh-CN" baseline="0" dirty="0" smtClean="0"/>
          </a:p>
          <a:p>
            <a:r>
              <a:rPr lang="zh-CN" altLang="en-US" b="1" baseline="0" dirty="0" smtClean="0"/>
              <a:t>题录 </a:t>
            </a:r>
            <a:r>
              <a:rPr lang="zh-CN" altLang="en-US" baseline="0" dirty="0" smtClean="0"/>
              <a:t>的表头列表支持调整显示字段和顺序；</a:t>
            </a:r>
            <a:endParaRPr lang="en-US" altLang="zh-CN" baseline="0" dirty="0" smtClean="0"/>
          </a:p>
          <a:p>
            <a:r>
              <a:rPr lang="zh-CN" altLang="en-US" b="1" baseline="0" dirty="0" smtClean="0"/>
              <a:t>标签云 </a:t>
            </a:r>
            <a:r>
              <a:rPr lang="zh-CN" altLang="en-US" baseline="0" dirty="0" smtClean="0"/>
              <a:t>可以快速筛选添加了相同标签的文献；</a:t>
            </a:r>
            <a:endParaRPr lang="en-US" altLang="zh-CN" baseline="0" dirty="0" smtClean="0"/>
          </a:p>
          <a:p>
            <a:r>
              <a:rPr lang="zh-CN" altLang="en-US" b="1" baseline="0" dirty="0" smtClean="0"/>
              <a:t>题录及相关信息预览 </a:t>
            </a:r>
            <a:r>
              <a:rPr lang="zh-CN" altLang="en-US" baseline="0" dirty="0" smtClean="0"/>
              <a:t>可以根据需求显示不同的</a:t>
            </a:r>
            <a:r>
              <a:rPr lang="en-US" altLang="zh-CN" baseline="0" dirty="0" smtClean="0"/>
              <a:t>tab:</a:t>
            </a:r>
            <a:r>
              <a:rPr lang="zh-CN" altLang="en-US" baseline="0" dirty="0" smtClean="0"/>
              <a:t>细节 以列表形式显示文献题录所有信息；预览 可以预览这条题录被引用时的样式（样式可调整）；综述 提供了标题作者来源摘要参考文献这些最主要的字段的信息；附件 可以看到题录对应的全文文件（需要事先下载或使用</a:t>
            </a:r>
            <a:r>
              <a:rPr lang="en-US" altLang="zh-CN" baseline="0" dirty="0" smtClean="0"/>
              <a:t>NE</a:t>
            </a:r>
            <a:r>
              <a:rPr lang="zh-CN" altLang="en-US" baseline="0" dirty="0" smtClean="0"/>
              <a:t>下载）以及数据库中这篇文章的详情页（不一定有）；笔记 则可以自己手动输入文字、图片、</a:t>
            </a:r>
            <a:r>
              <a:rPr lang="en-US" altLang="zh-CN" baseline="0" dirty="0" err="1" smtClean="0"/>
              <a:t>mathtype</a:t>
            </a:r>
            <a:r>
              <a:rPr lang="zh-CN" altLang="en-US" baseline="0" dirty="0" smtClean="0"/>
              <a:t>公式、表格等笔记或批注信息，写论文时这些笔记可以一键插入到正文中；位置 提供了本条文献在虚拟文件夹中的相对位置。</a:t>
            </a:r>
            <a:endParaRPr lang="en-US" altLang="zh-CN" dirty="0" smtClean="0"/>
          </a:p>
        </p:txBody>
      </p:sp>
      <p:sp>
        <p:nvSpPr>
          <p:cNvPr id="4" name="灯片编号占位符 3"/>
          <p:cNvSpPr>
            <a:spLocks noGrp="1"/>
          </p:cNvSpPr>
          <p:nvPr>
            <p:ph type="sldNum" sz="quarter" idx="10"/>
          </p:nvPr>
        </p:nvSpPr>
        <p:spPr/>
        <p:txBody>
          <a:bodyPr/>
          <a:lstStyle/>
          <a:p>
            <a:pPr>
              <a:defRPr/>
            </a:pPr>
            <a:fld id="{C4C665EE-EFA0-4B06-972B-405C54A42B1E}" type="slidenum">
              <a:rPr lang="zh-CN" altLang="en-US" smtClean="0"/>
              <a:pPr>
                <a:defRPr/>
              </a:pPr>
              <a:t>12</a:t>
            </a:fld>
            <a:endParaRPr lang="zh-CN" altLang="en-US"/>
          </a:p>
        </p:txBody>
      </p:sp>
    </p:spTree>
    <p:extLst>
      <p:ext uri="{BB962C8B-B14F-4D97-AF65-F5344CB8AC3E}">
        <p14:creationId xmlns:p14="http://schemas.microsoft.com/office/powerpoint/2010/main" val="3866555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907C44ED-D87D-46C1-A7AE-CAFE88A8958D}" type="datetimeFigureOut">
              <a:rPr lang="zh-CN" altLang="en-US"/>
              <a:pPr>
                <a:defRPr/>
              </a:pPr>
              <a:t>2019-10-21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B1241D2-9A2A-44BC-AEAE-E9562A4B37E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3F4955C-4774-4B45-97AF-635C8B66A73B}" type="datetimeFigureOut">
              <a:rPr lang="zh-CN" altLang="en-US"/>
              <a:pPr>
                <a:defRPr/>
              </a:pPr>
              <a:t>2019-10-21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23026CC-B1FC-4295-8518-74B8BAEFF2B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BC1D1B1-E43B-4928-BA1C-564062BF4F73}" type="datetimeFigureOut">
              <a:rPr lang="zh-CN" altLang="en-US"/>
              <a:pPr>
                <a:defRPr/>
              </a:pPr>
              <a:t>2019-10-21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4109B4-432F-4340-935F-45367CEA2B4F}"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70D1320E-150F-49A8-B7E8-1044925CD866}" type="datetimeFigureOut">
              <a:rPr lang="zh-CN" altLang="en-US"/>
              <a:pPr>
                <a:defRPr/>
              </a:pPr>
              <a:t>2019-10-21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502F5C3-9D25-4617-ADC6-C3169C2B8F9C}"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BDC0C3A-A53F-42D2-AAB6-BB53225A2502}" type="datetimeFigureOut">
              <a:rPr lang="zh-CN" altLang="en-US"/>
              <a:pPr>
                <a:defRPr/>
              </a:pPr>
              <a:t>2019-10-21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E1BAC5-F564-44D8-BDCC-011B8266290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0D2FE546-9A11-4475-B2B2-FBCB5E91BEB1}" type="datetimeFigureOut">
              <a:rPr lang="zh-CN" altLang="en-US"/>
              <a:pPr>
                <a:defRPr/>
              </a:pPr>
              <a:t>2019-10-21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7C01096-FC75-4E1B-A14A-0A5B1D9D6E33}"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AB6D1F98-42DD-40BE-9FED-7EFEE303DFCF}" type="datetimeFigureOut">
              <a:rPr lang="zh-CN" altLang="en-US"/>
              <a:pPr>
                <a:defRPr/>
              </a:pPr>
              <a:t>2019-10-21</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701E558F-1CF0-496D-86B8-C4FC2E7DDE11}"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10F2828C-8235-413B-875B-1BCFC1027505}" type="datetimeFigureOut">
              <a:rPr lang="zh-CN" altLang="en-US"/>
              <a:pPr>
                <a:defRPr/>
              </a:pPr>
              <a:t>2019-10-21</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E5FCC849-E378-4FED-ACC2-C64A4A865649}"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BE001465-3C9F-4E76-A352-E1A5CFF21D78}" type="datetimeFigureOut">
              <a:rPr lang="zh-CN" altLang="en-US"/>
              <a:pPr>
                <a:defRPr/>
              </a:pPr>
              <a:t>2019-10-21</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1180538-C66C-444D-B49E-6F4DDD7887B1}"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77A2327-57E4-4AD3-9EF7-39DD090A7464}" type="datetimeFigureOut">
              <a:rPr lang="zh-CN" altLang="en-US"/>
              <a:pPr>
                <a:defRPr/>
              </a:pPr>
              <a:t>2019-10-21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6FF3976-24B5-4E06-AC93-105F2C0B3072}"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E43C0FE8-21C8-4A50-9C2A-D5DFD2A0F396}" type="datetimeFigureOut">
              <a:rPr lang="zh-CN" altLang="en-US"/>
              <a:pPr>
                <a:defRPr/>
              </a:pPr>
              <a:t>2019-10-21</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632431BE-2690-4A10-99DF-AD00C0B07764}"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6BCA327-5C99-45A3-8D97-C0A14801E104}" type="datetimeFigureOut">
              <a:rPr lang="zh-CN" altLang="en-US"/>
              <a:pPr>
                <a:defRPr/>
              </a:pPr>
              <a:t>2019-10-21</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BA4D6DE-99A6-4AAF-B81B-A7934C9EDD0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noteexpress.com/aegean/"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202.115.54.17:8088/V/4NMXPHBQ8U6K8XC1YF35GST5SLKMHBLPA5CEDHVNT176QY25PA-01334?func=native-link&amp;resource=SCU02017" TargetMode="External"/><Relationship Id="rId4" Type="http://schemas.openxmlformats.org/officeDocument/2006/relationships/hyperlink" Target="http://www.inoteexpress.com/support/cgi-bin/download_sch.cgi?code=SCDX"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ip.cn/" TargetMode="External"/><Relationship Id="rId2" Type="http://schemas.openxmlformats.org/officeDocument/2006/relationships/hyperlink" Target="https://www.whatismyip.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yzf@scu.edu.c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inoteexpress.com/nesupport/forum.php" TargetMode="External"/><Relationship Id="rId7" Type="http://schemas.openxmlformats.org/officeDocument/2006/relationships/image" Target="../media/image5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hyperlink" Target="http://uao.so/spw57742" TargetMode="External"/><Relationship Id="rId5" Type="http://schemas.openxmlformats.org/officeDocument/2006/relationships/hyperlink" Target="http://discovery.scu.edu.cn/" TargetMode="External"/><Relationship Id="rId4" Type="http://schemas.openxmlformats.org/officeDocument/2006/relationships/hyperlink" Target="http://www.inoteexpress.com/wiki/index.php"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inoteexpress.com/aegea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inoteexpress.com/wiki/index.php"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标题 1"/>
          <p:cNvSpPr>
            <a:spLocks noGrp="1"/>
          </p:cNvSpPr>
          <p:nvPr>
            <p:ph type="ctrTitle"/>
          </p:nvPr>
        </p:nvSpPr>
        <p:spPr>
          <a:xfrm>
            <a:off x="685800" y="1628800"/>
            <a:ext cx="7918450" cy="1470025"/>
          </a:xfrm>
        </p:spPr>
        <p:txBody>
          <a:bodyPr/>
          <a:lstStyle/>
          <a:p>
            <a:pPr eaLnBrk="1" hangingPunct="1"/>
            <a:r>
              <a:rPr lang="zh-CN" altLang="en-US" b="1" dirty="0" smtClean="0"/>
              <a:t>文献管理软件</a:t>
            </a:r>
            <a:r>
              <a:rPr lang="en-US" altLang="zh-CN" b="1" dirty="0" err="1"/>
              <a:t>NoteExpress</a:t>
            </a:r>
            <a:r>
              <a:rPr lang="en-US" altLang="zh-CN" b="1" dirty="0"/>
              <a:t/>
            </a:r>
            <a:br>
              <a:rPr lang="en-US" altLang="zh-CN" b="1" dirty="0"/>
            </a:br>
            <a:r>
              <a:rPr lang="zh-CN" altLang="en-US" sz="4800" b="1" dirty="0" smtClean="0">
                <a:solidFill>
                  <a:srgbClr val="FF0000"/>
                </a:solidFill>
              </a:rPr>
              <a:t>入门</a:t>
            </a:r>
            <a:endParaRPr lang="zh-CN" altLang="en-US" sz="2800" b="1" dirty="0" smtClean="0">
              <a:solidFill>
                <a:srgbClr val="FF0000"/>
              </a:solidFill>
              <a:latin typeface="华文隶书" pitchFamily="2" charset="-122"/>
              <a:ea typeface="华文隶书" pitchFamily="2" charset="-122"/>
            </a:endParaRPr>
          </a:p>
        </p:txBody>
      </p:sp>
      <p:sp>
        <p:nvSpPr>
          <p:cNvPr id="2051" name="副标题 2"/>
          <p:cNvSpPr>
            <a:spLocks noGrp="1"/>
          </p:cNvSpPr>
          <p:nvPr>
            <p:ph type="subTitle" idx="1"/>
          </p:nvPr>
        </p:nvSpPr>
        <p:spPr>
          <a:xfrm>
            <a:off x="1115616" y="3140968"/>
            <a:ext cx="6656784" cy="2736304"/>
          </a:xfrm>
        </p:spPr>
        <p:txBody>
          <a:bodyPr/>
          <a:lstStyle/>
          <a:p>
            <a:pPr eaLnBrk="1" hangingPunct="1"/>
            <a:endParaRPr lang="en-US" altLang="zh-CN" sz="2000" b="1" dirty="0" smtClean="0">
              <a:solidFill>
                <a:schemeClr val="tx2"/>
              </a:solidFill>
            </a:endParaRPr>
          </a:p>
          <a:p>
            <a:pPr eaLnBrk="1" hangingPunct="1"/>
            <a:r>
              <a:rPr lang="zh-CN" altLang="en-US" sz="2000" b="1" dirty="0" smtClean="0">
                <a:solidFill>
                  <a:schemeClr val="tx2"/>
                </a:solidFill>
              </a:rPr>
              <a:t>四川大学图书馆  信息技术中心   闫钟峰</a:t>
            </a:r>
            <a:endParaRPr lang="en-US" altLang="zh-CN" sz="2000" b="1" dirty="0" smtClean="0">
              <a:solidFill>
                <a:schemeClr val="tx2"/>
              </a:solidFill>
            </a:endParaRPr>
          </a:p>
          <a:p>
            <a:pPr eaLnBrk="1" hangingPunct="1"/>
            <a:r>
              <a:rPr lang="en-US" altLang="zh-CN" sz="2000" dirty="0" smtClean="0">
                <a:solidFill>
                  <a:schemeClr val="tx2"/>
                </a:solidFill>
              </a:rPr>
              <a:t>yzf@scu.edu.cn; </a:t>
            </a:r>
            <a:br>
              <a:rPr lang="en-US" altLang="zh-CN" sz="2000" dirty="0" smtClean="0">
                <a:solidFill>
                  <a:schemeClr val="tx2"/>
                </a:solidFill>
              </a:rPr>
            </a:br>
            <a:r>
              <a:rPr lang="en-US" altLang="zh-CN" sz="2000" dirty="0" smtClean="0">
                <a:solidFill>
                  <a:schemeClr val="tx2"/>
                </a:solidFill>
              </a:rPr>
              <a:t>028-85990183;028-85990198</a:t>
            </a:r>
          </a:p>
          <a:p>
            <a:pPr eaLnBrk="1" hangingPunct="1"/>
            <a:r>
              <a:rPr lang="zh-CN" altLang="en-US" sz="2000" b="1" dirty="0" smtClean="0">
                <a:solidFill>
                  <a:srgbClr val="FF0000"/>
                </a:solidFill>
              </a:rPr>
              <a:t>学术资源</a:t>
            </a:r>
            <a:r>
              <a:rPr lang="en-US" altLang="zh-CN" sz="2000" b="1" dirty="0" smtClean="0">
                <a:solidFill>
                  <a:srgbClr val="FF0000"/>
                </a:solidFill>
              </a:rPr>
              <a:t>QQ</a:t>
            </a:r>
            <a:r>
              <a:rPr lang="zh-CN" altLang="en-US" sz="2000" b="1" dirty="0" smtClean="0">
                <a:solidFill>
                  <a:srgbClr val="FF0000"/>
                </a:solidFill>
              </a:rPr>
              <a:t>群：</a:t>
            </a:r>
            <a:r>
              <a:rPr lang="en-US" altLang="zh-CN" sz="2000" b="1" dirty="0" smtClean="0">
                <a:solidFill>
                  <a:srgbClr val="FF0000"/>
                </a:solidFill>
              </a:rPr>
              <a:t>835207262</a:t>
            </a:r>
          </a:p>
          <a:p>
            <a:pPr eaLnBrk="1" hangingPunct="1"/>
            <a:endParaRPr lang="en-US" altLang="zh-CN" sz="2000" b="1" dirty="0" smtClean="0">
              <a:solidFill>
                <a:srgbClr val="FF0000"/>
              </a:solidFill>
            </a:endParaRPr>
          </a:p>
          <a:p>
            <a:pPr eaLnBrk="1" hangingPunct="1"/>
            <a:r>
              <a:rPr lang="zh-CN" altLang="en-US" sz="2000" b="1" dirty="0" smtClean="0">
                <a:solidFill>
                  <a:srgbClr val="FF0000"/>
                </a:solidFill>
              </a:rPr>
              <a:t>本</a:t>
            </a:r>
            <a:r>
              <a:rPr lang="en-US" altLang="zh-CN" sz="2000" b="1" dirty="0" smtClean="0">
                <a:solidFill>
                  <a:srgbClr val="FF0000"/>
                </a:solidFill>
              </a:rPr>
              <a:t>PPT</a:t>
            </a:r>
            <a:r>
              <a:rPr lang="zh-CN" altLang="en-US" sz="2000" b="1" dirty="0" smtClean="0">
                <a:solidFill>
                  <a:srgbClr val="FF0000"/>
                </a:solidFill>
              </a:rPr>
              <a:t>遵循</a:t>
            </a:r>
            <a:r>
              <a:rPr lang="en-US" altLang="zh-CN" sz="2000" b="1" dirty="0" smtClean="0">
                <a:solidFill>
                  <a:srgbClr val="FF0000"/>
                </a:solidFill>
              </a:rPr>
              <a:t>CC0</a:t>
            </a:r>
            <a:r>
              <a:rPr lang="zh-CN" altLang="en-US" sz="2000" b="1" dirty="0" smtClean="0">
                <a:solidFill>
                  <a:srgbClr val="FF0000"/>
                </a:solidFill>
              </a:rPr>
              <a:t>协议，任何人可以复制、修改、分发和使用该作品，甚至是用于商业目的，无需征得授权，无需署名</a:t>
            </a:r>
          </a:p>
        </p:txBody>
      </p:sp>
    </p:spTree>
    <p:extLst>
      <p:ext uri="{BB962C8B-B14F-4D97-AF65-F5344CB8AC3E}">
        <p14:creationId xmlns:p14="http://schemas.microsoft.com/office/powerpoint/2010/main" val="889824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下载与安装</a:t>
            </a:r>
            <a:endParaRPr lang="zh-CN" altLang="en-US" dirty="0"/>
          </a:p>
        </p:txBody>
      </p:sp>
      <p:sp>
        <p:nvSpPr>
          <p:cNvPr id="3" name="内容占位符 2"/>
          <p:cNvSpPr>
            <a:spLocks noGrp="1"/>
          </p:cNvSpPr>
          <p:nvPr>
            <p:ph idx="1"/>
          </p:nvPr>
        </p:nvSpPr>
        <p:spPr>
          <a:xfrm>
            <a:off x="457200" y="1600200"/>
            <a:ext cx="8472518" cy="4525963"/>
          </a:xfrm>
        </p:spPr>
        <p:txBody>
          <a:bodyPr/>
          <a:lstStyle/>
          <a:p>
            <a:r>
              <a:rPr lang="zh-CN" altLang="en-US" dirty="0" smtClean="0"/>
              <a:t>新版图书馆主页</a:t>
            </a:r>
            <a:r>
              <a:rPr lang="en-US" altLang="zh-CN" dirty="0" smtClean="0"/>
              <a:t>==》</a:t>
            </a:r>
            <a:r>
              <a:rPr lang="zh-CN" altLang="en-US" dirty="0" smtClean="0"/>
              <a:t>文献服务</a:t>
            </a:r>
            <a:r>
              <a:rPr lang="en-US" altLang="zh-CN" dirty="0"/>
              <a:t>==》</a:t>
            </a:r>
            <a:r>
              <a:rPr lang="zh-CN" altLang="en-US" dirty="0" smtClean="0"/>
              <a:t>数字资源</a:t>
            </a:r>
            <a:r>
              <a:rPr lang="en-US" altLang="zh-CN" dirty="0"/>
              <a:t>==》</a:t>
            </a:r>
            <a:r>
              <a:rPr lang="zh-CN" altLang="en-US" dirty="0" smtClean="0"/>
              <a:t>工具下载</a:t>
            </a:r>
            <a:r>
              <a:rPr lang="en-US" altLang="zh-CN" dirty="0" smtClean="0"/>
              <a:t>==》</a:t>
            </a:r>
            <a:r>
              <a:rPr lang="zh-CN" altLang="en-US" dirty="0" smtClean="0">
                <a:hlinkClick r:id="rId3"/>
              </a:rPr>
              <a:t>文献管理软件</a:t>
            </a:r>
            <a:r>
              <a:rPr lang="en-US" altLang="zh-CN" dirty="0" err="1" smtClean="0">
                <a:hlinkClick r:id="rId3"/>
              </a:rPr>
              <a:t>NoteExpress</a:t>
            </a:r>
            <a:r>
              <a:rPr lang="en-US" altLang="zh-CN" dirty="0"/>
              <a:t>==》</a:t>
            </a:r>
            <a:r>
              <a:rPr lang="zh-CN" altLang="en-US" dirty="0"/>
              <a:t>免费下载</a:t>
            </a:r>
            <a:r>
              <a:rPr lang="en-US" altLang="zh-CN" dirty="0"/>
              <a:t>==》</a:t>
            </a:r>
            <a:r>
              <a:rPr lang="zh-CN" altLang="en-US" dirty="0"/>
              <a:t>选择“集团版” </a:t>
            </a:r>
            <a:r>
              <a:rPr lang="en-US" altLang="zh-CN" dirty="0"/>
              <a:t>==》</a:t>
            </a:r>
            <a:r>
              <a:rPr lang="zh-CN" altLang="en-US" dirty="0"/>
              <a:t>输入“四川大学”检索，点击检索结果并 </a:t>
            </a:r>
            <a:r>
              <a:rPr lang="zh-CN" altLang="en-US" dirty="0">
                <a:hlinkClick r:id="rId4"/>
              </a:rPr>
              <a:t>下载</a:t>
            </a:r>
            <a:endParaRPr lang="en-US" altLang="zh-CN" dirty="0"/>
          </a:p>
          <a:p>
            <a:r>
              <a:rPr lang="zh-CN" altLang="en-US" dirty="0"/>
              <a:t>旧版图书馆主页</a:t>
            </a:r>
            <a:r>
              <a:rPr lang="en-US" altLang="zh-CN" dirty="0"/>
              <a:t>==》</a:t>
            </a:r>
            <a:r>
              <a:rPr lang="zh-CN" altLang="en-US" dirty="0"/>
              <a:t>中文数据库</a:t>
            </a:r>
            <a:r>
              <a:rPr lang="en-US" altLang="zh-CN" dirty="0"/>
              <a:t>A-Z==》</a:t>
            </a:r>
            <a:r>
              <a:rPr lang="en-US" altLang="zh-CN" b="1" u="sng" dirty="0" err="1">
                <a:hlinkClick r:id="rId5" tooltip="NoteExpress 文献管理软件"/>
              </a:rPr>
              <a:t>NoteExpress</a:t>
            </a:r>
            <a:r>
              <a:rPr lang="en-US" altLang="zh-CN" b="1" u="sng" dirty="0">
                <a:hlinkClick r:id="rId5" tooltip="NoteExpress 文献管理软件"/>
              </a:rPr>
              <a:t> </a:t>
            </a:r>
            <a:r>
              <a:rPr lang="zh-CN" altLang="en-US" b="1" u="sng" dirty="0">
                <a:hlinkClick r:id="rId5" tooltip="NoteExpress 文献管理软件"/>
              </a:rPr>
              <a:t>文献管理软件</a:t>
            </a:r>
            <a:r>
              <a:rPr lang="en-US" altLang="zh-CN" dirty="0"/>
              <a:t>==》</a:t>
            </a:r>
            <a:r>
              <a:rPr lang="zh-CN" altLang="en-US" dirty="0"/>
              <a:t>免费下载</a:t>
            </a:r>
            <a:r>
              <a:rPr lang="en-US" altLang="zh-CN" dirty="0"/>
              <a:t>==》</a:t>
            </a:r>
            <a:r>
              <a:rPr lang="zh-CN" altLang="en-US" dirty="0"/>
              <a:t>选择“集团版” </a:t>
            </a:r>
            <a:r>
              <a:rPr lang="en-US" altLang="zh-CN" dirty="0"/>
              <a:t>==》</a:t>
            </a:r>
            <a:r>
              <a:rPr lang="zh-CN" altLang="en-US" dirty="0"/>
              <a:t>输入“四川大学”检索，点击检索结果并 </a:t>
            </a:r>
            <a:r>
              <a:rPr lang="zh-CN" altLang="en-US" dirty="0" smtClean="0">
                <a:hlinkClick r:id="rId4"/>
              </a:rPr>
              <a:t>下载</a:t>
            </a:r>
            <a:endParaRPr lang="en-US" altLang="zh-CN"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solidFill>
                  <a:srgbClr val="FF0000"/>
                </a:solidFill>
              </a:rPr>
              <a:t>注意</a:t>
            </a:r>
            <a:r>
              <a:rPr lang="zh-CN" altLang="en-US" b="1" dirty="0" smtClean="0">
                <a:solidFill>
                  <a:srgbClr val="FF0000"/>
                </a:solidFill>
              </a:rPr>
              <a:t>：</a:t>
            </a:r>
            <a:endParaRPr lang="zh-CN" altLang="en-US" dirty="0"/>
          </a:p>
        </p:txBody>
      </p:sp>
      <p:sp>
        <p:nvSpPr>
          <p:cNvPr id="4" name="AutoShape 2" descr="http://www.inoteexpress.com/nesupport/data/attachment/forum/201606/24/094804a033okhxwkx808zh.jpg"/>
          <p:cNvSpPr>
            <a:spLocks noGrp="1" noChangeAspect="1" noChangeArrowheads="1"/>
          </p:cNvSpPr>
          <p:nvPr>
            <p:ph idx="1"/>
          </p:nvPr>
        </p:nvSpPr>
        <p:spPr bwMode="auto">
          <a:xfrm>
            <a:off x="457200" y="1417638"/>
            <a:ext cx="8229600" cy="4708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zh-CN" altLang="en-US" b="1" dirty="0" smtClean="0">
                <a:solidFill>
                  <a:srgbClr val="FF0000"/>
                </a:solidFill>
              </a:rPr>
              <a:t>最新</a:t>
            </a:r>
            <a:r>
              <a:rPr lang="zh-CN" altLang="en-US" b="1" dirty="0">
                <a:solidFill>
                  <a:srgbClr val="FF0000"/>
                </a:solidFill>
              </a:rPr>
              <a:t>版本的</a:t>
            </a:r>
            <a:r>
              <a:rPr lang="en-US" altLang="zh-CN" b="1" dirty="0">
                <a:solidFill>
                  <a:srgbClr val="FF0000"/>
                </a:solidFill>
              </a:rPr>
              <a:t>NE </a:t>
            </a:r>
            <a:r>
              <a:rPr lang="zh-CN" altLang="en-US" b="1" dirty="0">
                <a:solidFill>
                  <a:srgbClr val="FF0000"/>
                </a:solidFill>
              </a:rPr>
              <a:t>只能在校园网</a:t>
            </a:r>
            <a:r>
              <a:rPr lang="en-US" altLang="zh-CN" b="1" dirty="0">
                <a:solidFill>
                  <a:srgbClr val="FF0000"/>
                </a:solidFill>
              </a:rPr>
              <a:t>IP</a:t>
            </a:r>
            <a:r>
              <a:rPr lang="zh-CN" altLang="en-US" b="1" dirty="0">
                <a:solidFill>
                  <a:srgbClr val="FF0000"/>
                </a:solidFill>
              </a:rPr>
              <a:t>范围内</a:t>
            </a:r>
            <a:r>
              <a:rPr lang="zh-CN" altLang="en-US" b="1" dirty="0" smtClean="0">
                <a:solidFill>
                  <a:srgbClr val="FF0000"/>
                </a:solidFill>
              </a:rPr>
              <a:t>使用</a:t>
            </a:r>
            <a:endParaRPr lang="en-US" altLang="zh-CN" b="1" dirty="0" smtClean="0">
              <a:solidFill>
                <a:srgbClr val="FF0000"/>
              </a:solidFill>
            </a:endParaRPr>
          </a:p>
          <a:p>
            <a:pPr eaLnBrk="1" hangingPunct="1"/>
            <a:endParaRPr lang="en-US" altLang="zh-CN" b="1" dirty="0" smtClean="0">
              <a:solidFill>
                <a:srgbClr val="FF0000"/>
              </a:solidFill>
            </a:endParaRPr>
          </a:p>
          <a:p>
            <a:pPr eaLnBrk="1" hangingPunct="1"/>
            <a:endParaRPr lang="en-US" altLang="zh-CN" b="1" dirty="0" smtClean="0">
              <a:solidFill>
                <a:srgbClr val="FF0000"/>
              </a:solidFill>
            </a:endParaRPr>
          </a:p>
          <a:p>
            <a:pPr eaLnBrk="1" hangingPunct="1"/>
            <a:endParaRPr lang="en-US" altLang="zh-CN" sz="1050" b="1" dirty="0">
              <a:solidFill>
                <a:srgbClr val="FF0000"/>
              </a:solidFill>
            </a:endParaRPr>
          </a:p>
          <a:p>
            <a:pPr eaLnBrk="1" hangingPunct="1"/>
            <a:r>
              <a:rPr lang="zh-CN" altLang="en-US" dirty="0" smtClean="0"/>
              <a:t>如使用校园网下载</a:t>
            </a:r>
            <a:r>
              <a:rPr lang="zh-CN" altLang="en-US" dirty="0"/>
              <a:t>安装</a:t>
            </a:r>
            <a:r>
              <a:rPr lang="zh-CN" altLang="en-US" dirty="0" smtClean="0"/>
              <a:t>后出现如</a:t>
            </a:r>
            <a:r>
              <a:rPr lang="zh-CN" altLang="en-US" dirty="0"/>
              <a:t>上</a:t>
            </a:r>
            <a:r>
              <a:rPr lang="zh-CN" altLang="en-US" dirty="0" smtClean="0"/>
              <a:t>提示，请通过</a:t>
            </a:r>
            <a:r>
              <a:rPr lang="en-US" altLang="zh-CN" dirty="0">
                <a:hlinkClick r:id="rId2"/>
              </a:rPr>
              <a:t>https://www.whatismyip.com</a:t>
            </a:r>
            <a:r>
              <a:rPr lang="en-US" altLang="zh-CN" dirty="0" smtClean="0">
                <a:hlinkClick r:id="rId2"/>
              </a:rPr>
              <a:t>/</a:t>
            </a:r>
            <a:r>
              <a:rPr lang="en-US" altLang="zh-CN" dirty="0" smtClean="0"/>
              <a:t> </a:t>
            </a:r>
            <a:r>
              <a:rPr lang="zh-CN" altLang="en-US" dirty="0" smtClean="0"/>
              <a:t>和</a:t>
            </a:r>
            <a:r>
              <a:rPr lang="en-US" altLang="zh-CN" dirty="0">
                <a:hlinkClick r:id="rId3"/>
              </a:rPr>
              <a:t>http://ip.cn</a:t>
            </a:r>
            <a:r>
              <a:rPr lang="en-US" altLang="zh-CN" dirty="0" smtClean="0">
                <a:hlinkClick r:id="rId3"/>
              </a:rPr>
              <a:t>/</a:t>
            </a:r>
            <a:r>
              <a:rPr lang="zh-CN" altLang="en-US" dirty="0"/>
              <a:t>查看</a:t>
            </a:r>
            <a:r>
              <a:rPr lang="zh-CN" altLang="en-US" dirty="0" smtClean="0"/>
              <a:t>自己的电脑</a:t>
            </a:r>
            <a:r>
              <a:rPr lang="en-US" altLang="zh-CN" dirty="0" smtClean="0"/>
              <a:t>IP</a:t>
            </a:r>
            <a:r>
              <a:rPr lang="zh-CN" altLang="en-US" dirty="0" smtClean="0"/>
              <a:t>，并将两个</a:t>
            </a:r>
            <a:r>
              <a:rPr lang="en-US" altLang="zh-CN" dirty="0" smtClean="0"/>
              <a:t>IP</a:t>
            </a:r>
            <a:r>
              <a:rPr lang="zh-CN" altLang="en-US" dirty="0" smtClean="0"/>
              <a:t>查询的截图和情况说明发到邮箱 </a:t>
            </a:r>
            <a:r>
              <a:rPr lang="en-US" altLang="zh-CN" dirty="0" smtClean="0">
                <a:hlinkClick r:id="rId4"/>
              </a:rPr>
              <a:t>yzf@scu.edu.cn</a:t>
            </a:r>
            <a:endParaRPr lang="en-US" altLang="zh-CN" dirty="0" smtClean="0"/>
          </a:p>
          <a:p>
            <a:pPr eaLnBrk="1" hangingPunct="1"/>
            <a:endParaRPr lang="en-US" altLang="zh-CN" dirty="0" smtClean="0"/>
          </a:p>
        </p:txBody>
      </p:sp>
      <p:pic>
        <p:nvPicPr>
          <p:cNvPr id="7" name="图片 6"/>
          <p:cNvPicPr>
            <a:picLocks noChangeAspect="1"/>
          </p:cNvPicPr>
          <p:nvPr/>
        </p:nvPicPr>
        <p:blipFill>
          <a:blip r:embed="rId5"/>
          <a:stretch>
            <a:fillRect/>
          </a:stretch>
        </p:blipFill>
        <p:spPr>
          <a:xfrm>
            <a:off x="152400" y="2060848"/>
            <a:ext cx="8991600" cy="1304925"/>
          </a:xfrm>
          <a:prstGeom prst="rect">
            <a:avLst/>
          </a:prstGeom>
        </p:spPr>
      </p:pic>
    </p:spTree>
    <p:extLst>
      <p:ext uri="{BB962C8B-B14F-4D97-AF65-F5344CB8AC3E}">
        <p14:creationId xmlns:p14="http://schemas.microsoft.com/office/powerpoint/2010/main" val="1781051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stretch>
            <a:fillRect/>
          </a:stretch>
        </p:blipFill>
        <p:spPr>
          <a:xfrm>
            <a:off x="0" y="1124744"/>
            <a:ext cx="9144000" cy="5733256"/>
          </a:xfrm>
          <a:prstGeom prst="rect">
            <a:avLst/>
          </a:prstGeom>
        </p:spPr>
      </p:pic>
      <p:sp>
        <p:nvSpPr>
          <p:cNvPr id="10242" name="标题 1"/>
          <p:cNvSpPr>
            <a:spLocks noGrp="1"/>
          </p:cNvSpPr>
          <p:nvPr>
            <p:ph type="title"/>
          </p:nvPr>
        </p:nvSpPr>
        <p:spPr/>
        <p:txBody>
          <a:bodyPr/>
          <a:lstStyle/>
          <a:p>
            <a:pPr eaLnBrk="1" hangingPunct="1"/>
            <a:r>
              <a:rPr lang="en-US" altLang="zh-CN" dirty="0" err="1" smtClean="0"/>
              <a:t>NoteExpress</a:t>
            </a:r>
            <a:r>
              <a:rPr lang="zh-CN" altLang="en-US" dirty="0" smtClean="0"/>
              <a:t>介绍</a:t>
            </a:r>
            <a:endParaRPr lang="zh-CN" altLang="en-US" b="1" dirty="0" smtClean="0">
              <a:solidFill>
                <a:srgbClr val="C00000"/>
              </a:solidFill>
            </a:endParaRPr>
          </a:p>
        </p:txBody>
      </p:sp>
      <p:sp>
        <p:nvSpPr>
          <p:cNvPr id="10243" name="内容占位符 2"/>
          <p:cNvSpPr>
            <a:spLocks noGrp="1"/>
          </p:cNvSpPr>
          <p:nvPr>
            <p:ph idx="1"/>
          </p:nvPr>
        </p:nvSpPr>
        <p:spPr/>
        <p:txBody>
          <a:bodyPr/>
          <a:lstStyle/>
          <a:p>
            <a:pPr eaLnBrk="1" hangingPunct="1">
              <a:buFont typeface="Arial" pitchFamily="34" charset="0"/>
              <a:buNone/>
            </a:pPr>
            <a:r>
              <a:rPr lang="en-US" altLang="zh-CN" sz="2000" b="1" dirty="0" smtClean="0">
                <a:solidFill>
                  <a:srgbClr val="C00000"/>
                </a:solidFill>
              </a:rPr>
              <a:t> </a:t>
            </a:r>
          </a:p>
        </p:txBody>
      </p:sp>
      <p:sp>
        <p:nvSpPr>
          <p:cNvPr id="10245" name="TextBox 5"/>
          <p:cNvSpPr txBox="1">
            <a:spLocks noChangeArrowheads="1"/>
          </p:cNvSpPr>
          <p:nvPr/>
        </p:nvSpPr>
        <p:spPr bwMode="auto">
          <a:xfrm>
            <a:off x="107950" y="3213100"/>
            <a:ext cx="1871663" cy="369888"/>
          </a:xfrm>
          <a:prstGeom prst="rect">
            <a:avLst/>
          </a:prstGeom>
          <a:noFill/>
          <a:ln w="9525">
            <a:noFill/>
            <a:miter lim="800000"/>
            <a:headEnd/>
            <a:tailEnd/>
          </a:ln>
        </p:spPr>
        <p:txBody>
          <a:bodyPr>
            <a:spAutoFit/>
          </a:bodyPr>
          <a:lstStyle/>
          <a:p>
            <a:r>
              <a:rPr lang="zh-CN" altLang="en-US" b="1" dirty="0">
                <a:solidFill>
                  <a:srgbClr val="C00000"/>
                </a:solidFill>
              </a:rPr>
              <a:t>数据库及其结构</a:t>
            </a:r>
          </a:p>
        </p:txBody>
      </p:sp>
      <p:sp>
        <p:nvSpPr>
          <p:cNvPr id="10246" name="TextBox 6"/>
          <p:cNvSpPr txBox="1">
            <a:spLocks noChangeArrowheads="1"/>
          </p:cNvSpPr>
          <p:nvPr/>
        </p:nvSpPr>
        <p:spPr bwMode="auto">
          <a:xfrm>
            <a:off x="899592" y="5984081"/>
            <a:ext cx="936625" cy="369887"/>
          </a:xfrm>
          <a:prstGeom prst="rect">
            <a:avLst/>
          </a:prstGeom>
          <a:noFill/>
          <a:ln w="9525">
            <a:noFill/>
            <a:miter lim="800000"/>
            <a:headEnd/>
            <a:tailEnd/>
          </a:ln>
        </p:spPr>
        <p:txBody>
          <a:bodyPr>
            <a:spAutoFit/>
          </a:bodyPr>
          <a:lstStyle/>
          <a:p>
            <a:r>
              <a:rPr lang="zh-CN" altLang="en-US" b="1" dirty="0">
                <a:solidFill>
                  <a:srgbClr val="C00000"/>
                </a:solidFill>
              </a:rPr>
              <a:t>标签云</a:t>
            </a:r>
          </a:p>
        </p:txBody>
      </p:sp>
      <p:sp>
        <p:nvSpPr>
          <p:cNvPr id="10247" name="TextBox 7"/>
          <p:cNvSpPr txBox="1">
            <a:spLocks noChangeArrowheads="1"/>
          </p:cNvSpPr>
          <p:nvPr/>
        </p:nvSpPr>
        <p:spPr bwMode="auto">
          <a:xfrm>
            <a:off x="6443663" y="4797425"/>
            <a:ext cx="2089150" cy="368300"/>
          </a:xfrm>
          <a:prstGeom prst="rect">
            <a:avLst/>
          </a:prstGeom>
          <a:noFill/>
          <a:ln w="9525">
            <a:noFill/>
            <a:miter lim="800000"/>
            <a:headEnd/>
            <a:tailEnd/>
          </a:ln>
        </p:spPr>
        <p:txBody>
          <a:bodyPr>
            <a:spAutoFit/>
          </a:bodyPr>
          <a:lstStyle/>
          <a:p>
            <a:r>
              <a:rPr lang="zh-CN" altLang="en-US" b="1">
                <a:solidFill>
                  <a:srgbClr val="C00000"/>
                </a:solidFill>
              </a:rPr>
              <a:t>题录相关信息预览</a:t>
            </a:r>
          </a:p>
        </p:txBody>
      </p:sp>
      <p:sp>
        <p:nvSpPr>
          <p:cNvPr id="10248" name="TextBox 8"/>
          <p:cNvSpPr txBox="1">
            <a:spLocks noChangeArrowheads="1"/>
          </p:cNvSpPr>
          <p:nvPr/>
        </p:nvSpPr>
        <p:spPr bwMode="auto">
          <a:xfrm>
            <a:off x="7966868" y="3213100"/>
            <a:ext cx="1439863" cy="369888"/>
          </a:xfrm>
          <a:prstGeom prst="rect">
            <a:avLst/>
          </a:prstGeom>
          <a:noFill/>
          <a:ln w="9525">
            <a:noFill/>
            <a:miter lim="800000"/>
            <a:headEnd/>
            <a:tailEnd/>
          </a:ln>
        </p:spPr>
        <p:txBody>
          <a:bodyPr>
            <a:spAutoFit/>
          </a:bodyPr>
          <a:lstStyle/>
          <a:p>
            <a:r>
              <a:rPr lang="zh-CN" altLang="en-US" b="1" dirty="0">
                <a:solidFill>
                  <a:srgbClr val="C00000"/>
                </a:solidFill>
              </a:rPr>
              <a:t>题录列表</a:t>
            </a:r>
          </a:p>
        </p:txBody>
      </p:sp>
      <p:sp>
        <p:nvSpPr>
          <p:cNvPr id="10249" name="TextBox 9"/>
          <p:cNvSpPr txBox="1">
            <a:spLocks noChangeArrowheads="1"/>
          </p:cNvSpPr>
          <p:nvPr/>
        </p:nvSpPr>
        <p:spPr bwMode="auto">
          <a:xfrm>
            <a:off x="5362576" y="1324769"/>
            <a:ext cx="1081087" cy="368300"/>
          </a:xfrm>
          <a:prstGeom prst="rect">
            <a:avLst/>
          </a:prstGeom>
          <a:noFill/>
          <a:ln w="9525">
            <a:noFill/>
            <a:miter lim="800000"/>
            <a:headEnd/>
            <a:tailEnd/>
          </a:ln>
        </p:spPr>
        <p:txBody>
          <a:bodyPr>
            <a:spAutoFit/>
          </a:bodyPr>
          <a:lstStyle/>
          <a:p>
            <a:r>
              <a:rPr lang="zh-CN" altLang="en-US" b="1" dirty="0">
                <a:solidFill>
                  <a:srgbClr val="C00000"/>
                </a:solidFill>
              </a:rPr>
              <a:t>工具栏</a:t>
            </a:r>
          </a:p>
        </p:txBody>
      </p:sp>
      <p:sp>
        <p:nvSpPr>
          <p:cNvPr id="10250" name="TextBox 10"/>
          <p:cNvSpPr txBox="1">
            <a:spLocks noChangeArrowheads="1"/>
          </p:cNvSpPr>
          <p:nvPr/>
        </p:nvSpPr>
        <p:spPr bwMode="auto">
          <a:xfrm>
            <a:off x="6660232" y="2282031"/>
            <a:ext cx="1152525" cy="369887"/>
          </a:xfrm>
          <a:prstGeom prst="rect">
            <a:avLst/>
          </a:prstGeom>
          <a:noFill/>
          <a:ln w="9525">
            <a:noFill/>
            <a:miter lim="800000"/>
            <a:headEnd/>
            <a:tailEnd/>
          </a:ln>
        </p:spPr>
        <p:txBody>
          <a:bodyPr>
            <a:spAutoFit/>
          </a:bodyPr>
          <a:lstStyle/>
          <a:p>
            <a:r>
              <a:rPr lang="zh-CN" altLang="en-US" b="1" dirty="0">
                <a:solidFill>
                  <a:srgbClr val="FF0000"/>
                </a:solidFill>
              </a:rPr>
              <a:t>表头列表</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两个演示</a:t>
            </a:r>
            <a:endParaRPr lang="zh-CN" altLang="en-US" dirty="0"/>
          </a:p>
        </p:txBody>
      </p:sp>
      <p:sp>
        <p:nvSpPr>
          <p:cNvPr id="3" name="内容占位符 2"/>
          <p:cNvSpPr>
            <a:spLocks noGrp="1"/>
          </p:cNvSpPr>
          <p:nvPr>
            <p:ph idx="1"/>
          </p:nvPr>
        </p:nvSpPr>
        <p:spPr/>
        <p:txBody>
          <a:bodyPr/>
          <a:lstStyle/>
          <a:p>
            <a:r>
              <a:rPr lang="zh-CN" altLang="en-US" dirty="0"/>
              <a:t>软件布局</a:t>
            </a:r>
            <a:r>
              <a:rPr lang="zh-CN" altLang="en-US" dirty="0" smtClean="0"/>
              <a:t>调整</a:t>
            </a:r>
            <a:endParaRPr lang="en-US" altLang="zh-CN" dirty="0" smtClean="0"/>
          </a:p>
          <a:p>
            <a:pPr marL="400050" lvl="1" indent="0">
              <a:buNone/>
            </a:pPr>
            <a:r>
              <a:rPr lang="zh-CN" altLang="en-US" dirty="0" smtClean="0"/>
              <a:t>选项</a:t>
            </a:r>
            <a:r>
              <a:rPr lang="en-US" altLang="zh-CN" dirty="0">
                <a:sym typeface="Wingdings" panose="05000000000000000000" pitchFamily="2" charset="2"/>
              </a:rPr>
              <a:t></a:t>
            </a:r>
            <a:r>
              <a:rPr lang="zh-CN" altLang="en-US" dirty="0">
                <a:sym typeface="Wingdings" panose="05000000000000000000" pitchFamily="2" charset="2"/>
              </a:rPr>
              <a:t>显示 里可以调整软件</a:t>
            </a:r>
            <a:r>
              <a:rPr lang="zh-CN" altLang="en-US" dirty="0" smtClean="0">
                <a:sym typeface="Wingdings" panose="05000000000000000000" pitchFamily="2" charset="2"/>
              </a:rPr>
              <a:t>布局</a:t>
            </a:r>
            <a:endParaRPr lang="en-US" altLang="zh-CN" dirty="0" smtClean="0"/>
          </a:p>
          <a:p>
            <a:pPr marL="0" indent="0">
              <a:buNone/>
            </a:pPr>
            <a:r>
              <a:rPr lang="en-US" altLang="zh-CN" b="1" dirty="0" smtClean="0">
                <a:solidFill>
                  <a:srgbClr val="C00000"/>
                </a:solidFill>
              </a:rPr>
              <a:t>【</a:t>
            </a:r>
            <a:r>
              <a:rPr lang="zh-CN" altLang="en-US" b="1" dirty="0" smtClean="0">
                <a:solidFill>
                  <a:srgbClr val="C00000"/>
                </a:solidFill>
              </a:rPr>
              <a:t>演示</a:t>
            </a:r>
            <a:r>
              <a:rPr lang="en-US" altLang="zh-CN" b="1" dirty="0" smtClean="0">
                <a:solidFill>
                  <a:srgbClr val="C00000"/>
                </a:solidFill>
              </a:rPr>
              <a:t>】</a:t>
            </a:r>
            <a:endParaRPr lang="zh-CN" altLang="en-US" b="1" dirty="0">
              <a:solidFill>
                <a:srgbClr val="C00000"/>
              </a:solidFill>
            </a:endParaRPr>
          </a:p>
          <a:p>
            <a:r>
              <a:rPr lang="zh-CN" altLang="en-US" dirty="0"/>
              <a:t>显示字段调整</a:t>
            </a:r>
          </a:p>
          <a:p>
            <a:pPr marL="400050" lvl="1" indent="0">
              <a:buNone/>
            </a:pPr>
            <a:r>
              <a:rPr lang="zh-CN" altLang="en-US" dirty="0" smtClean="0"/>
              <a:t>鼠标放在表头，右键选择自定义</a:t>
            </a:r>
            <a:endParaRPr lang="en-US" altLang="zh-CN" dirty="0" smtClean="0"/>
          </a:p>
          <a:p>
            <a:pPr marL="400050" lvl="1" indent="0">
              <a:buNone/>
            </a:pPr>
            <a:r>
              <a:rPr lang="zh-CN" altLang="en-US" dirty="0" smtClean="0"/>
              <a:t>选择需要显示的字段，并调整顺序</a:t>
            </a:r>
            <a:endParaRPr lang="en-US" altLang="zh-CN" dirty="0" smtClean="0"/>
          </a:p>
          <a:p>
            <a:pPr marL="0" indent="0">
              <a:buNone/>
            </a:pPr>
            <a:r>
              <a:rPr lang="en-US" altLang="zh-CN" b="1" dirty="0" smtClean="0">
                <a:solidFill>
                  <a:srgbClr val="C00000"/>
                </a:solidFill>
              </a:rPr>
              <a:t>【</a:t>
            </a:r>
            <a:r>
              <a:rPr lang="zh-CN" altLang="en-US" b="1" dirty="0">
                <a:solidFill>
                  <a:srgbClr val="C00000"/>
                </a:solidFill>
              </a:rPr>
              <a:t>演示</a:t>
            </a:r>
            <a:r>
              <a:rPr lang="en-US" altLang="zh-CN" b="1" dirty="0">
                <a:solidFill>
                  <a:srgbClr val="C00000"/>
                </a:solidFill>
              </a:rPr>
              <a:t>】</a:t>
            </a:r>
            <a:endParaRPr lang="zh-CN" altLang="en-US" dirty="0"/>
          </a:p>
        </p:txBody>
      </p:sp>
    </p:spTree>
    <p:extLst>
      <p:ext uri="{BB962C8B-B14F-4D97-AF65-F5344CB8AC3E}">
        <p14:creationId xmlns:p14="http://schemas.microsoft.com/office/powerpoint/2010/main" val="1925832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1"/>
          <p:cNvSpPr>
            <a:spLocks noGrp="1"/>
          </p:cNvSpPr>
          <p:nvPr>
            <p:ph type="title"/>
          </p:nvPr>
        </p:nvSpPr>
        <p:spPr/>
        <p:txBody>
          <a:bodyPr/>
          <a:lstStyle/>
          <a:p>
            <a:pPr eaLnBrk="1" hangingPunct="1"/>
            <a:r>
              <a:rPr lang="zh-CN" altLang="en-US" dirty="0" smtClean="0"/>
              <a:t>利用</a:t>
            </a:r>
            <a:r>
              <a:rPr lang="en-US" altLang="zh-CN" dirty="0" smtClean="0"/>
              <a:t>NE</a:t>
            </a:r>
            <a:r>
              <a:rPr lang="zh-CN" altLang="en-US" dirty="0" smtClean="0"/>
              <a:t>建立个人数字图书馆</a:t>
            </a:r>
          </a:p>
        </p:txBody>
      </p:sp>
      <p:sp>
        <p:nvSpPr>
          <p:cNvPr id="11267" name="内容占位符 2"/>
          <p:cNvSpPr>
            <a:spLocks noGrp="1"/>
          </p:cNvSpPr>
          <p:nvPr>
            <p:ph idx="1"/>
          </p:nvPr>
        </p:nvSpPr>
        <p:spPr/>
        <p:txBody>
          <a:bodyPr/>
          <a:lstStyle/>
          <a:p>
            <a:pPr eaLnBrk="1" hangingPunct="1"/>
            <a:r>
              <a:rPr lang="zh-CN" altLang="en-US" b="1" dirty="0" smtClean="0"/>
              <a:t>一、导入已下载的文献</a:t>
            </a:r>
            <a:endParaRPr lang="en-US" altLang="zh-CN" b="1" dirty="0" smtClean="0"/>
          </a:p>
          <a:p>
            <a:pPr eaLnBrk="1" hangingPunct="1"/>
            <a:r>
              <a:rPr lang="zh-CN" altLang="en-US" b="1" dirty="0"/>
              <a:t>二、通过</a:t>
            </a:r>
            <a:r>
              <a:rPr lang="en-US" altLang="zh-CN" b="1" dirty="0"/>
              <a:t>NE</a:t>
            </a:r>
            <a:r>
              <a:rPr lang="zh-CN" altLang="en-US" b="1" dirty="0" smtClean="0"/>
              <a:t>查找和下载</a:t>
            </a:r>
            <a:r>
              <a:rPr lang="zh-CN" altLang="en-US" b="1" dirty="0"/>
              <a:t>文献</a:t>
            </a:r>
            <a:endParaRPr lang="en-US" altLang="zh-CN" b="1" dirty="0" smtClean="0"/>
          </a:p>
          <a:p>
            <a:pPr eaLnBrk="1" hangingPunct="1"/>
            <a:r>
              <a:rPr lang="zh-CN" altLang="en-US" b="1" dirty="0"/>
              <a:t>三、将题录导入</a:t>
            </a:r>
            <a:r>
              <a:rPr lang="en-US" altLang="zh-CN" b="1" dirty="0" smtClean="0"/>
              <a:t>NE</a:t>
            </a:r>
          </a:p>
          <a:p>
            <a:pPr eaLnBrk="1" hangingPunct="1"/>
            <a:r>
              <a:rPr lang="zh-CN" altLang="en-US" dirty="0" smtClean="0"/>
              <a:t>四、利用</a:t>
            </a:r>
            <a:r>
              <a:rPr lang="en-US" altLang="zh-CN" dirty="0" smtClean="0"/>
              <a:t>NE</a:t>
            </a:r>
            <a:r>
              <a:rPr lang="zh-CN" altLang="en-US" dirty="0" smtClean="0"/>
              <a:t>管理文献</a:t>
            </a:r>
            <a:endParaRPr lang="en-US" altLang="zh-CN" dirty="0" smtClean="0"/>
          </a:p>
          <a:p>
            <a:pPr eaLnBrk="1" hangingPunct="1"/>
            <a:r>
              <a:rPr lang="zh-CN" altLang="en-US" dirty="0" smtClean="0"/>
              <a:t>五、记录文献学习笔记</a:t>
            </a:r>
            <a:endParaRPr lang="en-US" altLang="zh-CN" dirty="0" smtClean="0"/>
          </a:p>
          <a:p>
            <a:pPr eaLnBrk="1" hangingPunct="1"/>
            <a:r>
              <a:rPr lang="zh-CN" altLang="en-US" dirty="0" smtClean="0"/>
              <a:t>六、将</a:t>
            </a:r>
            <a:r>
              <a:rPr lang="en-US" altLang="zh-CN" dirty="0" smtClean="0"/>
              <a:t>NE</a:t>
            </a:r>
            <a:r>
              <a:rPr lang="zh-CN" altLang="en-US" dirty="0" smtClean="0"/>
              <a:t>中的题录导入其他文献管理软件</a:t>
            </a:r>
            <a:endParaRPr lang="en-US" altLang="zh-CN" dirty="0" smtClean="0"/>
          </a:p>
          <a:p>
            <a:pPr eaLnBrk="1" hangingPunct="1"/>
            <a:r>
              <a:rPr lang="zh-CN" altLang="en-US" b="1" dirty="0" smtClean="0">
                <a:solidFill>
                  <a:srgbClr val="FF0000"/>
                </a:solidFill>
              </a:rPr>
              <a:t>七、利用</a:t>
            </a:r>
            <a:r>
              <a:rPr lang="en-US" altLang="zh-CN" b="1" dirty="0" smtClean="0">
                <a:solidFill>
                  <a:srgbClr val="FF0000"/>
                </a:solidFill>
              </a:rPr>
              <a:t>NE</a:t>
            </a:r>
            <a:r>
              <a:rPr lang="zh-CN" altLang="en-US" b="1" dirty="0" smtClean="0">
                <a:solidFill>
                  <a:srgbClr val="FF0000"/>
                </a:solidFill>
              </a:rPr>
              <a:t>撰写论文</a:t>
            </a:r>
            <a:r>
              <a:rPr lang="en-US" altLang="zh-CN" b="1" dirty="0" smtClean="0">
                <a:solidFill>
                  <a:srgbClr val="FF0000"/>
                </a:solidFill>
              </a:rPr>
              <a:t>——</a:t>
            </a:r>
            <a:r>
              <a:rPr lang="zh-CN" altLang="en-US" b="1" dirty="0" smtClean="0">
                <a:solidFill>
                  <a:srgbClr val="FF0000"/>
                </a:solidFill>
              </a:rPr>
              <a:t>插入参考文献</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b="1" dirty="0" smtClean="0">
                <a:solidFill>
                  <a:srgbClr val="FF0000"/>
                </a:solidFill>
              </a:rPr>
              <a:t>将已下载的全文导入到</a:t>
            </a:r>
            <a:r>
              <a:rPr lang="en-US" altLang="zh-CN" b="1" dirty="0" smtClean="0">
                <a:solidFill>
                  <a:srgbClr val="FF0000"/>
                </a:solidFill>
              </a:rPr>
              <a:t>EN</a:t>
            </a:r>
          </a:p>
          <a:p>
            <a:pPr marL="0" indent="0">
              <a:buNone/>
            </a:pPr>
            <a:r>
              <a:rPr lang="en-US" altLang="zh-CN" dirty="0" smtClean="0"/>
              <a:t>    </a:t>
            </a:r>
            <a:r>
              <a:rPr lang="zh-CN" altLang="en-US" sz="2400" dirty="0" smtClean="0"/>
              <a:t>使用场景：</a:t>
            </a:r>
            <a:endParaRPr lang="en-US" altLang="zh-CN" sz="2400" dirty="0" smtClean="0"/>
          </a:p>
          <a:p>
            <a:pPr marL="0" indent="0">
              <a:buNone/>
            </a:pPr>
            <a:r>
              <a:rPr lang="en-US" altLang="zh-CN" sz="2400" dirty="0"/>
              <a:t> </a:t>
            </a:r>
            <a:r>
              <a:rPr lang="en-US" altLang="zh-CN" sz="2400" dirty="0" smtClean="0"/>
              <a:t>     </a:t>
            </a:r>
            <a:r>
              <a:rPr lang="zh-CN" altLang="en-US" sz="2400" dirty="0" smtClean="0"/>
              <a:t>在知道</a:t>
            </a:r>
            <a:r>
              <a:rPr lang="en-US" altLang="zh-CN" sz="2400" dirty="0" smtClean="0"/>
              <a:t>&amp;</a:t>
            </a:r>
            <a:r>
              <a:rPr lang="zh-CN" altLang="en-US" sz="2400" dirty="0" smtClean="0"/>
              <a:t>使用文献管理软件之前，我的电脑里已经下载了很多</a:t>
            </a:r>
            <a:r>
              <a:rPr lang="en-US" altLang="zh-CN" sz="2400" dirty="0" smtClean="0"/>
              <a:t>pdf</a:t>
            </a:r>
            <a:r>
              <a:rPr lang="zh-CN" altLang="en-US" sz="2400" dirty="0" smtClean="0"/>
              <a:t>全文。</a:t>
            </a:r>
            <a:endParaRPr lang="en-US" altLang="zh-CN" sz="2400" dirty="0" smtClean="0"/>
          </a:p>
          <a:p>
            <a:pPr marL="0" indent="0">
              <a:buNone/>
            </a:pPr>
            <a:r>
              <a:rPr lang="en-US" altLang="zh-CN" sz="2400" dirty="0"/>
              <a:t> </a:t>
            </a:r>
            <a:r>
              <a:rPr lang="en-US" altLang="zh-CN" sz="2400" dirty="0" smtClean="0"/>
              <a:t>      </a:t>
            </a:r>
            <a:r>
              <a:rPr lang="zh-CN" altLang="en-US" sz="2400" dirty="0" smtClean="0"/>
              <a:t>现在的问题是，我应该怎么使用文献管理软件来接管这些</a:t>
            </a:r>
            <a:r>
              <a:rPr lang="en-US" altLang="zh-CN" sz="2400" dirty="0" smtClean="0"/>
              <a:t>PDF</a:t>
            </a:r>
            <a:r>
              <a:rPr lang="zh-CN" altLang="en-US" sz="2400" dirty="0" smtClean="0"/>
              <a:t>，从而提高效率？</a:t>
            </a:r>
            <a:endParaRPr lang="en-US" altLang="zh-CN" sz="2400" dirty="0" smtClean="0"/>
          </a:p>
        </p:txBody>
      </p:sp>
      <p:sp>
        <p:nvSpPr>
          <p:cNvPr id="5" name="标题 1"/>
          <p:cNvSpPr txBox="1">
            <a:spLocks/>
          </p:cNvSpPr>
          <p:nvPr/>
        </p:nvSpPr>
        <p:spPr bwMode="auto">
          <a:xfrm>
            <a:off x="609600" y="4270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eaLnBrk="1" fontAlgn="base" hangingPunct="1">
              <a:spcBef>
                <a:spcPct val="0"/>
              </a:spcBef>
              <a:spcAft>
                <a:spcPct val="0"/>
              </a:spcAft>
              <a:defRPr sz="4400">
                <a:solidFill>
                  <a:schemeClr val="tx1"/>
                </a:solidFill>
                <a:latin typeface="Calibri" pitchFamily="34" charset="0"/>
                <a:ea typeface="宋体" pitchFamily="2" charset="-122"/>
              </a:defRPr>
            </a:lvl6pPr>
            <a:lvl7pPr marL="914400" algn="ctr" rtl="0" eaLnBrk="1" fontAlgn="base" hangingPunct="1">
              <a:spcBef>
                <a:spcPct val="0"/>
              </a:spcBef>
              <a:spcAft>
                <a:spcPct val="0"/>
              </a:spcAft>
              <a:defRPr sz="4400">
                <a:solidFill>
                  <a:schemeClr val="tx1"/>
                </a:solidFill>
                <a:latin typeface="Calibri" pitchFamily="34" charset="0"/>
                <a:ea typeface="宋体" pitchFamily="2" charset="-122"/>
              </a:defRPr>
            </a:lvl7pPr>
            <a:lvl8pPr marL="1371600" algn="ctr" rtl="0" eaLnBrk="1" fontAlgn="base" hangingPunct="1">
              <a:spcBef>
                <a:spcPct val="0"/>
              </a:spcBef>
              <a:spcAft>
                <a:spcPct val="0"/>
              </a:spcAft>
              <a:defRPr sz="4400">
                <a:solidFill>
                  <a:schemeClr val="tx1"/>
                </a:solidFill>
                <a:latin typeface="Calibri" pitchFamily="34" charset="0"/>
                <a:ea typeface="宋体" pitchFamily="2" charset="-122"/>
              </a:defRPr>
            </a:lvl8pPr>
            <a:lvl9pPr marL="1828800" algn="ctr" rtl="0" eaLnBrk="1" fontAlgn="base" hangingPunct="1">
              <a:spcBef>
                <a:spcPct val="0"/>
              </a:spcBef>
              <a:spcAft>
                <a:spcPct val="0"/>
              </a:spcAft>
              <a:defRPr sz="4400">
                <a:solidFill>
                  <a:schemeClr val="tx1"/>
                </a:solidFill>
                <a:latin typeface="Calibri" pitchFamily="34" charset="0"/>
                <a:ea typeface="宋体" pitchFamily="2" charset="-122"/>
              </a:defRPr>
            </a:lvl9pPr>
          </a:lstStyle>
          <a:p>
            <a:r>
              <a:rPr lang="zh-CN" altLang="en-US" b="1" dirty="0"/>
              <a:t>一、</a:t>
            </a:r>
            <a:r>
              <a:rPr lang="zh-CN" altLang="en-US" dirty="0" smtClean="0"/>
              <a:t>导入已下载的文献</a:t>
            </a:r>
          </a:p>
        </p:txBody>
      </p:sp>
    </p:spTree>
    <p:extLst>
      <p:ext uri="{BB962C8B-B14F-4D97-AF65-F5344CB8AC3E}">
        <p14:creationId xmlns:p14="http://schemas.microsoft.com/office/powerpoint/2010/main" val="1010817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p:txBody>
          <a:bodyPr/>
          <a:lstStyle/>
          <a:p>
            <a:r>
              <a:rPr lang="zh-CN" altLang="en-US" b="1" dirty="0"/>
              <a:t>一、</a:t>
            </a:r>
            <a:r>
              <a:rPr lang="zh-CN" altLang="en-US" dirty="0" smtClean="0"/>
              <a:t>导入已下载的文献</a:t>
            </a:r>
          </a:p>
        </p:txBody>
      </p:sp>
      <p:pic>
        <p:nvPicPr>
          <p:cNvPr id="12291" name="Picture 2"/>
          <p:cNvPicPr>
            <a:picLocks noGrp="1" noChangeAspect="1" noChangeArrowheads="1"/>
          </p:cNvPicPr>
          <p:nvPr>
            <p:ph idx="1"/>
          </p:nvPr>
        </p:nvPicPr>
        <p:blipFill>
          <a:blip r:embed="rId3"/>
          <a:srcRect/>
          <a:stretch>
            <a:fillRect/>
          </a:stretch>
        </p:blipFill>
        <p:spPr>
          <a:xfrm>
            <a:off x="168694" y="1135877"/>
            <a:ext cx="2382837" cy="2928937"/>
          </a:xfrm>
          <a:noFill/>
        </p:spPr>
      </p:pic>
      <p:pic>
        <p:nvPicPr>
          <p:cNvPr id="4" name="图片 3"/>
          <p:cNvPicPr>
            <a:picLocks noChangeAspect="1"/>
          </p:cNvPicPr>
          <p:nvPr/>
        </p:nvPicPr>
        <p:blipFill>
          <a:blip r:embed="rId4"/>
          <a:stretch>
            <a:fillRect/>
          </a:stretch>
        </p:blipFill>
        <p:spPr>
          <a:xfrm>
            <a:off x="0" y="2634986"/>
            <a:ext cx="3295238" cy="2542857"/>
          </a:xfrm>
          <a:prstGeom prst="rect">
            <a:avLst/>
          </a:prstGeom>
        </p:spPr>
      </p:pic>
      <p:pic>
        <p:nvPicPr>
          <p:cNvPr id="5" name="图片 4"/>
          <p:cNvPicPr>
            <a:picLocks noChangeAspect="1"/>
          </p:cNvPicPr>
          <p:nvPr/>
        </p:nvPicPr>
        <p:blipFill>
          <a:blip r:embed="rId5"/>
          <a:stretch>
            <a:fillRect/>
          </a:stretch>
        </p:blipFill>
        <p:spPr>
          <a:xfrm>
            <a:off x="4031432" y="1135877"/>
            <a:ext cx="5112568" cy="3884275"/>
          </a:xfrm>
          <a:prstGeom prst="rect">
            <a:avLst/>
          </a:prstGeom>
        </p:spPr>
      </p:pic>
      <p:pic>
        <p:nvPicPr>
          <p:cNvPr id="6" name="图片 5"/>
          <p:cNvPicPr>
            <a:picLocks noChangeAspect="1"/>
          </p:cNvPicPr>
          <p:nvPr/>
        </p:nvPicPr>
        <p:blipFill>
          <a:blip r:embed="rId6"/>
          <a:stretch>
            <a:fillRect/>
          </a:stretch>
        </p:blipFill>
        <p:spPr>
          <a:xfrm>
            <a:off x="0" y="3463249"/>
            <a:ext cx="5308748" cy="3391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p:txBody>
          <a:bodyPr/>
          <a:lstStyle/>
          <a:p>
            <a:pPr eaLnBrk="1" hangingPunct="1"/>
            <a:r>
              <a:rPr lang="zh-CN" altLang="en-US" b="1" dirty="0"/>
              <a:t>一、</a:t>
            </a:r>
            <a:r>
              <a:rPr lang="zh-CN" altLang="en-US" dirty="0" smtClean="0"/>
              <a:t>导入已下载的文献</a:t>
            </a:r>
            <a:endParaRPr lang="en-US" altLang="zh-CN" dirty="0" smtClean="0"/>
          </a:p>
        </p:txBody>
      </p:sp>
      <p:sp>
        <p:nvSpPr>
          <p:cNvPr id="13315" name="内容占位符 2"/>
          <p:cNvSpPr>
            <a:spLocks noGrp="1"/>
          </p:cNvSpPr>
          <p:nvPr>
            <p:ph idx="1"/>
          </p:nvPr>
        </p:nvSpPr>
        <p:spPr/>
        <p:txBody>
          <a:bodyPr/>
          <a:lstStyle/>
          <a:p>
            <a:pPr eaLnBrk="1" hangingPunct="1">
              <a:buFont typeface="Arial" pitchFamily="34" charset="0"/>
              <a:buNone/>
            </a:pPr>
            <a:r>
              <a:rPr lang="en-US" altLang="zh-CN" smtClean="0"/>
              <a:t> </a:t>
            </a:r>
            <a:endParaRPr lang="zh-CN" altLang="en-US" smtClean="0"/>
          </a:p>
        </p:txBody>
      </p:sp>
      <p:pic>
        <p:nvPicPr>
          <p:cNvPr id="2" name="图片 1"/>
          <p:cNvPicPr>
            <a:picLocks noChangeAspect="1"/>
          </p:cNvPicPr>
          <p:nvPr/>
        </p:nvPicPr>
        <p:blipFill>
          <a:blip r:embed="rId2"/>
          <a:stretch>
            <a:fillRect/>
          </a:stretch>
        </p:blipFill>
        <p:spPr>
          <a:xfrm>
            <a:off x="4835306" y="2248476"/>
            <a:ext cx="4285714" cy="4609524"/>
          </a:xfrm>
          <a:prstGeom prst="rect">
            <a:avLst/>
          </a:prstGeom>
        </p:spPr>
      </p:pic>
      <p:pic>
        <p:nvPicPr>
          <p:cNvPr id="5" name="图片 4"/>
          <p:cNvPicPr>
            <a:picLocks noChangeAspect="1"/>
          </p:cNvPicPr>
          <p:nvPr/>
        </p:nvPicPr>
        <p:blipFill>
          <a:blip r:embed="rId3"/>
          <a:stretch>
            <a:fillRect/>
          </a:stretch>
        </p:blipFill>
        <p:spPr>
          <a:xfrm>
            <a:off x="10385" y="1417639"/>
            <a:ext cx="4846662" cy="4459633"/>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p:txBody>
          <a:bodyPr/>
          <a:lstStyle/>
          <a:p>
            <a:pPr eaLnBrk="1" hangingPunct="1"/>
            <a:r>
              <a:rPr lang="zh-CN" altLang="en-US" b="1" dirty="0"/>
              <a:t>一、</a:t>
            </a:r>
            <a:r>
              <a:rPr lang="zh-CN" altLang="en-US" dirty="0" smtClean="0"/>
              <a:t>导入已下载的文献</a:t>
            </a:r>
          </a:p>
        </p:txBody>
      </p:sp>
      <p:sp>
        <p:nvSpPr>
          <p:cNvPr id="14339" name="内容占位符 8"/>
          <p:cNvSpPr>
            <a:spLocks noGrp="1"/>
          </p:cNvSpPr>
          <p:nvPr>
            <p:ph idx="1"/>
          </p:nvPr>
        </p:nvSpPr>
        <p:spPr/>
        <p:txBody>
          <a:bodyPr/>
          <a:lstStyle/>
          <a:p>
            <a:pPr eaLnBrk="1" hangingPunct="1">
              <a:buFont typeface="Arial" pitchFamily="34" charset="0"/>
              <a:buNone/>
            </a:pPr>
            <a:r>
              <a:rPr lang="en-US" altLang="zh-CN" smtClean="0"/>
              <a:t> </a:t>
            </a:r>
            <a:endParaRPr lang="zh-CN" altLang="en-US" smtClean="0"/>
          </a:p>
        </p:txBody>
      </p:sp>
      <p:pic>
        <p:nvPicPr>
          <p:cNvPr id="14340" name="Picture 4"/>
          <p:cNvPicPr>
            <a:picLocks noChangeAspect="1" noChangeArrowheads="1"/>
          </p:cNvPicPr>
          <p:nvPr/>
        </p:nvPicPr>
        <p:blipFill>
          <a:blip r:embed="rId3"/>
          <a:srcRect/>
          <a:stretch>
            <a:fillRect/>
          </a:stretch>
        </p:blipFill>
        <p:spPr bwMode="auto">
          <a:xfrm>
            <a:off x="971550" y="1989138"/>
            <a:ext cx="6048375" cy="3805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p:txBody>
          <a:bodyPr/>
          <a:lstStyle/>
          <a:p>
            <a:pPr eaLnBrk="1" hangingPunct="1"/>
            <a:r>
              <a:rPr lang="zh-CN" altLang="en-US" b="1" dirty="0"/>
              <a:t>一、</a:t>
            </a:r>
            <a:r>
              <a:rPr lang="zh-CN" altLang="en-US" dirty="0" smtClean="0"/>
              <a:t>导入已下载的文献</a:t>
            </a:r>
          </a:p>
        </p:txBody>
      </p:sp>
      <p:sp>
        <p:nvSpPr>
          <p:cNvPr id="15363" name="内容占位符 2"/>
          <p:cNvSpPr>
            <a:spLocks noGrp="1"/>
          </p:cNvSpPr>
          <p:nvPr>
            <p:ph idx="1"/>
          </p:nvPr>
        </p:nvSpPr>
        <p:spPr/>
        <p:txBody>
          <a:bodyPr/>
          <a:lstStyle/>
          <a:p>
            <a:pPr eaLnBrk="1" hangingPunct="1">
              <a:buFont typeface="Arial" pitchFamily="34" charset="0"/>
              <a:buNone/>
            </a:pPr>
            <a:r>
              <a:rPr lang="en-US" altLang="zh-CN" smtClean="0"/>
              <a:t> </a:t>
            </a:r>
          </a:p>
        </p:txBody>
      </p:sp>
      <p:pic>
        <p:nvPicPr>
          <p:cNvPr id="15364" name="Picture 2"/>
          <p:cNvPicPr>
            <a:picLocks noChangeAspect="1" noChangeArrowheads="1"/>
          </p:cNvPicPr>
          <p:nvPr/>
        </p:nvPicPr>
        <p:blipFill>
          <a:blip r:embed="rId3"/>
          <a:srcRect/>
          <a:stretch>
            <a:fillRect/>
          </a:stretch>
        </p:blipFill>
        <p:spPr bwMode="auto">
          <a:xfrm>
            <a:off x="755650" y="2060575"/>
            <a:ext cx="5040313" cy="1081088"/>
          </a:xfrm>
          <a:prstGeom prst="rect">
            <a:avLst/>
          </a:prstGeom>
          <a:noFill/>
          <a:ln w="9525">
            <a:noFill/>
            <a:miter lim="800000"/>
            <a:headEnd/>
            <a:tailEnd/>
          </a:ln>
        </p:spPr>
      </p:pic>
      <p:pic>
        <p:nvPicPr>
          <p:cNvPr id="15365" name="Picture 2"/>
          <p:cNvPicPr>
            <a:picLocks noChangeAspect="1" noChangeArrowheads="1"/>
          </p:cNvPicPr>
          <p:nvPr/>
        </p:nvPicPr>
        <p:blipFill>
          <a:blip r:embed="rId4"/>
          <a:srcRect/>
          <a:stretch>
            <a:fillRect/>
          </a:stretch>
        </p:blipFill>
        <p:spPr bwMode="auto">
          <a:xfrm>
            <a:off x="3635375" y="3213100"/>
            <a:ext cx="5040313" cy="3400425"/>
          </a:xfrm>
          <a:prstGeom prst="rect">
            <a:avLst/>
          </a:prstGeom>
          <a:noFill/>
          <a:ln w="9525">
            <a:noFill/>
            <a:miter lim="800000"/>
            <a:headEnd/>
            <a:tailEnd/>
          </a:ln>
        </p:spPr>
      </p:pic>
      <p:sp>
        <p:nvSpPr>
          <p:cNvPr id="15366" name="TextBox 5"/>
          <p:cNvSpPr txBox="1">
            <a:spLocks noChangeArrowheads="1"/>
          </p:cNvSpPr>
          <p:nvPr/>
        </p:nvSpPr>
        <p:spPr bwMode="auto">
          <a:xfrm>
            <a:off x="971550" y="4365625"/>
            <a:ext cx="2232025" cy="646113"/>
          </a:xfrm>
          <a:prstGeom prst="rect">
            <a:avLst/>
          </a:prstGeom>
          <a:noFill/>
          <a:ln w="9525">
            <a:noFill/>
            <a:miter lim="800000"/>
            <a:headEnd/>
            <a:tailEnd/>
          </a:ln>
        </p:spPr>
        <p:txBody>
          <a:bodyPr>
            <a:spAutoFit/>
          </a:bodyPr>
          <a:lstStyle/>
          <a:p>
            <a:r>
              <a:rPr lang="zh-CN" altLang="en-US">
                <a:latin typeface="Calibri" pitchFamily="34" charset="0"/>
              </a:rPr>
              <a:t>选择要显示的列，进行排序、重命名</a:t>
            </a:r>
          </a:p>
        </p:txBody>
      </p:sp>
      <p:cxnSp>
        <p:nvCxnSpPr>
          <p:cNvPr id="8" name="直接箭头连接符 7"/>
          <p:cNvCxnSpPr/>
          <p:nvPr/>
        </p:nvCxnSpPr>
        <p:spPr>
          <a:xfrm>
            <a:off x="2987824" y="4653136"/>
            <a:ext cx="2592288" cy="288032"/>
          </a:xfrm>
          <a:prstGeom prst="straightConnector1">
            <a:avLst/>
          </a:prstGeom>
          <a:ln>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5368" name="TextBox 8"/>
          <p:cNvSpPr txBox="1">
            <a:spLocks noChangeArrowheads="1"/>
          </p:cNvSpPr>
          <p:nvPr/>
        </p:nvSpPr>
        <p:spPr bwMode="auto">
          <a:xfrm>
            <a:off x="6300788" y="1989138"/>
            <a:ext cx="1800225" cy="922337"/>
          </a:xfrm>
          <a:prstGeom prst="rect">
            <a:avLst/>
          </a:prstGeom>
          <a:noFill/>
          <a:ln w="9525">
            <a:noFill/>
            <a:miter lim="800000"/>
            <a:headEnd/>
            <a:tailEnd/>
          </a:ln>
        </p:spPr>
        <p:txBody>
          <a:bodyPr>
            <a:spAutoFit/>
          </a:bodyPr>
          <a:lstStyle/>
          <a:p>
            <a:r>
              <a:rPr lang="zh-CN" altLang="en-US">
                <a:latin typeface="Calibri" pitchFamily="34" charset="0"/>
              </a:rPr>
              <a:t>在标题栏点鼠标右键，选择自定义</a:t>
            </a:r>
          </a:p>
        </p:txBody>
      </p:sp>
      <p:cxnSp>
        <p:nvCxnSpPr>
          <p:cNvPr id="11" name="直接箭头连接符 10"/>
          <p:cNvCxnSpPr/>
          <p:nvPr/>
        </p:nvCxnSpPr>
        <p:spPr>
          <a:xfrm flipH="1" flipV="1">
            <a:off x="3635896" y="2204864"/>
            <a:ext cx="2736304" cy="72008"/>
          </a:xfrm>
          <a:prstGeom prst="straightConnector1">
            <a:avLst/>
          </a:prstGeom>
          <a:ln>
            <a:tailEnd type="arrow"/>
          </a:ln>
          <a:effectLst>
            <a:glow rad="228600">
              <a:schemeClr val="accent1">
                <a:satMod val="175000"/>
                <a:alpha val="40000"/>
              </a:schemeClr>
            </a:glo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p:txBody>
          <a:bodyPr/>
          <a:lstStyle/>
          <a:p>
            <a:pPr eaLnBrk="1" hangingPunct="1"/>
            <a:r>
              <a:rPr lang="zh-CN" altLang="en-US" b="1" dirty="0" smtClean="0"/>
              <a:t>为什么要使用文献管理软件？</a:t>
            </a:r>
          </a:p>
        </p:txBody>
      </p:sp>
      <p:sp>
        <p:nvSpPr>
          <p:cNvPr id="4099" name="内容占位符 2"/>
          <p:cNvSpPr>
            <a:spLocks noGrp="1"/>
          </p:cNvSpPr>
          <p:nvPr>
            <p:ph idx="1"/>
          </p:nvPr>
        </p:nvSpPr>
        <p:spPr/>
        <p:txBody>
          <a:bodyPr/>
          <a:lstStyle/>
          <a:p>
            <a:pPr eaLnBrk="1" hangingPunct="1"/>
            <a:r>
              <a:rPr lang="zh-CN" altLang="en-US" dirty="0" smtClean="0"/>
              <a:t>文献计量学里有一个观测结果：科学研究的成果呈逻辑斯蒂</a:t>
            </a:r>
            <a:r>
              <a:rPr lang="en-US" altLang="zh-CN" dirty="0" smtClean="0"/>
              <a:t>(</a:t>
            </a:r>
            <a:r>
              <a:rPr lang="en-US" altLang="zh-CN" dirty="0"/>
              <a:t>Logistic</a:t>
            </a:r>
            <a:r>
              <a:rPr lang="en-US" altLang="zh-CN" dirty="0" smtClean="0"/>
              <a:t>)</a:t>
            </a:r>
            <a:r>
              <a:rPr lang="zh-CN" altLang="en-US" dirty="0" smtClean="0"/>
              <a:t>曲线增长。</a:t>
            </a:r>
            <a:endParaRPr lang="en-US" altLang="zh-CN" dirty="0" smtClean="0"/>
          </a:p>
          <a:p>
            <a:pPr eaLnBrk="1" hangingPunct="1"/>
            <a:endParaRPr lang="zh-CN" altLang="en-US" dirty="0" smtClean="0"/>
          </a:p>
        </p:txBody>
      </p:sp>
      <p:pic>
        <p:nvPicPr>
          <p:cNvPr id="4100" name="Picture 8"/>
          <p:cNvPicPr>
            <a:picLocks noChangeAspect="1" noChangeArrowheads="1"/>
          </p:cNvPicPr>
          <p:nvPr/>
        </p:nvPicPr>
        <p:blipFill>
          <a:blip r:embed="rId3"/>
          <a:srcRect/>
          <a:stretch>
            <a:fillRect/>
          </a:stretch>
        </p:blipFill>
        <p:spPr bwMode="auto">
          <a:xfrm>
            <a:off x="755650" y="2636838"/>
            <a:ext cx="7581900" cy="4032250"/>
          </a:xfrm>
          <a:prstGeom prst="rect">
            <a:avLst/>
          </a:prstGeom>
          <a:noFill/>
          <a:ln w="9525">
            <a:noFill/>
            <a:miter lim="800000"/>
            <a:headEnd/>
            <a:tailEnd/>
          </a:ln>
        </p:spPr>
      </p:pic>
      <p:sp>
        <p:nvSpPr>
          <p:cNvPr id="4101" name="TextBox 13"/>
          <p:cNvSpPr txBox="1">
            <a:spLocks noChangeArrowheads="1"/>
          </p:cNvSpPr>
          <p:nvPr/>
        </p:nvSpPr>
        <p:spPr bwMode="auto">
          <a:xfrm>
            <a:off x="7056438" y="6581775"/>
            <a:ext cx="2087562" cy="276225"/>
          </a:xfrm>
          <a:prstGeom prst="rect">
            <a:avLst/>
          </a:prstGeom>
          <a:noFill/>
          <a:ln w="9525">
            <a:noFill/>
            <a:miter lim="800000"/>
            <a:headEnd/>
            <a:tailEnd/>
          </a:ln>
        </p:spPr>
        <p:txBody>
          <a:bodyPr>
            <a:spAutoFit/>
          </a:bodyPr>
          <a:lstStyle/>
          <a:p>
            <a:r>
              <a:rPr lang="zh-CN" altLang="en-US" sz="1200">
                <a:latin typeface="Calibri" pitchFamily="34" charset="0"/>
              </a:rPr>
              <a:t>来源：邱均平</a:t>
            </a:r>
            <a:r>
              <a:rPr lang="en-US" altLang="zh-CN" sz="1200">
                <a:latin typeface="Calibri" pitchFamily="34" charset="0"/>
              </a:rPr>
              <a:t>《</a:t>
            </a:r>
            <a:r>
              <a:rPr lang="zh-CN" altLang="en-US" sz="1200">
                <a:latin typeface="Calibri" pitchFamily="34" charset="0"/>
              </a:rPr>
              <a:t>信息计量学</a:t>
            </a:r>
            <a:r>
              <a:rPr lang="en-US" altLang="zh-CN" sz="1200">
                <a:latin typeface="Calibri" pitchFamily="34" charset="0"/>
              </a:rPr>
              <a:t>》</a:t>
            </a:r>
            <a:endParaRPr lang="zh-CN" altLang="en-US" sz="120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p:txBody>
          <a:bodyPr/>
          <a:lstStyle/>
          <a:p>
            <a:pPr eaLnBrk="1" hangingPunct="1"/>
            <a:r>
              <a:rPr lang="zh-CN" altLang="en-US" b="1" dirty="0"/>
              <a:t>一、</a:t>
            </a:r>
            <a:r>
              <a:rPr lang="zh-CN" altLang="en-US" dirty="0" smtClean="0"/>
              <a:t>导入已下载的文献</a:t>
            </a:r>
            <a:endParaRPr lang="zh-CN" altLang="en-US" b="1" dirty="0" smtClean="0"/>
          </a:p>
        </p:txBody>
      </p:sp>
      <p:sp>
        <p:nvSpPr>
          <p:cNvPr id="16387" name="内容占位符 2"/>
          <p:cNvSpPr>
            <a:spLocks noGrp="1"/>
          </p:cNvSpPr>
          <p:nvPr>
            <p:ph idx="1"/>
          </p:nvPr>
        </p:nvSpPr>
        <p:spPr/>
        <p:txBody>
          <a:bodyPr/>
          <a:lstStyle/>
          <a:p>
            <a:pPr eaLnBrk="1" hangingPunct="1"/>
            <a:r>
              <a:rPr lang="zh-CN" altLang="en-US" smtClean="0"/>
              <a:t>在线更新题录</a:t>
            </a:r>
          </a:p>
        </p:txBody>
      </p:sp>
      <p:pic>
        <p:nvPicPr>
          <p:cNvPr id="2" name="图片 1"/>
          <p:cNvPicPr>
            <a:picLocks noChangeAspect="1"/>
          </p:cNvPicPr>
          <p:nvPr/>
        </p:nvPicPr>
        <p:blipFill>
          <a:blip r:embed="rId3"/>
          <a:stretch>
            <a:fillRect/>
          </a:stretch>
        </p:blipFill>
        <p:spPr>
          <a:xfrm>
            <a:off x="0" y="3438188"/>
            <a:ext cx="5127625" cy="3419812"/>
          </a:xfrm>
          <a:prstGeom prst="rect">
            <a:avLst/>
          </a:prstGeom>
        </p:spPr>
      </p:pic>
      <p:pic>
        <p:nvPicPr>
          <p:cNvPr id="3" name="图片 2"/>
          <p:cNvPicPr>
            <a:picLocks noChangeAspect="1"/>
          </p:cNvPicPr>
          <p:nvPr/>
        </p:nvPicPr>
        <p:blipFill>
          <a:blip r:embed="rId4"/>
          <a:stretch>
            <a:fillRect/>
          </a:stretch>
        </p:blipFill>
        <p:spPr>
          <a:xfrm>
            <a:off x="3443415" y="1176139"/>
            <a:ext cx="5688632" cy="4524097"/>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p:txBody>
          <a:bodyPr/>
          <a:lstStyle/>
          <a:p>
            <a:pPr eaLnBrk="1" hangingPunct="1"/>
            <a:r>
              <a:rPr lang="zh-CN" altLang="en-US" b="1" dirty="0"/>
              <a:t>一、</a:t>
            </a:r>
            <a:r>
              <a:rPr lang="zh-CN" altLang="en-US" dirty="0" smtClean="0"/>
              <a:t>导入已下载的文献</a:t>
            </a:r>
          </a:p>
        </p:txBody>
      </p:sp>
      <p:pic>
        <p:nvPicPr>
          <p:cNvPr id="17411" name="Picture 2"/>
          <p:cNvPicPr>
            <a:picLocks noChangeAspect="1" noChangeArrowheads="1"/>
          </p:cNvPicPr>
          <p:nvPr/>
        </p:nvPicPr>
        <p:blipFill>
          <a:blip r:embed="rId3"/>
          <a:srcRect/>
          <a:stretch>
            <a:fillRect/>
          </a:stretch>
        </p:blipFill>
        <p:spPr bwMode="auto">
          <a:xfrm>
            <a:off x="684213" y="1268413"/>
            <a:ext cx="7705725" cy="5432425"/>
          </a:xfrm>
          <a:prstGeom prst="rect">
            <a:avLst/>
          </a:prstGeom>
          <a:noFill/>
          <a:ln w="9525">
            <a:noFill/>
            <a:miter lim="800000"/>
            <a:headEnd/>
            <a:tailEnd/>
          </a:ln>
        </p:spPr>
      </p:pic>
      <p:sp>
        <p:nvSpPr>
          <p:cNvPr id="17412" name="内容占位符 5"/>
          <p:cNvSpPr>
            <a:spLocks noGrp="1"/>
          </p:cNvSpPr>
          <p:nvPr>
            <p:ph idx="1"/>
          </p:nvPr>
        </p:nvSpPr>
        <p:spPr/>
        <p:txBody>
          <a:bodyPr/>
          <a:lstStyle/>
          <a:p>
            <a:pPr eaLnBrk="1" hangingPunct="1">
              <a:buFont typeface="Arial" pitchFamily="34" charset="0"/>
              <a:buNone/>
            </a:pPr>
            <a:r>
              <a:rPr lang="en-US" altLang="zh-CN" smtClean="0"/>
              <a:t> </a:t>
            </a:r>
            <a:endParaRPr lang="zh-CN" altLang="en-US"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p:txBody>
          <a:bodyPr/>
          <a:lstStyle/>
          <a:p>
            <a:pPr eaLnBrk="1" hangingPunct="1"/>
            <a:r>
              <a:rPr lang="zh-CN" altLang="en-US" b="1" dirty="0"/>
              <a:t>一、</a:t>
            </a:r>
            <a:r>
              <a:rPr lang="zh-CN" altLang="en-US" dirty="0" smtClean="0"/>
              <a:t>导入已下载的文献</a:t>
            </a:r>
          </a:p>
        </p:txBody>
      </p:sp>
      <p:sp>
        <p:nvSpPr>
          <p:cNvPr id="18435" name="内容占位符 6"/>
          <p:cNvSpPr>
            <a:spLocks noGrp="1"/>
          </p:cNvSpPr>
          <p:nvPr>
            <p:ph idx="1"/>
          </p:nvPr>
        </p:nvSpPr>
        <p:spPr/>
        <p:txBody>
          <a:bodyPr/>
          <a:lstStyle/>
          <a:p>
            <a:pPr eaLnBrk="1" hangingPunct="1"/>
            <a:r>
              <a:rPr lang="zh-CN" altLang="en-US" sz="2400" smtClean="0"/>
              <a:t>更新后的题录信息</a:t>
            </a:r>
          </a:p>
        </p:txBody>
      </p:sp>
      <p:pic>
        <p:nvPicPr>
          <p:cNvPr id="18436" name="Picture 3"/>
          <p:cNvPicPr>
            <a:picLocks noChangeAspect="1" noChangeArrowheads="1"/>
          </p:cNvPicPr>
          <p:nvPr/>
        </p:nvPicPr>
        <p:blipFill>
          <a:blip r:embed="rId3"/>
          <a:srcRect/>
          <a:stretch>
            <a:fillRect/>
          </a:stretch>
        </p:blipFill>
        <p:spPr bwMode="auto">
          <a:xfrm>
            <a:off x="827088" y="2997200"/>
            <a:ext cx="7180262" cy="3095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b="1" dirty="0" smtClean="0">
                <a:solidFill>
                  <a:srgbClr val="FF0000"/>
                </a:solidFill>
              </a:rPr>
              <a:t>如何通过</a:t>
            </a:r>
            <a:r>
              <a:rPr lang="en-US" altLang="zh-CN" b="1" dirty="0" smtClean="0">
                <a:solidFill>
                  <a:srgbClr val="FF0000"/>
                </a:solidFill>
              </a:rPr>
              <a:t>NE</a:t>
            </a:r>
            <a:r>
              <a:rPr lang="zh-CN" altLang="en-US" b="1" dirty="0" smtClean="0">
                <a:solidFill>
                  <a:srgbClr val="FF0000"/>
                </a:solidFill>
              </a:rPr>
              <a:t>快速获取某一领域的大量文献</a:t>
            </a:r>
            <a:endParaRPr lang="en-US" altLang="zh-CN" b="1" dirty="0" smtClean="0">
              <a:solidFill>
                <a:srgbClr val="FF0000"/>
              </a:solidFill>
            </a:endParaRPr>
          </a:p>
          <a:p>
            <a:pPr marL="0" indent="0">
              <a:buNone/>
            </a:pPr>
            <a:r>
              <a:rPr lang="en-US" altLang="zh-CN" dirty="0" smtClean="0"/>
              <a:t>    </a:t>
            </a:r>
            <a:r>
              <a:rPr lang="zh-CN" altLang="en-US" sz="2400" dirty="0" smtClean="0"/>
              <a:t>使用场景：</a:t>
            </a:r>
            <a:endParaRPr lang="en-US" altLang="zh-CN" sz="2400" dirty="0" smtClean="0"/>
          </a:p>
          <a:p>
            <a:pPr marL="0" indent="0">
              <a:buNone/>
            </a:pPr>
            <a:r>
              <a:rPr lang="en-US" altLang="zh-CN" sz="2400" dirty="0"/>
              <a:t> </a:t>
            </a:r>
            <a:r>
              <a:rPr lang="en-US" altLang="zh-CN" sz="2400" dirty="0" smtClean="0"/>
              <a:t>     </a:t>
            </a:r>
            <a:r>
              <a:rPr lang="zh-CN" altLang="en-US" sz="2400" dirty="0" smtClean="0"/>
              <a:t>文献管理软件确实很好用，但是，它</a:t>
            </a:r>
            <a:r>
              <a:rPr lang="zh-CN" altLang="en-US" sz="2400" dirty="0"/>
              <a:t>是不是</a:t>
            </a:r>
            <a:r>
              <a:rPr lang="zh-CN" altLang="en-US" sz="2400" dirty="0" smtClean="0"/>
              <a:t>只能管理已经下载的文献？我能够直接使用文献管理软件检索各种图书馆订购的数据库吗？能下载全文吗？</a:t>
            </a:r>
            <a:endParaRPr lang="en-US" altLang="zh-CN" sz="2400" dirty="0" smtClean="0"/>
          </a:p>
          <a:p>
            <a:pPr marL="0" indent="0">
              <a:buNone/>
            </a:pPr>
            <a:endParaRPr lang="en-US" altLang="zh-CN" sz="2400" dirty="0" smtClean="0"/>
          </a:p>
        </p:txBody>
      </p:sp>
      <p:sp>
        <p:nvSpPr>
          <p:cNvPr id="5" name="标题 1"/>
          <p:cNvSpPr>
            <a:spLocks noGrp="1"/>
          </p:cNvSpPr>
          <p:nvPr>
            <p:ph type="title"/>
          </p:nvPr>
        </p:nvSpPr>
        <p:spPr>
          <a:xfrm>
            <a:off x="457200" y="274638"/>
            <a:ext cx="8229600" cy="1143000"/>
          </a:xfrm>
        </p:spPr>
        <p:txBody>
          <a:bodyPr/>
          <a:lstStyle/>
          <a:p>
            <a:pPr eaLnBrk="1" hangingPunct="1"/>
            <a:r>
              <a:rPr lang="zh-CN" altLang="en-US" dirty="0"/>
              <a:t>二、通过</a:t>
            </a:r>
            <a:r>
              <a:rPr lang="en-US" altLang="zh-CN" dirty="0"/>
              <a:t>NE</a:t>
            </a:r>
            <a:r>
              <a:rPr lang="zh-CN" altLang="en-US" dirty="0"/>
              <a:t>查找和下载文献</a:t>
            </a:r>
            <a:endParaRPr lang="zh-CN" altLang="en-US" dirty="0" smtClean="0"/>
          </a:p>
        </p:txBody>
      </p:sp>
    </p:spTree>
    <p:extLst>
      <p:ext uri="{BB962C8B-B14F-4D97-AF65-F5344CB8AC3E}">
        <p14:creationId xmlns:p14="http://schemas.microsoft.com/office/powerpoint/2010/main" val="3926664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p:txBody>
          <a:bodyPr/>
          <a:lstStyle/>
          <a:p>
            <a:pPr eaLnBrk="1" hangingPunct="1"/>
            <a:r>
              <a:rPr lang="zh-CN" altLang="en-US" dirty="0"/>
              <a:t>二、通过</a:t>
            </a:r>
            <a:r>
              <a:rPr lang="en-US" altLang="zh-CN" dirty="0"/>
              <a:t>NE</a:t>
            </a:r>
            <a:r>
              <a:rPr lang="zh-CN" altLang="en-US" dirty="0"/>
              <a:t>查找和下载文献</a:t>
            </a:r>
            <a:endParaRPr lang="zh-CN" altLang="en-US" dirty="0" smtClean="0"/>
          </a:p>
        </p:txBody>
      </p:sp>
      <p:sp>
        <p:nvSpPr>
          <p:cNvPr id="23555" name="内容占位符 2"/>
          <p:cNvSpPr>
            <a:spLocks noGrp="1"/>
          </p:cNvSpPr>
          <p:nvPr>
            <p:ph idx="1"/>
          </p:nvPr>
        </p:nvSpPr>
        <p:spPr>
          <a:xfrm>
            <a:off x="73244" y="1556792"/>
            <a:ext cx="8747228" cy="4525963"/>
          </a:xfrm>
        </p:spPr>
        <p:txBody>
          <a:bodyPr/>
          <a:lstStyle/>
          <a:p>
            <a:pPr eaLnBrk="1" hangingPunct="1">
              <a:buFont typeface="Arial" pitchFamily="34" charset="0"/>
              <a:buNone/>
            </a:pPr>
            <a:r>
              <a:rPr lang="zh-CN" altLang="en-US" sz="2000" dirty="0" smtClean="0"/>
              <a:t>     </a:t>
            </a:r>
            <a:r>
              <a:rPr lang="zh-CN" altLang="en-US" sz="2800" dirty="0" smtClean="0"/>
              <a:t>提供“在线检索”和“在浏览器中检索”两种方式检索。前者通过</a:t>
            </a:r>
            <a:r>
              <a:rPr lang="en-US" altLang="zh-CN" sz="2800" dirty="0" smtClean="0"/>
              <a:t>NE</a:t>
            </a:r>
            <a:r>
              <a:rPr lang="zh-CN" altLang="en-US" sz="2800" dirty="0" smtClean="0"/>
              <a:t>选择数据库进行检索；后者在</a:t>
            </a:r>
            <a:r>
              <a:rPr lang="en-US" altLang="zh-CN" sz="2800" dirty="0" smtClean="0"/>
              <a:t>NE</a:t>
            </a:r>
            <a:r>
              <a:rPr lang="zh-CN" altLang="en-US" sz="2800" dirty="0" smtClean="0"/>
              <a:t>内嵌浏览器中检索。</a:t>
            </a:r>
          </a:p>
        </p:txBody>
      </p:sp>
      <p:pic>
        <p:nvPicPr>
          <p:cNvPr id="3" name="图片 2"/>
          <p:cNvPicPr>
            <a:picLocks noChangeAspect="1"/>
          </p:cNvPicPr>
          <p:nvPr/>
        </p:nvPicPr>
        <p:blipFill>
          <a:blip r:embed="rId3"/>
          <a:stretch>
            <a:fillRect/>
          </a:stretch>
        </p:blipFill>
        <p:spPr>
          <a:xfrm>
            <a:off x="323528" y="3065884"/>
            <a:ext cx="3864516" cy="3057203"/>
          </a:xfrm>
          <a:prstGeom prst="rect">
            <a:avLst/>
          </a:prstGeom>
        </p:spPr>
      </p:pic>
      <p:pic>
        <p:nvPicPr>
          <p:cNvPr id="5" name="图片 4"/>
          <p:cNvPicPr>
            <a:picLocks noChangeAspect="1"/>
          </p:cNvPicPr>
          <p:nvPr/>
        </p:nvPicPr>
        <p:blipFill>
          <a:blip r:embed="rId4"/>
          <a:stretch>
            <a:fillRect/>
          </a:stretch>
        </p:blipFill>
        <p:spPr>
          <a:xfrm>
            <a:off x="4572000" y="3065884"/>
            <a:ext cx="4210724" cy="3137669"/>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a:xfrm>
            <a:off x="428625" y="285750"/>
            <a:ext cx="8229600" cy="1143000"/>
          </a:xfrm>
        </p:spPr>
        <p:txBody>
          <a:bodyPr/>
          <a:lstStyle/>
          <a:p>
            <a:r>
              <a:rPr lang="zh-CN" altLang="en-US" dirty="0"/>
              <a:t>二、通过</a:t>
            </a:r>
            <a:r>
              <a:rPr lang="en-US" altLang="zh-CN" dirty="0"/>
              <a:t>NE</a:t>
            </a:r>
            <a:r>
              <a:rPr lang="zh-CN" altLang="en-US" dirty="0"/>
              <a:t>查找和下载文献</a:t>
            </a:r>
            <a:endParaRPr lang="zh-CN" altLang="en-US" dirty="0" smtClean="0"/>
          </a:p>
        </p:txBody>
      </p:sp>
      <p:sp>
        <p:nvSpPr>
          <p:cNvPr id="24579" name="内容占位符 6"/>
          <p:cNvSpPr>
            <a:spLocks noGrp="1"/>
          </p:cNvSpPr>
          <p:nvPr>
            <p:ph idx="1"/>
          </p:nvPr>
        </p:nvSpPr>
        <p:spPr>
          <a:xfrm>
            <a:off x="428625" y="1285875"/>
            <a:ext cx="8258175" cy="5214938"/>
          </a:xfrm>
        </p:spPr>
        <p:txBody>
          <a:bodyPr/>
          <a:lstStyle/>
          <a:p>
            <a:r>
              <a:rPr lang="en-US" altLang="zh-CN" smtClean="0"/>
              <a:t>1.</a:t>
            </a:r>
            <a:r>
              <a:rPr lang="zh-CN" altLang="en-US" smtClean="0"/>
              <a:t>在线检索</a:t>
            </a:r>
            <a:endParaRPr lang="en-US" altLang="zh-CN" smtClean="0"/>
          </a:p>
          <a:p>
            <a:endParaRPr lang="zh-CN" altLang="en-US" smtClean="0"/>
          </a:p>
        </p:txBody>
      </p:sp>
      <p:pic>
        <p:nvPicPr>
          <p:cNvPr id="24580" name="Picture 2"/>
          <p:cNvPicPr>
            <a:picLocks noChangeAspect="1" noChangeArrowheads="1"/>
          </p:cNvPicPr>
          <p:nvPr/>
        </p:nvPicPr>
        <p:blipFill>
          <a:blip r:embed="rId2"/>
          <a:srcRect/>
          <a:stretch>
            <a:fillRect/>
          </a:stretch>
        </p:blipFill>
        <p:spPr bwMode="auto">
          <a:xfrm>
            <a:off x="928688" y="1785938"/>
            <a:ext cx="7215187" cy="480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p:txBody>
          <a:bodyPr/>
          <a:lstStyle/>
          <a:p>
            <a:pPr eaLnBrk="1" hangingPunct="1"/>
            <a:r>
              <a:rPr lang="zh-CN" altLang="en-US" dirty="0"/>
              <a:t>二、通过</a:t>
            </a:r>
            <a:r>
              <a:rPr lang="en-US" altLang="zh-CN" dirty="0"/>
              <a:t>NE</a:t>
            </a:r>
            <a:r>
              <a:rPr lang="zh-CN" altLang="en-US" dirty="0"/>
              <a:t>查找和下载文献</a:t>
            </a:r>
            <a:endParaRPr lang="zh-CN" altLang="en-US" dirty="0" smtClean="0"/>
          </a:p>
        </p:txBody>
      </p:sp>
      <p:sp>
        <p:nvSpPr>
          <p:cNvPr id="25603" name="内容占位符 2"/>
          <p:cNvSpPr>
            <a:spLocks noGrp="1"/>
          </p:cNvSpPr>
          <p:nvPr>
            <p:ph idx="1"/>
          </p:nvPr>
        </p:nvSpPr>
        <p:spPr>
          <a:xfrm>
            <a:off x="457200" y="1428750"/>
            <a:ext cx="8229600" cy="4697413"/>
          </a:xfrm>
        </p:spPr>
        <p:txBody>
          <a:bodyPr/>
          <a:lstStyle/>
          <a:p>
            <a:pPr eaLnBrk="1" hangingPunct="1">
              <a:buFont typeface="Arial" pitchFamily="34" charset="0"/>
              <a:buNone/>
            </a:pPr>
            <a:r>
              <a:rPr lang="en-US" altLang="zh-CN" sz="2800" dirty="0" smtClean="0"/>
              <a:t>2.</a:t>
            </a:r>
            <a:r>
              <a:rPr lang="zh-CN" altLang="en-US" sz="2800" dirty="0" smtClean="0"/>
              <a:t>在浏览器中检索（</a:t>
            </a:r>
            <a:r>
              <a:rPr lang="zh-CN" altLang="en-US" sz="2800" dirty="0">
                <a:solidFill>
                  <a:srgbClr val="FF0000"/>
                </a:solidFill>
              </a:rPr>
              <a:t>旧</a:t>
            </a:r>
            <a:r>
              <a:rPr lang="zh-CN" altLang="en-US" sz="2800" dirty="0" smtClean="0">
                <a:solidFill>
                  <a:srgbClr val="FF0000"/>
                </a:solidFill>
              </a:rPr>
              <a:t>版在浏览器中检索</a:t>
            </a:r>
            <a:r>
              <a:rPr lang="zh-CN" altLang="en-US" sz="2800" dirty="0" smtClean="0"/>
              <a:t>）：</a:t>
            </a:r>
          </a:p>
        </p:txBody>
      </p:sp>
      <p:pic>
        <p:nvPicPr>
          <p:cNvPr id="25604" name="Picture 2"/>
          <p:cNvPicPr>
            <a:picLocks noChangeAspect="1" noChangeArrowheads="1"/>
          </p:cNvPicPr>
          <p:nvPr/>
        </p:nvPicPr>
        <p:blipFill>
          <a:blip r:embed="rId2"/>
          <a:srcRect/>
          <a:stretch>
            <a:fillRect/>
          </a:stretch>
        </p:blipFill>
        <p:spPr bwMode="auto">
          <a:xfrm>
            <a:off x="684213" y="2060575"/>
            <a:ext cx="7204075" cy="460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p:txBody>
          <a:bodyPr/>
          <a:lstStyle/>
          <a:p>
            <a:pPr eaLnBrk="1" hangingPunct="1"/>
            <a:r>
              <a:rPr lang="zh-CN" altLang="en-US" dirty="0" smtClean="0"/>
              <a:t>二</a:t>
            </a:r>
            <a:r>
              <a:rPr lang="zh-CN" altLang="en-US" dirty="0"/>
              <a:t>、通过</a:t>
            </a:r>
            <a:r>
              <a:rPr lang="en-US" altLang="zh-CN" dirty="0"/>
              <a:t>NE</a:t>
            </a:r>
            <a:r>
              <a:rPr lang="zh-CN" altLang="en-US" dirty="0"/>
              <a:t>查找和下载</a:t>
            </a:r>
            <a:r>
              <a:rPr lang="zh-CN" altLang="en-US" dirty="0" smtClean="0"/>
              <a:t>文献</a:t>
            </a:r>
          </a:p>
        </p:txBody>
      </p:sp>
      <p:sp>
        <p:nvSpPr>
          <p:cNvPr id="26627" name="内容占位符 2"/>
          <p:cNvSpPr>
            <a:spLocks noGrp="1"/>
          </p:cNvSpPr>
          <p:nvPr>
            <p:ph idx="1"/>
          </p:nvPr>
        </p:nvSpPr>
        <p:spPr>
          <a:xfrm>
            <a:off x="457200" y="1600199"/>
            <a:ext cx="8686800" cy="4525963"/>
          </a:xfrm>
        </p:spPr>
        <p:txBody>
          <a:bodyPr/>
          <a:lstStyle/>
          <a:p>
            <a:pPr eaLnBrk="1" hangingPunct="1">
              <a:buNone/>
            </a:pPr>
            <a:r>
              <a:rPr lang="zh-CN" altLang="en-US" sz="2800" dirty="0" smtClean="0"/>
              <a:t>在</a:t>
            </a:r>
            <a:r>
              <a:rPr lang="en-US" altLang="zh-CN" sz="2800" dirty="0" smtClean="0"/>
              <a:t>NE</a:t>
            </a:r>
            <a:r>
              <a:rPr lang="zh-CN" altLang="en-US" sz="2800" dirty="0" smtClean="0"/>
              <a:t>内嵌的浏览器里检索</a:t>
            </a:r>
            <a:r>
              <a:rPr lang="en-US" altLang="zh-CN" sz="2800" dirty="0" err="1" smtClean="0"/>
              <a:t>CNKI</a:t>
            </a:r>
            <a:r>
              <a:rPr lang="zh-CN" altLang="en-US" sz="2800" dirty="0"/>
              <a:t> </a:t>
            </a:r>
            <a:endParaRPr lang="en-US" altLang="zh-CN" sz="2800" dirty="0" smtClean="0"/>
          </a:p>
          <a:p>
            <a:pPr eaLnBrk="1" hangingPunct="1">
              <a:buNone/>
            </a:pPr>
            <a:r>
              <a:rPr lang="zh-CN" altLang="en-US" sz="2800" dirty="0" smtClean="0"/>
              <a:t>（</a:t>
            </a:r>
            <a:r>
              <a:rPr lang="zh-CN" altLang="en-US" sz="2800" dirty="0">
                <a:solidFill>
                  <a:srgbClr val="FF0000"/>
                </a:solidFill>
              </a:rPr>
              <a:t>旧版在浏览器中检索</a:t>
            </a:r>
            <a:r>
              <a:rPr lang="zh-CN" altLang="en-US" sz="2800" dirty="0"/>
              <a:t>）  ：</a:t>
            </a:r>
            <a:endParaRPr lang="en-US" altLang="zh-CN" sz="2800" dirty="0" smtClean="0"/>
          </a:p>
          <a:p>
            <a:pPr eaLnBrk="1" hangingPunct="1">
              <a:buFont typeface="Arial" pitchFamily="34" charset="0"/>
              <a:buNone/>
            </a:pPr>
            <a:endParaRPr lang="zh-CN" altLang="en-US" sz="2800" dirty="0" smtClean="0"/>
          </a:p>
        </p:txBody>
      </p:sp>
      <p:pic>
        <p:nvPicPr>
          <p:cNvPr id="2" name="图片 1"/>
          <p:cNvPicPr>
            <a:picLocks noChangeAspect="1"/>
          </p:cNvPicPr>
          <p:nvPr/>
        </p:nvPicPr>
        <p:blipFill>
          <a:blip r:embed="rId2"/>
          <a:stretch>
            <a:fillRect/>
          </a:stretch>
        </p:blipFill>
        <p:spPr>
          <a:xfrm>
            <a:off x="611560" y="2996952"/>
            <a:ext cx="7219048" cy="28666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标题 1"/>
          <p:cNvSpPr>
            <a:spLocks noGrp="1"/>
          </p:cNvSpPr>
          <p:nvPr>
            <p:ph type="title"/>
          </p:nvPr>
        </p:nvSpPr>
        <p:spPr/>
        <p:txBody>
          <a:bodyPr/>
          <a:lstStyle/>
          <a:p>
            <a:pPr eaLnBrk="1" hangingPunct="1"/>
            <a:r>
              <a:rPr lang="zh-CN" altLang="en-US" dirty="0"/>
              <a:t>二、通过</a:t>
            </a:r>
            <a:r>
              <a:rPr lang="en-US" altLang="zh-CN" dirty="0"/>
              <a:t>NE</a:t>
            </a:r>
            <a:r>
              <a:rPr lang="zh-CN" altLang="en-US" dirty="0"/>
              <a:t>查找和下载文献</a:t>
            </a:r>
            <a:endParaRPr lang="zh-CN" altLang="en-US" dirty="0" smtClean="0"/>
          </a:p>
        </p:txBody>
      </p:sp>
      <p:sp>
        <p:nvSpPr>
          <p:cNvPr id="28675" name="内容占位符 2"/>
          <p:cNvSpPr>
            <a:spLocks noGrp="1"/>
          </p:cNvSpPr>
          <p:nvPr>
            <p:ph idx="1"/>
          </p:nvPr>
        </p:nvSpPr>
        <p:spPr>
          <a:xfrm>
            <a:off x="179512" y="1600200"/>
            <a:ext cx="8507288" cy="4997152"/>
          </a:xfrm>
        </p:spPr>
        <p:txBody>
          <a:bodyPr/>
          <a:lstStyle/>
          <a:p>
            <a:pPr eaLnBrk="1" hangingPunct="1">
              <a:buFont typeface="Arial" pitchFamily="34" charset="0"/>
              <a:buNone/>
            </a:pPr>
            <a:r>
              <a:rPr lang="zh-CN" altLang="en-US" sz="2800" dirty="0" smtClean="0"/>
              <a:t>在</a:t>
            </a:r>
            <a:r>
              <a:rPr lang="en-US" altLang="zh-CN" sz="2800" dirty="0" smtClean="0"/>
              <a:t>NE</a:t>
            </a:r>
            <a:r>
              <a:rPr lang="zh-CN" altLang="en-US" sz="2800" dirty="0" smtClean="0"/>
              <a:t>内嵌浏览器检索</a:t>
            </a:r>
            <a:r>
              <a:rPr lang="en-US" altLang="zh-CN" sz="2800" dirty="0" err="1" smtClean="0"/>
              <a:t>pubmed</a:t>
            </a:r>
            <a:r>
              <a:rPr lang="zh-CN" altLang="en-US" sz="2800" dirty="0" smtClean="0"/>
              <a:t>：</a:t>
            </a:r>
            <a:endParaRPr lang="en-US" altLang="zh-CN" sz="2800" dirty="0" smtClean="0"/>
          </a:p>
          <a:p>
            <a:pPr eaLnBrk="1" hangingPunct="1">
              <a:buFont typeface="Arial" pitchFamily="34" charset="0"/>
              <a:buNone/>
            </a:pPr>
            <a:endParaRPr lang="en-US" altLang="zh-CN" sz="2800" dirty="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a:p>
          <a:p>
            <a:pPr eaLnBrk="1" hangingPunct="1">
              <a:buNone/>
            </a:pPr>
            <a:r>
              <a:rPr lang="zh-CN" altLang="en-US" sz="2800" dirty="0" smtClean="0"/>
              <a:t>注意：旧版</a:t>
            </a:r>
            <a:r>
              <a:rPr lang="en-US" altLang="zh-CN" sz="2800" dirty="0" smtClean="0"/>
              <a:t>NE</a:t>
            </a:r>
            <a:r>
              <a:rPr lang="zh-CN" altLang="en-US" sz="2800" dirty="0" smtClean="0"/>
              <a:t>没有提供</a:t>
            </a:r>
            <a:r>
              <a:rPr lang="en-US" altLang="zh-CN" sz="2800" dirty="0" err="1" smtClean="0"/>
              <a:t>pubmed</a:t>
            </a:r>
            <a:r>
              <a:rPr lang="zh-CN" altLang="en-US" sz="2800" dirty="0" smtClean="0"/>
              <a:t>的在线检索方式，只能通过在浏览器检索</a:t>
            </a:r>
            <a:r>
              <a:rPr lang="en-US" altLang="zh-CN" sz="2800" dirty="0"/>
              <a:t>.</a:t>
            </a:r>
            <a:r>
              <a:rPr lang="en-US" altLang="zh-CN" sz="2800" dirty="0" err="1" smtClean="0">
                <a:solidFill>
                  <a:srgbClr val="FF0000"/>
                </a:solidFill>
              </a:rPr>
              <a:t>UPDATE:3.2</a:t>
            </a:r>
            <a:r>
              <a:rPr lang="zh-CN" altLang="en-US" sz="2800" dirty="0" smtClean="0">
                <a:solidFill>
                  <a:srgbClr val="FF0000"/>
                </a:solidFill>
              </a:rPr>
              <a:t>版提供在线检索</a:t>
            </a:r>
            <a:endParaRPr lang="en-US" altLang="zh-CN" sz="2800" dirty="0" smtClean="0">
              <a:solidFill>
                <a:srgbClr val="FF0000"/>
              </a:solidFill>
            </a:endParaRPr>
          </a:p>
          <a:p>
            <a:pPr eaLnBrk="1" hangingPunct="1">
              <a:buFont typeface="Arial" pitchFamily="34" charset="0"/>
              <a:buNone/>
            </a:pPr>
            <a:endParaRPr lang="zh-CN" altLang="en-US" sz="2800" dirty="0" smtClean="0"/>
          </a:p>
        </p:txBody>
      </p:sp>
      <p:pic>
        <p:nvPicPr>
          <p:cNvPr id="28676" name="Picture 3"/>
          <p:cNvPicPr>
            <a:picLocks noChangeAspect="1" noChangeArrowheads="1"/>
          </p:cNvPicPr>
          <p:nvPr/>
        </p:nvPicPr>
        <p:blipFill>
          <a:blip r:embed="rId3"/>
          <a:srcRect/>
          <a:stretch>
            <a:fillRect/>
          </a:stretch>
        </p:blipFill>
        <p:spPr bwMode="auto">
          <a:xfrm>
            <a:off x="611188" y="2133600"/>
            <a:ext cx="7450137" cy="324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标题 1"/>
          <p:cNvSpPr>
            <a:spLocks noGrp="1"/>
          </p:cNvSpPr>
          <p:nvPr>
            <p:ph type="title"/>
          </p:nvPr>
        </p:nvSpPr>
        <p:spPr/>
        <p:txBody>
          <a:bodyPr/>
          <a:lstStyle/>
          <a:p>
            <a:pPr eaLnBrk="1" hangingPunct="1"/>
            <a:r>
              <a:rPr lang="zh-CN" altLang="en-US" dirty="0"/>
              <a:t>二、通过</a:t>
            </a:r>
            <a:r>
              <a:rPr lang="en-US" altLang="zh-CN" dirty="0"/>
              <a:t>NE</a:t>
            </a:r>
            <a:r>
              <a:rPr lang="zh-CN" altLang="en-US" dirty="0"/>
              <a:t>查找和下载文献</a:t>
            </a:r>
            <a:endParaRPr lang="zh-CN" altLang="en-US" dirty="0" smtClean="0"/>
          </a:p>
        </p:txBody>
      </p:sp>
      <p:sp>
        <p:nvSpPr>
          <p:cNvPr id="32771" name="内容占位符 3"/>
          <p:cNvSpPr>
            <a:spLocks noGrp="1"/>
          </p:cNvSpPr>
          <p:nvPr>
            <p:ph idx="1"/>
          </p:nvPr>
        </p:nvSpPr>
        <p:spPr/>
        <p:txBody>
          <a:bodyPr/>
          <a:lstStyle/>
          <a:p>
            <a:pPr eaLnBrk="1" hangingPunct="1">
              <a:buFont typeface="Arial" pitchFamily="34" charset="0"/>
              <a:buNone/>
            </a:pPr>
            <a:r>
              <a:rPr lang="en-US" altLang="zh-CN" smtClean="0"/>
              <a:t> </a:t>
            </a:r>
            <a:endParaRPr lang="zh-CN" altLang="en-US" smtClean="0"/>
          </a:p>
        </p:txBody>
      </p:sp>
      <p:pic>
        <p:nvPicPr>
          <p:cNvPr id="32772" name="Picture 2"/>
          <p:cNvPicPr>
            <a:picLocks noChangeAspect="1" noChangeArrowheads="1"/>
          </p:cNvPicPr>
          <p:nvPr/>
        </p:nvPicPr>
        <p:blipFill>
          <a:blip r:embed="rId2"/>
          <a:srcRect/>
          <a:stretch>
            <a:fillRect/>
          </a:stretch>
        </p:blipFill>
        <p:spPr bwMode="auto">
          <a:xfrm>
            <a:off x="395288" y="1412875"/>
            <a:ext cx="8428037"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p:txBody>
          <a:bodyPr/>
          <a:lstStyle/>
          <a:p>
            <a:pPr eaLnBrk="1" hangingPunct="1"/>
            <a:r>
              <a:rPr lang="zh-CN" altLang="en-US" dirty="0" smtClean="0"/>
              <a:t>为什么要使用文献管理软件？</a:t>
            </a:r>
          </a:p>
        </p:txBody>
      </p:sp>
      <p:sp>
        <p:nvSpPr>
          <p:cNvPr id="3075" name="内容占位符 2"/>
          <p:cNvSpPr>
            <a:spLocks noGrp="1"/>
          </p:cNvSpPr>
          <p:nvPr>
            <p:ph idx="1"/>
          </p:nvPr>
        </p:nvSpPr>
        <p:spPr>
          <a:xfrm>
            <a:off x="395288" y="1268413"/>
            <a:ext cx="8291512" cy="4857750"/>
          </a:xfrm>
        </p:spPr>
        <p:txBody>
          <a:bodyPr/>
          <a:lstStyle/>
          <a:p>
            <a:pPr eaLnBrk="1" hangingPunct="1"/>
            <a:r>
              <a:rPr lang="zh-CN" altLang="zh-CN" b="1" dirty="0" smtClean="0"/>
              <a:t>工欲善其事，必先利其器</a:t>
            </a:r>
            <a:r>
              <a:rPr lang="zh-CN" altLang="en-US" b="1" dirty="0" smtClean="0"/>
              <a:t>。</a:t>
            </a:r>
            <a:endParaRPr lang="en-US" altLang="zh-CN" b="1" dirty="0" smtClean="0"/>
          </a:p>
          <a:p>
            <a:pPr eaLnBrk="1" hangingPunct="1"/>
            <a:endParaRPr lang="zh-CN" altLang="en-US" dirty="0" smtClean="0"/>
          </a:p>
        </p:txBody>
      </p:sp>
      <p:graphicFrame>
        <p:nvGraphicFramePr>
          <p:cNvPr id="5" name="图示 4"/>
          <p:cNvGraphicFramePr/>
          <p:nvPr>
            <p:extLst>
              <p:ext uri="{D42A27DB-BD31-4B8C-83A1-F6EECF244321}">
                <p14:modId xmlns:p14="http://schemas.microsoft.com/office/powerpoint/2010/main" val="3655778120"/>
              </p:ext>
            </p:extLst>
          </p:nvPr>
        </p:nvGraphicFramePr>
        <p:xfrm>
          <a:off x="0" y="1830522"/>
          <a:ext cx="9144000" cy="5027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7" name="TextBox 23"/>
          <p:cNvSpPr txBox="1">
            <a:spLocks noChangeArrowheads="1"/>
          </p:cNvSpPr>
          <p:nvPr/>
        </p:nvSpPr>
        <p:spPr bwMode="auto">
          <a:xfrm>
            <a:off x="1043608" y="6074132"/>
            <a:ext cx="3262313" cy="523220"/>
          </a:xfrm>
          <a:prstGeom prst="rect">
            <a:avLst/>
          </a:prstGeom>
          <a:noFill/>
          <a:ln w="9525">
            <a:noFill/>
            <a:miter lim="800000"/>
            <a:headEnd/>
            <a:tailEnd/>
          </a:ln>
        </p:spPr>
        <p:txBody>
          <a:bodyPr>
            <a:spAutoFit/>
          </a:bodyPr>
          <a:lstStyle/>
          <a:p>
            <a:r>
              <a:rPr lang="zh-CN" altLang="en-US" sz="1400" dirty="0">
                <a:latin typeface="楷体_GB2312" pitchFamily="49" charset="-122"/>
                <a:ea typeface="楷体_GB2312" pitchFamily="49" charset="-122"/>
              </a:rPr>
              <a:t>阅读纸质文献，手抄、复印或剪报</a:t>
            </a:r>
            <a:endParaRPr lang="en-US" altLang="zh-CN" sz="1400" dirty="0">
              <a:latin typeface="楷体_GB2312" pitchFamily="49" charset="-122"/>
              <a:ea typeface="楷体_GB2312" pitchFamily="49" charset="-122"/>
            </a:endParaRPr>
          </a:p>
          <a:p>
            <a:r>
              <a:rPr lang="zh-CN" altLang="en-US" sz="1400" dirty="0" smtClean="0">
                <a:latin typeface="楷体_GB2312" pitchFamily="49" charset="-122"/>
                <a:ea typeface="楷体_GB2312" pitchFamily="49" charset="-122"/>
              </a:rPr>
              <a:t>只能同时处理少量文献，效率</a:t>
            </a:r>
            <a:r>
              <a:rPr lang="zh-CN" altLang="en-US" sz="1400" dirty="0">
                <a:latin typeface="楷体_GB2312" pitchFamily="49" charset="-122"/>
                <a:ea typeface="楷体_GB2312" pitchFamily="49" charset="-122"/>
              </a:rPr>
              <a:t>极低</a:t>
            </a:r>
          </a:p>
        </p:txBody>
      </p:sp>
      <p:sp>
        <p:nvSpPr>
          <p:cNvPr id="3078" name="TextBox 24"/>
          <p:cNvSpPr txBox="1">
            <a:spLocks noChangeArrowheads="1"/>
          </p:cNvSpPr>
          <p:nvPr/>
        </p:nvSpPr>
        <p:spPr bwMode="auto">
          <a:xfrm>
            <a:off x="2218040" y="5085184"/>
            <a:ext cx="3506088" cy="523220"/>
          </a:xfrm>
          <a:prstGeom prst="rect">
            <a:avLst/>
          </a:prstGeom>
          <a:noFill/>
          <a:ln w="9525">
            <a:noFill/>
            <a:miter lim="800000"/>
            <a:headEnd/>
            <a:tailEnd/>
          </a:ln>
        </p:spPr>
        <p:txBody>
          <a:bodyPr wrap="square">
            <a:spAutoFit/>
          </a:bodyPr>
          <a:lstStyle/>
          <a:p>
            <a:r>
              <a:rPr lang="zh-CN" altLang="en-US" sz="1400" dirty="0">
                <a:latin typeface="楷体_GB2312" pitchFamily="49" charset="-122"/>
                <a:ea typeface="楷体_GB2312" pitchFamily="49" charset="-122"/>
              </a:rPr>
              <a:t>阅读电子文献，用</a:t>
            </a:r>
            <a:r>
              <a:rPr lang="zh-CN" altLang="en-US" sz="1400" dirty="0" smtClean="0">
                <a:latin typeface="楷体_GB2312" pitchFamily="49" charset="-122"/>
                <a:ea typeface="楷体_GB2312" pitchFamily="49" charset="-122"/>
              </a:rPr>
              <a:t>资源管理器或</a:t>
            </a:r>
            <a:r>
              <a:rPr lang="en-US" altLang="zh-CN" sz="1400" dirty="0">
                <a:latin typeface="楷体_GB2312" pitchFamily="49" charset="-122"/>
                <a:ea typeface="楷体_GB2312" pitchFamily="49" charset="-122"/>
              </a:rPr>
              <a:t>Excel</a:t>
            </a:r>
            <a:r>
              <a:rPr lang="zh-CN" altLang="en-US" sz="1400" dirty="0" smtClean="0">
                <a:latin typeface="楷体_GB2312" pitchFamily="49" charset="-122"/>
                <a:ea typeface="楷体_GB2312" pitchFamily="49" charset="-122"/>
              </a:rPr>
              <a:t>管理</a:t>
            </a:r>
            <a:endParaRPr lang="en-US" altLang="zh-CN" sz="1400" dirty="0" smtClean="0">
              <a:latin typeface="楷体_GB2312" pitchFamily="49" charset="-122"/>
              <a:ea typeface="楷体_GB2312" pitchFamily="49" charset="-122"/>
            </a:endParaRPr>
          </a:p>
          <a:p>
            <a:r>
              <a:rPr lang="zh-CN" altLang="en-US" sz="1400" dirty="0" smtClean="0">
                <a:latin typeface="楷体_GB2312" pitchFamily="49" charset="-122"/>
                <a:ea typeface="楷体_GB2312" pitchFamily="49" charset="-122"/>
              </a:rPr>
              <a:t>可以处理较多文献，手动操作，效率</a:t>
            </a:r>
            <a:r>
              <a:rPr lang="zh-CN" altLang="en-US" sz="1400" dirty="0">
                <a:latin typeface="楷体_GB2312" pitchFamily="49" charset="-122"/>
                <a:ea typeface="楷体_GB2312" pitchFamily="49" charset="-122"/>
              </a:rPr>
              <a:t>较低</a:t>
            </a:r>
          </a:p>
        </p:txBody>
      </p:sp>
      <p:sp>
        <p:nvSpPr>
          <p:cNvPr id="3079" name="TextBox 25"/>
          <p:cNvSpPr txBox="1">
            <a:spLocks noChangeArrowheads="1"/>
          </p:cNvSpPr>
          <p:nvPr/>
        </p:nvSpPr>
        <p:spPr bwMode="auto">
          <a:xfrm>
            <a:off x="3996507" y="4077072"/>
            <a:ext cx="2951757" cy="523220"/>
          </a:xfrm>
          <a:prstGeom prst="rect">
            <a:avLst/>
          </a:prstGeom>
          <a:noFill/>
          <a:ln w="9525">
            <a:noFill/>
            <a:miter lim="800000"/>
            <a:headEnd/>
            <a:tailEnd/>
          </a:ln>
        </p:spPr>
        <p:txBody>
          <a:bodyPr wrap="square">
            <a:spAutoFit/>
          </a:bodyPr>
          <a:lstStyle/>
          <a:p>
            <a:r>
              <a:rPr lang="zh-CN" altLang="en-US" sz="1400" dirty="0" smtClean="0">
                <a:latin typeface="楷体_GB2312" pitchFamily="49" charset="-122"/>
                <a:ea typeface="楷体_GB2312" pitchFamily="49" charset="-122"/>
              </a:rPr>
              <a:t>本地管理和阅读大量电子文献</a:t>
            </a:r>
            <a:endParaRPr lang="en-US" altLang="zh-CN" sz="1400" dirty="0">
              <a:latin typeface="楷体_GB2312" pitchFamily="49" charset="-122"/>
              <a:ea typeface="楷体_GB2312" pitchFamily="49" charset="-122"/>
            </a:endParaRPr>
          </a:p>
          <a:p>
            <a:r>
              <a:rPr lang="zh-CN" altLang="en-US" sz="1400" dirty="0" smtClean="0">
                <a:latin typeface="楷体_GB2312" pitchFamily="49" charset="-122"/>
                <a:ea typeface="楷体_GB2312" pitchFamily="49" charset="-122"/>
              </a:rPr>
              <a:t>自动化的文献管理工具，效率</a:t>
            </a:r>
            <a:r>
              <a:rPr lang="zh-CN" altLang="en-US" sz="1400" dirty="0">
                <a:latin typeface="楷体_GB2312" pitchFamily="49" charset="-122"/>
                <a:ea typeface="楷体_GB2312" pitchFamily="49" charset="-122"/>
              </a:rPr>
              <a:t>较高</a:t>
            </a:r>
          </a:p>
        </p:txBody>
      </p:sp>
      <p:sp>
        <p:nvSpPr>
          <p:cNvPr id="3080" name="TextBox 26"/>
          <p:cNvSpPr txBox="1">
            <a:spLocks noChangeArrowheads="1"/>
          </p:cNvSpPr>
          <p:nvPr/>
        </p:nvSpPr>
        <p:spPr bwMode="auto">
          <a:xfrm>
            <a:off x="6228184" y="3337828"/>
            <a:ext cx="2880320" cy="523220"/>
          </a:xfrm>
          <a:prstGeom prst="rect">
            <a:avLst/>
          </a:prstGeom>
          <a:noFill/>
          <a:ln w="9525">
            <a:noFill/>
            <a:miter lim="800000"/>
            <a:headEnd/>
            <a:tailEnd/>
          </a:ln>
        </p:spPr>
        <p:txBody>
          <a:bodyPr wrap="square">
            <a:spAutoFit/>
          </a:bodyPr>
          <a:lstStyle/>
          <a:p>
            <a:r>
              <a:rPr lang="zh-CN" altLang="en-US" sz="1400" dirty="0" smtClean="0">
                <a:latin typeface="楷体_GB2312" pitchFamily="49" charset="-122"/>
                <a:ea typeface="楷体_GB2312" pitchFamily="49" charset="-122"/>
              </a:rPr>
              <a:t>可以在线阅读和管理海量电子文献</a:t>
            </a:r>
            <a:endParaRPr lang="en-US" altLang="zh-CN" sz="1400" dirty="0" smtClean="0">
              <a:latin typeface="楷体_GB2312" pitchFamily="49" charset="-122"/>
              <a:ea typeface="楷体_GB2312" pitchFamily="49" charset="-122"/>
            </a:endParaRPr>
          </a:p>
          <a:p>
            <a:r>
              <a:rPr lang="zh-CN" altLang="en-US" sz="1400" dirty="0" smtClean="0">
                <a:latin typeface="楷体_GB2312" pitchFamily="49" charset="-122"/>
                <a:ea typeface="楷体_GB2312" pitchFamily="49" charset="-122"/>
              </a:rPr>
              <a:t>支持团队协作，效率</a:t>
            </a:r>
            <a:r>
              <a:rPr lang="zh-CN" altLang="en-US" sz="1400" dirty="0">
                <a:latin typeface="楷体_GB2312" pitchFamily="49" charset="-122"/>
                <a:ea typeface="楷体_GB2312" pitchFamily="49" charset="-122"/>
              </a:rPr>
              <a:t>非常高</a:t>
            </a:r>
          </a:p>
        </p:txBody>
      </p:sp>
      <p:sp>
        <p:nvSpPr>
          <p:cNvPr id="10" name="TextBox 9"/>
          <p:cNvSpPr txBox="1"/>
          <p:nvPr/>
        </p:nvSpPr>
        <p:spPr>
          <a:xfrm rot="20262878">
            <a:off x="1974791" y="2346408"/>
            <a:ext cx="3049180" cy="1667321"/>
          </a:xfrm>
          <a:prstGeom prst="rect">
            <a:avLst/>
          </a:prstGeom>
          <a:noFill/>
          <a:effectLst>
            <a:glow rad="228600">
              <a:schemeClr val="accent2">
                <a:satMod val="175000"/>
                <a:alpha val="40000"/>
              </a:schemeClr>
            </a:glow>
          </a:effectLst>
        </p:spPr>
        <p:txBody>
          <a:bodyPr wrap="none">
            <a:prstTxWarp prst="textFadeLeft">
              <a:avLst/>
            </a:prstTxWarp>
            <a:spAutoFit/>
            <a:scene3d>
              <a:camera prst="isometricOffAxis1Right"/>
              <a:lightRig rig="threePt" dir="t"/>
            </a:scene3d>
          </a:bodyPr>
          <a:lstStyle/>
          <a:p>
            <a:pPr fontAlgn="auto">
              <a:spcBef>
                <a:spcPts val="0"/>
              </a:spcBef>
              <a:spcAft>
                <a:spcPts val="0"/>
              </a:spcAft>
              <a:defRPr/>
            </a:pPr>
            <a:r>
              <a:rPr lang="zh-CN" altLang="en-US" dirty="0" smtClean="0">
                <a:solidFill>
                  <a:srgbClr val="FF0000"/>
                </a:solidFill>
                <a:effectLst>
                  <a:outerShdw blurRad="38100" dist="38100" dir="2700000" algn="tl">
                    <a:srgbClr val="000000">
                      <a:alpha val="43137"/>
                    </a:srgbClr>
                  </a:outerShdw>
                </a:effectLst>
                <a:latin typeface="Arial" charset="0"/>
                <a:ea typeface="黑体" pitchFamily="2" charset="-122"/>
              </a:rPr>
              <a:t>文献管</a:t>
            </a:r>
            <a:r>
              <a:rPr lang="zh-CN" altLang="en-US" sz="2800" dirty="0" smtClean="0">
                <a:solidFill>
                  <a:srgbClr val="FF0000"/>
                </a:solidFill>
                <a:effectLst>
                  <a:outerShdw blurRad="38100" dist="38100" dir="2700000" algn="tl">
                    <a:srgbClr val="000000">
                      <a:alpha val="43137"/>
                    </a:srgbClr>
                  </a:outerShdw>
                </a:effectLst>
                <a:latin typeface="Arial" charset="0"/>
                <a:ea typeface="黑体" pitchFamily="2" charset="-122"/>
              </a:rPr>
              <a:t>理</a:t>
            </a:r>
            <a:r>
              <a:rPr lang="zh-CN" altLang="en-US" sz="3800" dirty="0">
                <a:solidFill>
                  <a:srgbClr val="FF0000"/>
                </a:solidFill>
                <a:effectLst>
                  <a:outerShdw blurRad="38100" dist="38100" dir="2700000" algn="tl">
                    <a:srgbClr val="000000">
                      <a:alpha val="43137"/>
                    </a:srgbClr>
                  </a:outerShdw>
                </a:effectLst>
                <a:latin typeface="Arial" charset="0"/>
                <a:ea typeface="黑体" pitchFamily="2" charset="-122"/>
              </a:rPr>
              <a:t>效</a:t>
            </a:r>
            <a:r>
              <a:rPr lang="zh-CN" altLang="en-US" sz="4800" dirty="0">
                <a:solidFill>
                  <a:srgbClr val="FF0000"/>
                </a:solidFill>
                <a:effectLst>
                  <a:outerShdw blurRad="38100" dist="38100" dir="2700000" algn="tl">
                    <a:srgbClr val="000000">
                      <a:alpha val="43137"/>
                    </a:srgbClr>
                  </a:outerShdw>
                </a:effectLst>
                <a:latin typeface="Arial" charset="0"/>
                <a:ea typeface="黑体" pitchFamily="2" charset="-122"/>
              </a:rPr>
              <a:t>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title"/>
          </p:nvPr>
        </p:nvSpPr>
        <p:spPr/>
        <p:txBody>
          <a:bodyPr/>
          <a:lstStyle/>
          <a:p>
            <a:pPr eaLnBrk="1" hangingPunct="1"/>
            <a:r>
              <a:rPr lang="zh-CN" altLang="en-US" dirty="0"/>
              <a:t>二、通过</a:t>
            </a:r>
            <a:r>
              <a:rPr lang="en-US" altLang="zh-CN" dirty="0"/>
              <a:t>NE</a:t>
            </a:r>
            <a:r>
              <a:rPr lang="zh-CN" altLang="en-US" dirty="0"/>
              <a:t>查找和下载文献</a:t>
            </a:r>
            <a:endParaRPr lang="zh-CN" altLang="en-US" dirty="0" smtClean="0"/>
          </a:p>
        </p:txBody>
      </p:sp>
      <p:sp>
        <p:nvSpPr>
          <p:cNvPr id="33795" name="内容占位符 2"/>
          <p:cNvSpPr>
            <a:spLocks noGrp="1"/>
          </p:cNvSpPr>
          <p:nvPr>
            <p:ph idx="1"/>
          </p:nvPr>
        </p:nvSpPr>
        <p:spPr/>
        <p:txBody>
          <a:bodyPr/>
          <a:lstStyle/>
          <a:p>
            <a:pPr eaLnBrk="1" hangingPunct="1"/>
            <a:r>
              <a:rPr lang="zh-CN" altLang="en-US" dirty="0" smtClean="0"/>
              <a:t>注意事项：</a:t>
            </a:r>
            <a:endParaRPr lang="en-US" altLang="zh-CN" dirty="0" smtClean="0"/>
          </a:p>
          <a:p>
            <a:pPr eaLnBrk="1" hangingPunct="1"/>
            <a:r>
              <a:rPr lang="zh-CN" altLang="en-US" sz="2000" dirty="0"/>
              <a:t>目前，不同数据库对下载上限要求不尽相同，如：</a:t>
            </a:r>
          </a:p>
          <a:p>
            <a:pPr algn="just" eaLnBrk="1" hangingPunct="1"/>
            <a:r>
              <a:rPr lang="en-US" altLang="zh-CN" sz="2000" dirty="0"/>
              <a:t>SAE:</a:t>
            </a:r>
            <a:r>
              <a:rPr lang="zh-CN" altLang="en-US" sz="2000" dirty="0"/>
              <a:t>连续</a:t>
            </a:r>
            <a:r>
              <a:rPr lang="en-US" altLang="zh-CN" sz="2000" dirty="0"/>
              <a:t>1</a:t>
            </a:r>
            <a:r>
              <a:rPr lang="zh-CN" altLang="en-US" sz="2000" dirty="0"/>
              <a:t>小时内下载超过</a:t>
            </a:r>
            <a:r>
              <a:rPr lang="en-US" altLang="zh-CN" sz="2000" dirty="0"/>
              <a:t>100</a:t>
            </a:r>
            <a:r>
              <a:rPr lang="zh-CN" altLang="en-US" sz="2000" dirty="0"/>
              <a:t>篇，警告；超过</a:t>
            </a:r>
            <a:r>
              <a:rPr lang="en-US" altLang="zh-CN" sz="2000" dirty="0"/>
              <a:t>200</a:t>
            </a:r>
            <a:r>
              <a:rPr lang="zh-CN" altLang="en-US" sz="2000" dirty="0"/>
              <a:t>篇，关闭数据库</a:t>
            </a:r>
          </a:p>
          <a:p>
            <a:pPr eaLnBrk="1" hangingPunct="1"/>
            <a:r>
              <a:rPr lang="en-US" altLang="zh-CN" sz="2000" dirty="0" err="1"/>
              <a:t>CNKI</a:t>
            </a:r>
            <a:r>
              <a:rPr lang="zh-CN" altLang="en-US" sz="2000" dirty="0"/>
              <a:t>：：每</a:t>
            </a:r>
            <a:r>
              <a:rPr lang="en-US" altLang="zh-CN" sz="2000" dirty="0"/>
              <a:t>4</a:t>
            </a:r>
            <a:r>
              <a:rPr lang="zh-CN" altLang="en-US" sz="2000" dirty="0"/>
              <a:t>秒下载不能超过</a:t>
            </a:r>
            <a:r>
              <a:rPr lang="en-US" altLang="zh-CN" sz="2000" dirty="0"/>
              <a:t>20</a:t>
            </a:r>
            <a:r>
              <a:rPr lang="zh-CN" altLang="en-US" sz="2000" dirty="0"/>
              <a:t>篇、每</a:t>
            </a:r>
            <a:r>
              <a:rPr lang="en-US" altLang="zh-CN" sz="2000" dirty="0"/>
              <a:t>10</a:t>
            </a:r>
            <a:r>
              <a:rPr lang="zh-CN" altLang="en-US" sz="2000" dirty="0"/>
              <a:t>秒内不能超过</a:t>
            </a:r>
            <a:r>
              <a:rPr lang="en-US" altLang="zh-CN" sz="2000" dirty="0"/>
              <a:t>90</a:t>
            </a:r>
            <a:r>
              <a:rPr lang="zh-CN" altLang="en-US" sz="2000" dirty="0"/>
              <a:t>篇；或者一次登录后不能连续下载超过</a:t>
            </a:r>
            <a:r>
              <a:rPr lang="en-US" altLang="zh-CN" sz="2000" dirty="0"/>
              <a:t>300</a:t>
            </a:r>
            <a:r>
              <a:rPr lang="zh-CN" altLang="en-US" sz="2000" dirty="0"/>
              <a:t>篇。</a:t>
            </a:r>
          </a:p>
          <a:p>
            <a:pPr eaLnBrk="1" hangingPunct="1"/>
            <a:r>
              <a:rPr lang="zh-CN" altLang="en-US" sz="2000" dirty="0"/>
              <a:t>大部分数据库：没有明确提出下载，但强调不管下载几篇，都不能用工具下载</a:t>
            </a:r>
            <a:r>
              <a:rPr lang="zh-CN" altLang="en-US" sz="2000" dirty="0" smtClean="0"/>
              <a:t>。</a:t>
            </a:r>
            <a:endParaRPr lang="en-US" altLang="zh-CN"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title"/>
          </p:nvPr>
        </p:nvSpPr>
        <p:spPr/>
        <p:txBody>
          <a:bodyPr/>
          <a:lstStyle/>
          <a:p>
            <a:pPr eaLnBrk="1" hangingPunct="1"/>
            <a:r>
              <a:rPr lang="zh-CN" altLang="en-US" dirty="0"/>
              <a:t>二、通过</a:t>
            </a:r>
            <a:r>
              <a:rPr lang="en-US" altLang="zh-CN" dirty="0"/>
              <a:t>NE</a:t>
            </a:r>
            <a:r>
              <a:rPr lang="zh-CN" altLang="en-US" dirty="0"/>
              <a:t>查找和下载文献</a:t>
            </a:r>
            <a:endParaRPr lang="zh-CN" altLang="en-US" dirty="0" smtClean="0"/>
          </a:p>
        </p:txBody>
      </p:sp>
      <p:sp>
        <p:nvSpPr>
          <p:cNvPr id="34819" name="内容占位符 2"/>
          <p:cNvSpPr>
            <a:spLocks noGrp="1"/>
          </p:cNvSpPr>
          <p:nvPr>
            <p:ph idx="1"/>
          </p:nvPr>
        </p:nvSpPr>
        <p:spPr/>
        <p:txBody>
          <a:bodyPr/>
          <a:lstStyle/>
          <a:p>
            <a:pPr eaLnBrk="1" hangingPunct="1">
              <a:buFont typeface="Arial" pitchFamily="34" charset="0"/>
              <a:buNone/>
            </a:pPr>
            <a:r>
              <a:rPr lang="en-US" altLang="zh-CN" sz="2000" smtClean="0"/>
              <a:t> </a:t>
            </a:r>
            <a:endParaRPr lang="zh-CN" altLang="en-US" sz="2000" smtClean="0"/>
          </a:p>
        </p:txBody>
      </p:sp>
      <p:pic>
        <p:nvPicPr>
          <p:cNvPr id="34820" name="Picture 3"/>
          <p:cNvPicPr>
            <a:picLocks noChangeAspect="1" noChangeArrowheads="1"/>
          </p:cNvPicPr>
          <p:nvPr/>
        </p:nvPicPr>
        <p:blipFill>
          <a:blip r:embed="rId3"/>
          <a:srcRect/>
          <a:stretch>
            <a:fillRect/>
          </a:stretch>
        </p:blipFill>
        <p:spPr bwMode="auto">
          <a:xfrm>
            <a:off x="250825" y="1341438"/>
            <a:ext cx="8424863" cy="5029200"/>
          </a:xfrm>
          <a:prstGeom prst="rect">
            <a:avLst/>
          </a:prstGeom>
          <a:noFill/>
          <a:ln w="9525">
            <a:noFill/>
            <a:miter lim="800000"/>
            <a:headEnd/>
            <a:tailEnd/>
          </a:ln>
        </p:spPr>
      </p:pic>
      <p:sp>
        <p:nvSpPr>
          <p:cNvPr id="34821" name="TextBox 4"/>
          <p:cNvSpPr txBox="1">
            <a:spLocks noChangeArrowheads="1"/>
          </p:cNvSpPr>
          <p:nvPr/>
        </p:nvSpPr>
        <p:spPr bwMode="auto">
          <a:xfrm>
            <a:off x="3635375" y="4652963"/>
            <a:ext cx="4968875" cy="369887"/>
          </a:xfrm>
          <a:prstGeom prst="rect">
            <a:avLst/>
          </a:prstGeom>
          <a:noFill/>
          <a:ln w="9525">
            <a:noFill/>
            <a:miter lim="800000"/>
            <a:headEnd/>
            <a:tailEnd/>
          </a:ln>
        </p:spPr>
        <p:txBody>
          <a:bodyPr>
            <a:spAutoFit/>
          </a:bodyPr>
          <a:lstStyle/>
          <a:p>
            <a:r>
              <a:rPr lang="zh-CN" altLang="en-US" b="1">
                <a:solidFill>
                  <a:srgbClr val="FF0000"/>
                </a:solidFill>
              </a:rPr>
              <a:t>选中需要下载的文献，点鼠标右键</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title"/>
          </p:nvPr>
        </p:nvSpPr>
        <p:spPr/>
        <p:txBody>
          <a:bodyPr/>
          <a:lstStyle/>
          <a:p>
            <a:pPr eaLnBrk="1" hangingPunct="1"/>
            <a:r>
              <a:rPr lang="zh-CN" altLang="en-US" dirty="0"/>
              <a:t>二、通过</a:t>
            </a:r>
            <a:r>
              <a:rPr lang="en-US" altLang="zh-CN" dirty="0"/>
              <a:t>NE</a:t>
            </a:r>
            <a:r>
              <a:rPr lang="zh-CN" altLang="en-US" dirty="0"/>
              <a:t>查找和下载文献</a:t>
            </a:r>
            <a:endParaRPr lang="zh-CN" altLang="en-US" dirty="0" smtClean="0"/>
          </a:p>
        </p:txBody>
      </p:sp>
      <p:sp>
        <p:nvSpPr>
          <p:cNvPr id="35843" name="TextBox 5"/>
          <p:cNvSpPr txBox="1">
            <a:spLocks noChangeArrowheads="1"/>
          </p:cNvSpPr>
          <p:nvPr/>
        </p:nvSpPr>
        <p:spPr bwMode="auto">
          <a:xfrm>
            <a:off x="395288" y="2133600"/>
            <a:ext cx="2089150" cy="2862263"/>
          </a:xfrm>
          <a:prstGeom prst="rect">
            <a:avLst/>
          </a:prstGeom>
          <a:noFill/>
          <a:ln w="9525">
            <a:noFill/>
            <a:miter lim="800000"/>
            <a:headEnd/>
            <a:tailEnd/>
          </a:ln>
        </p:spPr>
        <p:txBody>
          <a:bodyPr>
            <a:spAutoFit/>
          </a:bodyPr>
          <a:lstStyle/>
          <a:p>
            <a:r>
              <a:rPr lang="zh-CN" altLang="en-US"/>
              <a:t>在同一数据库中依次下载。如需取消下载，点鼠标右键。</a:t>
            </a:r>
            <a:endParaRPr lang="en-US" altLang="zh-CN"/>
          </a:p>
          <a:p>
            <a:r>
              <a:rPr lang="zh-CN" altLang="en-US"/>
              <a:t>有些下载未成功，可以选中该记录，鼠标右键，点重新下载。点清空列表可将下载成功和失败的清除出下载队列</a:t>
            </a:r>
          </a:p>
        </p:txBody>
      </p:sp>
      <p:pic>
        <p:nvPicPr>
          <p:cNvPr id="35844" name="Picture 2"/>
          <p:cNvPicPr>
            <a:picLocks noGrp="1" noChangeAspect="1" noChangeArrowheads="1"/>
          </p:cNvPicPr>
          <p:nvPr>
            <p:ph idx="1"/>
          </p:nvPr>
        </p:nvPicPr>
        <p:blipFill>
          <a:blip r:embed="rId2"/>
          <a:srcRect/>
          <a:stretch>
            <a:fillRect/>
          </a:stretch>
        </p:blipFill>
        <p:spPr>
          <a:xfrm>
            <a:off x="2700338" y="1412875"/>
            <a:ext cx="5845175" cy="4895850"/>
          </a:xfr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1600200"/>
            <a:ext cx="8435280" cy="4525963"/>
          </a:xfrm>
        </p:spPr>
        <p:txBody>
          <a:bodyPr/>
          <a:lstStyle/>
          <a:p>
            <a:r>
              <a:rPr lang="zh-CN" altLang="en-US" b="1" dirty="0" smtClean="0">
                <a:solidFill>
                  <a:srgbClr val="FF0000"/>
                </a:solidFill>
              </a:rPr>
              <a:t>将数据库的</a:t>
            </a:r>
            <a:r>
              <a:rPr lang="zh-CN" altLang="en-US" b="1" dirty="0">
                <a:solidFill>
                  <a:srgbClr val="FF0000"/>
                </a:solidFill>
              </a:rPr>
              <a:t>检索结果导入</a:t>
            </a:r>
            <a:r>
              <a:rPr lang="zh-CN" altLang="en-US" b="1" dirty="0" smtClean="0">
                <a:solidFill>
                  <a:srgbClr val="FF0000"/>
                </a:solidFill>
              </a:rPr>
              <a:t>到</a:t>
            </a:r>
            <a:r>
              <a:rPr lang="en-US" altLang="zh-CN" b="1" dirty="0" smtClean="0">
                <a:solidFill>
                  <a:srgbClr val="FF0000"/>
                </a:solidFill>
              </a:rPr>
              <a:t>NE</a:t>
            </a:r>
          </a:p>
          <a:p>
            <a:pPr marL="0" indent="0">
              <a:buNone/>
            </a:pPr>
            <a:r>
              <a:rPr lang="en-US" altLang="zh-CN" dirty="0" smtClean="0"/>
              <a:t>       </a:t>
            </a:r>
            <a:r>
              <a:rPr lang="zh-CN" altLang="en-US" sz="2800" dirty="0" smtClean="0"/>
              <a:t>使用场景：</a:t>
            </a:r>
            <a:endParaRPr lang="en-US" altLang="zh-CN" sz="2800" dirty="0" smtClean="0"/>
          </a:p>
          <a:p>
            <a:pPr marL="0" indent="0">
              <a:buNone/>
            </a:pPr>
            <a:r>
              <a:rPr lang="en-US" altLang="zh-CN" sz="2800" dirty="0"/>
              <a:t> </a:t>
            </a:r>
            <a:r>
              <a:rPr lang="en-US" altLang="zh-CN" sz="2800" dirty="0" smtClean="0"/>
              <a:t>       </a:t>
            </a:r>
            <a:r>
              <a:rPr lang="zh-CN" altLang="en-US" sz="2800" dirty="0" smtClean="0"/>
              <a:t>虽然使用</a:t>
            </a:r>
            <a:r>
              <a:rPr lang="en-US" altLang="zh-CN" sz="2800" dirty="0" smtClean="0"/>
              <a:t>NE</a:t>
            </a:r>
            <a:r>
              <a:rPr lang="zh-CN" altLang="en-US" sz="2800" dirty="0" smtClean="0"/>
              <a:t>检索很方便，但</a:t>
            </a:r>
            <a:r>
              <a:rPr lang="zh-CN" altLang="en-US" sz="2800" b="1" dirty="0" smtClean="0"/>
              <a:t>有些数据库（尤其是外文数据库）不支持在</a:t>
            </a:r>
            <a:r>
              <a:rPr lang="en-US" altLang="zh-CN" sz="2800" b="1" dirty="0" smtClean="0"/>
              <a:t>NE</a:t>
            </a:r>
            <a:r>
              <a:rPr lang="zh-CN" altLang="en-US" sz="2800" b="1" dirty="0" smtClean="0"/>
              <a:t>中检索</a:t>
            </a:r>
            <a:r>
              <a:rPr lang="zh-CN" altLang="en-US" sz="2800" dirty="0" smtClean="0"/>
              <a:t>，那我该怎么把（尤其是外文）数据库的检索结果导入到</a:t>
            </a:r>
            <a:r>
              <a:rPr lang="en-US" altLang="zh-CN" sz="2800" dirty="0" smtClean="0"/>
              <a:t>NE</a:t>
            </a:r>
            <a:r>
              <a:rPr lang="zh-CN" altLang="en-US" sz="2800" dirty="0" smtClean="0"/>
              <a:t>中呢？</a:t>
            </a:r>
            <a:endParaRPr lang="en-US" altLang="zh-CN" sz="2800" dirty="0"/>
          </a:p>
        </p:txBody>
      </p:sp>
      <p:sp>
        <p:nvSpPr>
          <p:cNvPr id="6" name="标题 1"/>
          <p:cNvSpPr>
            <a:spLocks noGrp="1"/>
          </p:cNvSpPr>
          <p:nvPr>
            <p:ph type="title"/>
          </p:nvPr>
        </p:nvSpPr>
        <p:spPr>
          <a:xfrm>
            <a:off x="457200" y="274638"/>
            <a:ext cx="8229600" cy="1143000"/>
          </a:xfrm>
        </p:spPr>
        <p:txBody>
          <a:bodyPr/>
          <a:lstStyle/>
          <a:p>
            <a:pPr eaLnBrk="1" hangingPunct="1"/>
            <a:r>
              <a:rPr lang="zh-CN" altLang="en-US" dirty="0" smtClean="0"/>
              <a:t>三</a:t>
            </a:r>
            <a:r>
              <a:rPr lang="zh-CN" altLang="en-US" dirty="0"/>
              <a:t>、将题录导入</a:t>
            </a:r>
            <a:r>
              <a:rPr lang="en-US" altLang="zh-CN" dirty="0" smtClean="0"/>
              <a:t>NE</a:t>
            </a:r>
            <a:endParaRPr lang="zh-CN" altLang="en-US" dirty="0" smtClean="0"/>
          </a:p>
        </p:txBody>
      </p:sp>
    </p:spTree>
    <p:extLst>
      <p:ext uri="{BB962C8B-B14F-4D97-AF65-F5344CB8AC3E}">
        <p14:creationId xmlns:p14="http://schemas.microsoft.com/office/powerpoint/2010/main" val="12195467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p:txBody>
          <a:bodyPr/>
          <a:lstStyle/>
          <a:p>
            <a:pPr eaLnBrk="1" hangingPunct="1"/>
            <a:r>
              <a:rPr lang="zh-CN" altLang="en-US" dirty="0"/>
              <a:t>三、将题录导入</a:t>
            </a:r>
            <a:r>
              <a:rPr lang="en-US" altLang="zh-CN" dirty="0"/>
              <a:t>NE</a:t>
            </a:r>
            <a:endParaRPr lang="zh-CN" altLang="en-US" dirty="0" smtClean="0"/>
          </a:p>
        </p:txBody>
      </p:sp>
      <p:sp>
        <p:nvSpPr>
          <p:cNvPr id="7171" name="内容占位符 2"/>
          <p:cNvSpPr>
            <a:spLocks noGrp="1"/>
          </p:cNvSpPr>
          <p:nvPr>
            <p:ph idx="1"/>
          </p:nvPr>
        </p:nvSpPr>
        <p:spPr>
          <a:xfrm>
            <a:off x="457200" y="1214438"/>
            <a:ext cx="8229600" cy="5357812"/>
          </a:xfrm>
        </p:spPr>
        <p:txBody>
          <a:bodyPr/>
          <a:lstStyle/>
          <a:p>
            <a:pPr eaLnBrk="1" hangingPunct="1"/>
            <a:r>
              <a:rPr lang="en-US" altLang="zh-CN" smtClean="0"/>
              <a:t>.RIS</a:t>
            </a:r>
            <a:r>
              <a:rPr lang="zh-CN" altLang="en-US" smtClean="0"/>
              <a:t>文件</a:t>
            </a:r>
            <a:r>
              <a:rPr lang="en-US" altLang="zh-CN" smtClean="0"/>
              <a:t>:</a:t>
            </a:r>
            <a:r>
              <a:rPr lang="zh-CN" altLang="en-US" smtClean="0"/>
              <a:t>支持</a:t>
            </a:r>
            <a:r>
              <a:rPr lang="en-US" altLang="zh-CN" smtClean="0"/>
              <a:t>NE;endnote;notefirs</a:t>
            </a:r>
            <a:r>
              <a:rPr lang="zh-CN" altLang="en-US" smtClean="0"/>
              <a:t>等</a:t>
            </a:r>
            <a:endParaRPr lang="en-US" altLang="zh-CN" smtClean="0"/>
          </a:p>
          <a:p>
            <a:pPr eaLnBrk="1" hangingPunct="1"/>
            <a:r>
              <a:rPr lang="en-US" altLang="zh-CN" sz="1400" smtClean="0"/>
              <a:t>TY  - JOUR</a:t>
            </a:r>
          </a:p>
          <a:p>
            <a:pPr eaLnBrk="1" hangingPunct="1"/>
            <a:r>
              <a:rPr lang="en-US" altLang="zh-CN" sz="1400" smtClean="0"/>
              <a:t>ID  - TN_cqvip11141483</a:t>
            </a:r>
          </a:p>
          <a:p>
            <a:pPr eaLnBrk="1" hangingPunct="1"/>
            <a:r>
              <a:rPr lang="en-US" altLang="zh-CN" sz="1400" smtClean="0"/>
              <a:t>T1  - —</a:t>
            </a:r>
            <a:r>
              <a:rPr lang="zh-CN" altLang="en-US" sz="1400" smtClean="0"/>
              <a:t>个基于组件技术的分布式知识发现系统设计</a:t>
            </a:r>
          </a:p>
          <a:p>
            <a:pPr eaLnBrk="1" hangingPunct="1"/>
            <a:r>
              <a:rPr lang="en-US" altLang="zh-CN" sz="1400" smtClean="0"/>
              <a:t>AU  - </a:t>
            </a:r>
            <a:r>
              <a:rPr lang="zh-CN" altLang="en-US" sz="1400" smtClean="0"/>
              <a:t>张晓刚</a:t>
            </a:r>
          </a:p>
          <a:p>
            <a:pPr eaLnBrk="1" hangingPunct="1"/>
            <a:r>
              <a:rPr lang="en-US" altLang="zh-CN" sz="1400" smtClean="0"/>
              <a:t>N2  - </a:t>
            </a:r>
            <a:r>
              <a:rPr lang="zh-CN" altLang="en-US" sz="1400" smtClean="0"/>
              <a:t>提出了一个基于组件技术的可扩展性的分布式知识发现系统设计框架。</a:t>
            </a:r>
          </a:p>
          <a:p>
            <a:pPr eaLnBrk="1" hangingPunct="1"/>
            <a:r>
              <a:rPr lang="en-US" altLang="zh-CN" sz="1400" smtClean="0"/>
              <a:t>KW  - </a:t>
            </a:r>
            <a:r>
              <a:rPr lang="zh-CN" altLang="en-US" sz="1400" smtClean="0"/>
              <a:t>组件技术 </a:t>
            </a:r>
          </a:p>
          <a:p>
            <a:pPr eaLnBrk="1" hangingPunct="1"/>
            <a:r>
              <a:rPr lang="en-US" altLang="zh-CN" sz="1400" smtClean="0"/>
              <a:t>KW  -  </a:t>
            </a:r>
            <a:r>
              <a:rPr lang="zh-CN" altLang="en-US" sz="1400" smtClean="0"/>
              <a:t>知识发现系统 </a:t>
            </a:r>
          </a:p>
          <a:p>
            <a:pPr eaLnBrk="1" hangingPunct="1"/>
            <a:r>
              <a:rPr lang="en-US" altLang="zh-CN" sz="1400" smtClean="0"/>
              <a:t>KW  -  </a:t>
            </a:r>
            <a:r>
              <a:rPr lang="zh-CN" altLang="en-US" sz="1400" smtClean="0"/>
              <a:t>分布式 </a:t>
            </a:r>
          </a:p>
          <a:p>
            <a:pPr eaLnBrk="1" hangingPunct="1"/>
            <a:r>
              <a:rPr lang="en-US" altLang="zh-CN" sz="1400" smtClean="0"/>
              <a:t>KW  -  </a:t>
            </a:r>
            <a:r>
              <a:rPr lang="zh-CN" altLang="en-US" sz="1400" smtClean="0"/>
              <a:t>数据挖掘</a:t>
            </a:r>
          </a:p>
          <a:p>
            <a:pPr eaLnBrk="1" hangingPunct="1"/>
            <a:r>
              <a:rPr lang="en-US" altLang="zh-CN" sz="1400" smtClean="0"/>
              <a:t>JF  - </a:t>
            </a:r>
            <a:r>
              <a:rPr lang="zh-CN" altLang="en-US" sz="1400" smtClean="0"/>
              <a:t>湖北成人教育学院学报</a:t>
            </a:r>
          </a:p>
          <a:p>
            <a:pPr eaLnBrk="1" hangingPunct="1"/>
            <a:r>
              <a:rPr lang="en-US" altLang="zh-CN" sz="1400" smtClean="0"/>
              <a:t>VL  - 9</a:t>
            </a:r>
          </a:p>
          <a:p>
            <a:pPr eaLnBrk="1" hangingPunct="1"/>
            <a:r>
              <a:rPr lang="en-US" altLang="zh-CN" sz="1400" smtClean="0"/>
              <a:t>IS  - 5</a:t>
            </a:r>
          </a:p>
          <a:p>
            <a:pPr eaLnBrk="1" hangingPunct="1"/>
            <a:r>
              <a:rPr lang="en-US" altLang="zh-CN" sz="1400" smtClean="0"/>
              <a:t>SP  - 50</a:t>
            </a:r>
          </a:p>
          <a:p>
            <a:pPr eaLnBrk="1" hangingPunct="1"/>
            <a:r>
              <a:rPr lang="en-US" altLang="zh-CN" sz="1400" smtClean="0"/>
              <a:t>EP  - 51</a:t>
            </a:r>
          </a:p>
          <a:p>
            <a:pPr eaLnBrk="1" hangingPunct="1"/>
            <a:r>
              <a:rPr lang="en-US" altLang="zh-CN" sz="1400" smtClean="0"/>
              <a:t>SN  - 1673-3878</a:t>
            </a:r>
          </a:p>
          <a:p>
            <a:pPr eaLnBrk="1" hangingPunct="1"/>
            <a:r>
              <a:rPr lang="en-US" altLang="zh-CN" sz="1400" smtClean="0"/>
              <a:t>A1  - </a:t>
            </a:r>
            <a:r>
              <a:rPr lang="zh-CN" altLang="en-US" sz="1400" smtClean="0"/>
              <a:t>张晓刚</a:t>
            </a:r>
          </a:p>
          <a:p>
            <a:pPr eaLnBrk="1" hangingPunct="1"/>
            <a:r>
              <a:rPr lang="en-US" altLang="zh-CN" sz="1400" smtClean="0"/>
              <a:t>ER  - </a:t>
            </a:r>
          </a:p>
        </p:txBody>
      </p:sp>
      <p:sp>
        <p:nvSpPr>
          <p:cNvPr id="5" name="Rectangle 2"/>
          <p:cNvSpPr txBox="1">
            <a:spLocks noChangeArrowheads="1"/>
          </p:cNvSpPr>
          <p:nvPr/>
        </p:nvSpPr>
        <p:spPr>
          <a:xfrm>
            <a:off x="381000" y="381000"/>
            <a:ext cx="7086600" cy="487363"/>
          </a:xfrm>
          <a:prstGeom prst="rect">
            <a:avLst/>
          </a:prstGeom>
        </p:spPr>
        <p:txBody>
          <a:bodyPr anchor="ctr">
            <a:normAutofit fontScale="85000" lnSpcReduction="20000"/>
          </a:bodyPr>
          <a:lstStyle/>
          <a:p>
            <a:pPr algn="ctr" fontAlgn="auto">
              <a:spcAft>
                <a:spcPts val="0"/>
              </a:spcAft>
              <a:defRPr/>
            </a:pPr>
            <a:endParaRPr lang="zh-CN" altLang="en-US" sz="3600" dirty="0">
              <a:latin typeface="+mj-lt"/>
              <a:ea typeface="+mj-ea"/>
              <a:cs typeface="+mj-cs"/>
            </a:endParaRPr>
          </a:p>
        </p:txBody>
      </p:sp>
    </p:spTree>
    <p:extLst>
      <p:ext uri="{BB962C8B-B14F-4D97-AF65-F5344CB8AC3E}">
        <p14:creationId xmlns:p14="http://schemas.microsoft.com/office/powerpoint/2010/main" val="2083731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p:txBody>
          <a:bodyPr/>
          <a:lstStyle/>
          <a:p>
            <a:pPr eaLnBrk="1" hangingPunct="1"/>
            <a:r>
              <a:rPr lang="en-US" altLang="zh-CN" dirty="0" err="1" smtClean="0"/>
              <a:t>CASE1</a:t>
            </a:r>
            <a:r>
              <a:rPr lang="en-US" altLang="zh-CN" dirty="0" smtClean="0"/>
              <a:t>:</a:t>
            </a:r>
            <a:r>
              <a:rPr lang="zh-CN" altLang="en-US" dirty="0" smtClean="0"/>
              <a:t>将</a:t>
            </a:r>
            <a:r>
              <a:rPr lang="en-US" altLang="zh-CN" dirty="0" err="1" smtClean="0"/>
              <a:t>wos</a:t>
            </a:r>
            <a:r>
              <a:rPr lang="zh-CN" altLang="en-US" dirty="0" smtClean="0"/>
              <a:t>中的题录导入</a:t>
            </a:r>
            <a:r>
              <a:rPr lang="en-US" altLang="zh-CN" dirty="0" smtClean="0"/>
              <a:t>NE</a:t>
            </a:r>
          </a:p>
        </p:txBody>
      </p:sp>
      <p:sp>
        <p:nvSpPr>
          <p:cNvPr id="19459" name="内容占位符 2"/>
          <p:cNvSpPr>
            <a:spLocks noGrp="1"/>
          </p:cNvSpPr>
          <p:nvPr>
            <p:ph idx="1"/>
          </p:nvPr>
        </p:nvSpPr>
        <p:spPr/>
        <p:txBody>
          <a:bodyPr/>
          <a:lstStyle/>
          <a:p>
            <a:pPr eaLnBrk="1" hangingPunct="1">
              <a:buFont typeface="Arial" pitchFamily="34" charset="0"/>
              <a:buNone/>
            </a:pPr>
            <a:r>
              <a:rPr lang="en-US" altLang="zh-CN" smtClean="0"/>
              <a:t> </a:t>
            </a:r>
            <a:endParaRPr lang="zh-CN" altLang="en-US" smtClean="0"/>
          </a:p>
        </p:txBody>
      </p:sp>
      <p:pic>
        <p:nvPicPr>
          <p:cNvPr id="2" name="图片 1"/>
          <p:cNvPicPr>
            <a:picLocks noChangeAspect="1"/>
          </p:cNvPicPr>
          <p:nvPr/>
        </p:nvPicPr>
        <p:blipFill>
          <a:blip r:embed="rId3"/>
          <a:stretch>
            <a:fillRect/>
          </a:stretch>
        </p:blipFill>
        <p:spPr>
          <a:xfrm>
            <a:off x="30702" y="1268760"/>
            <a:ext cx="8285714" cy="5580952"/>
          </a:xfrm>
          <a:prstGeom prst="rect">
            <a:avLst/>
          </a:prstGeom>
        </p:spPr>
      </p:pic>
    </p:spTree>
    <p:extLst>
      <p:ext uri="{BB962C8B-B14F-4D97-AF65-F5344CB8AC3E}">
        <p14:creationId xmlns:p14="http://schemas.microsoft.com/office/powerpoint/2010/main" val="2678032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p:txBody>
          <a:bodyPr/>
          <a:lstStyle/>
          <a:p>
            <a:pPr eaLnBrk="1" hangingPunct="1"/>
            <a:r>
              <a:rPr lang="en-US" altLang="zh-CN" dirty="0" err="1" smtClean="0"/>
              <a:t>CASE1</a:t>
            </a:r>
            <a:r>
              <a:rPr lang="en-US" altLang="zh-CN" dirty="0" smtClean="0"/>
              <a:t>:</a:t>
            </a:r>
            <a:r>
              <a:rPr lang="zh-CN" altLang="en-US" dirty="0" smtClean="0"/>
              <a:t>将</a:t>
            </a:r>
            <a:r>
              <a:rPr lang="en-US" altLang="zh-CN" dirty="0" err="1" smtClean="0"/>
              <a:t>wos</a:t>
            </a:r>
            <a:r>
              <a:rPr lang="zh-CN" altLang="en-US" dirty="0" smtClean="0"/>
              <a:t>的题录导入</a:t>
            </a:r>
            <a:r>
              <a:rPr lang="en-US" altLang="zh-CN" dirty="0" smtClean="0"/>
              <a:t>NE</a:t>
            </a:r>
          </a:p>
        </p:txBody>
      </p:sp>
      <p:pic>
        <p:nvPicPr>
          <p:cNvPr id="3" name="图片 2"/>
          <p:cNvPicPr>
            <a:picLocks noChangeAspect="1"/>
          </p:cNvPicPr>
          <p:nvPr/>
        </p:nvPicPr>
        <p:blipFill>
          <a:blip r:embed="rId2"/>
          <a:stretch>
            <a:fillRect/>
          </a:stretch>
        </p:blipFill>
        <p:spPr>
          <a:xfrm>
            <a:off x="-11123" y="1217940"/>
            <a:ext cx="5828571" cy="2847619"/>
          </a:xfrm>
          <a:prstGeom prst="rect">
            <a:avLst/>
          </a:prstGeom>
        </p:spPr>
      </p:pic>
      <p:pic>
        <p:nvPicPr>
          <p:cNvPr id="4" name="图片 3"/>
          <p:cNvPicPr>
            <a:picLocks noChangeAspect="1"/>
          </p:cNvPicPr>
          <p:nvPr/>
        </p:nvPicPr>
        <p:blipFill>
          <a:blip r:embed="rId3"/>
          <a:stretch>
            <a:fillRect/>
          </a:stretch>
        </p:blipFill>
        <p:spPr>
          <a:xfrm>
            <a:off x="5924952" y="3429000"/>
            <a:ext cx="3219048" cy="3371429"/>
          </a:xfrm>
          <a:prstGeom prst="rect">
            <a:avLst/>
          </a:prstGeom>
        </p:spPr>
      </p:pic>
      <p:sp>
        <p:nvSpPr>
          <p:cNvPr id="5" name="矩形 4"/>
          <p:cNvSpPr/>
          <p:nvPr/>
        </p:nvSpPr>
        <p:spPr>
          <a:xfrm>
            <a:off x="0" y="4205022"/>
            <a:ext cx="5580112" cy="1569660"/>
          </a:xfrm>
          <a:prstGeom prst="rect">
            <a:avLst/>
          </a:prstGeom>
        </p:spPr>
        <p:txBody>
          <a:bodyPr wrap="square">
            <a:spAutoFit/>
          </a:bodyPr>
          <a:lstStyle/>
          <a:p>
            <a:pPr algn="just" eaLnBrk="1" hangingPunct="1">
              <a:buNone/>
            </a:pPr>
            <a:r>
              <a:rPr lang="zh-CN" altLang="en-US" sz="2400" dirty="0"/>
              <a:t>选择带摘要导出，然后点击发送</a:t>
            </a:r>
            <a:r>
              <a:rPr lang="zh-CN" altLang="en-US" sz="2400" dirty="0" smtClean="0"/>
              <a:t>，就会下载</a:t>
            </a:r>
            <a:r>
              <a:rPr lang="en-US" altLang="zh-CN" sz="2400" dirty="0" err="1"/>
              <a:t>ciw</a:t>
            </a:r>
            <a:r>
              <a:rPr lang="zh-CN" altLang="en-US" sz="2400" dirty="0"/>
              <a:t>格式的题</a:t>
            </a:r>
            <a:r>
              <a:rPr lang="zh-CN" altLang="en-US" sz="2400" dirty="0" smtClean="0"/>
              <a:t>录到本地。</a:t>
            </a:r>
            <a:endParaRPr lang="en-US" altLang="zh-CN" sz="2400" dirty="0"/>
          </a:p>
          <a:p>
            <a:pPr algn="just" eaLnBrk="1" hangingPunct="1">
              <a:buNone/>
            </a:pPr>
            <a:r>
              <a:rPr lang="zh-CN" altLang="en-US" sz="2400" dirty="0"/>
              <a:t>在导入</a:t>
            </a:r>
            <a:r>
              <a:rPr lang="en-US" altLang="zh-CN" sz="2400" dirty="0"/>
              <a:t>NE</a:t>
            </a:r>
            <a:r>
              <a:rPr lang="zh-CN" altLang="en-US" sz="2400" dirty="0"/>
              <a:t>时</a:t>
            </a:r>
            <a:r>
              <a:rPr lang="zh-CN" altLang="en-US" sz="2400" dirty="0" smtClean="0"/>
              <a:t>，</a:t>
            </a:r>
            <a:r>
              <a:rPr lang="zh-CN" altLang="en-US" sz="2400" dirty="0"/>
              <a:t>注意</a:t>
            </a:r>
            <a:r>
              <a:rPr lang="zh-CN" altLang="en-US" sz="2400" dirty="0" smtClean="0"/>
              <a:t>需要选择过滤器为：</a:t>
            </a:r>
            <a:endParaRPr lang="en-US" altLang="zh-CN" sz="2400" dirty="0" smtClean="0"/>
          </a:p>
          <a:p>
            <a:pPr algn="just" eaLnBrk="1" hangingPunct="1">
              <a:buNone/>
            </a:pPr>
            <a:r>
              <a:rPr lang="en-US" altLang="zh-CN" sz="2400" dirty="0" smtClean="0"/>
              <a:t>Web of science</a:t>
            </a:r>
            <a:r>
              <a:rPr lang="zh-CN" altLang="en-US" sz="2400" dirty="0" smtClean="0"/>
              <a:t>，如右图</a:t>
            </a:r>
            <a:endParaRPr lang="zh-CN" altLang="en-US" sz="2400" dirty="0"/>
          </a:p>
        </p:txBody>
      </p:sp>
    </p:spTree>
    <p:extLst>
      <p:ext uri="{BB962C8B-B14F-4D97-AF65-F5344CB8AC3E}">
        <p14:creationId xmlns:p14="http://schemas.microsoft.com/office/powerpoint/2010/main" val="164042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p:txBody>
          <a:bodyPr/>
          <a:lstStyle/>
          <a:p>
            <a:pPr eaLnBrk="1" hangingPunct="1"/>
            <a:r>
              <a:rPr lang="en-US" altLang="zh-CN" dirty="0" err="1" smtClean="0"/>
              <a:t>CASE1</a:t>
            </a:r>
            <a:r>
              <a:rPr lang="en-US" altLang="zh-CN" dirty="0" smtClean="0"/>
              <a:t>:</a:t>
            </a:r>
            <a:r>
              <a:rPr lang="zh-CN" altLang="en-US" dirty="0" smtClean="0"/>
              <a:t>将</a:t>
            </a:r>
            <a:r>
              <a:rPr lang="en-US" altLang="zh-CN" dirty="0" err="1" smtClean="0"/>
              <a:t>wos</a:t>
            </a:r>
            <a:r>
              <a:rPr lang="zh-CN" altLang="en-US" dirty="0" smtClean="0"/>
              <a:t>中的题录导入</a:t>
            </a:r>
            <a:r>
              <a:rPr lang="en-US" altLang="zh-CN" dirty="0" smtClean="0"/>
              <a:t>NE</a:t>
            </a:r>
            <a:endParaRPr lang="zh-CN" altLang="en-US" dirty="0" smtClean="0"/>
          </a:p>
        </p:txBody>
      </p:sp>
      <p:pic>
        <p:nvPicPr>
          <p:cNvPr id="2" name="图片 1"/>
          <p:cNvPicPr>
            <a:picLocks noChangeAspect="1"/>
          </p:cNvPicPr>
          <p:nvPr/>
        </p:nvPicPr>
        <p:blipFill>
          <a:blip r:embed="rId3"/>
          <a:stretch>
            <a:fillRect/>
          </a:stretch>
        </p:blipFill>
        <p:spPr>
          <a:xfrm>
            <a:off x="0" y="1175488"/>
            <a:ext cx="9144000" cy="5682512"/>
          </a:xfrm>
          <a:prstGeom prst="rect">
            <a:avLst/>
          </a:prstGeom>
        </p:spPr>
      </p:pic>
    </p:spTree>
    <p:extLst>
      <p:ext uri="{BB962C8B-B14F-4D97-AF65-F5344CB8AC3E}">
        <p14:creationId xmlns:p14="http://schemas.microsoft.com/office/powerpoint/2010/main" val="2118691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标题 1"/>
          <p:cNvSpPr>
            <a:spLocks noGrp="1"/>
          </p:cNvSpPr>
          <p:nvPr>
            <p:ph type="title"/>
          </p:nvPr>
        </p:nvSpPr>
        <p:spPr/>
        <p:txBody>
          <a:bodyPr/>
          <a:lstStyle/>
          <a:p>
            <a:pPr eaLnBrk="1" hangingPunct="1"/>
            <a:r>
              <a:rPr lang="en-US" altLang="zh-CN" dirty="0" err="1" smtClean="0"/>
              <a:t>CASE2</a:t>
            </a:r>
            <a:r>
              <a:rPr lang="en-US" altLang="zh-CN" dirty="0" smtClean="0"/>
              <a:t>:</a:t>
            </a:r>
            <a:r>
              <a:rPr lang="zh-CN" altLang="en-US" dirty="0" smtClean="0"/>
              <a:t>将</a:t>
            </a:r>
            <a:r>
              <a:rPr lang="en-US" altLang="zh-CN" dirty="0" smtClean="0"/>
              <a:t>IEEE</a:t>
            </a:r>
            <a:r>
              <a:rPr lang="zh-CN" altLang="en-US" dirty="0" smtClean="0"/>
              <a:t>检索结果导入到</a:t>
            </a:r>
            <a:r>
              <a:rPr lang="en-US" altLang="zh-CN" dirty="0" smtClean="0"/>
              <a:t>NE</a:t>
            </a:r>
            <a:endParaRPr lang="zh-CN" altLang="en-US" dirty="0" smtClean="0"/>
          </a:p>
        </p:txBody>
      </p:sp>
      <p:sp>
        <p:nvSpPr>
          <p:cNvPr id="29699" name="内容占位符 2"/>
          <p:cNvSpPr>
            <a:spLocks noGrp="1"/>
          </p:cNvSpPr>
          <p:nvPr>
            <p:ph idx="1"/>
          </p:nvPr>
        </p:nvSpPr>
        <p:spPr/>
        <p:txBody>
          <a:bodyPr/>
          <a:lstStyle/>
          <a:p>
            <a:pPr eaLnBrk="1" hangingPunct="1">
              <a:buFont typeface="Arial" pitchFamily="34" charset="0"/>
              <a:buNone/>
            </a:pPr>
            <a:r>
              <a:rPr lang="en-US" altLang="zh-CN" sz="2800" dirty="0" smtClean="0"/>
              <a:t>     </a:t>
            </a:r>
            <a:r>
              <a:rPr lang="zh-CN" altLang="en-US" sz="2800" dirty="0" smtClean="0"/>
              <a:t>在</a:t>
            </a:r>
            <a:r>
              <a:rPr lang="zh-CN" altLang="en-US" sz="2800" dirty="0"/>
              <a:t>其他</a:t>
            </a:r>
            <a:r>
              <a:rPr lang="zh-CN" altLang="en-US" sz="2800" dirty="0" smtClean="0"/>
              <a:t>浏览器中检索</a:t>
            </a:r>
            <a:r>
              <a:rPr lang="en-US" altLang="zh-CN" sz="2800" dirty="0" smtClean="0"/>
              <a:t>IEEE</a:t>
            </a:r>
            <a:endParaRPr lang="zh-CN" altLang="en-US" sz="2800" dirty="0" smtClean="0"/>
          </a:p>
        </p:txBody>
      </p:sp>
      <p:pic>
        <p:nvPicPr>
          <p:cNvPr id="29700" name="Picture 5"/>
          <p:cNvPicPr>
            <a:picLocks noChangeAspect="1" noChangeArrowheads="1"/>
          </p:cNvPicPr>
          <p:nvPr/>
        </p:nvPicPr>
        <p:blipFill>
          <a:blip r:embed="rId2"/>
          <a:srcRect/>
          <a:stretch>
            <a:fillRect/>
          </a:stretch>
        </p:blipFill>
        <p:spPr bwMode="auto">
          <a:xfrm>
            <a:off x="611188" y="2133600"/>
            <a:ext cx="7489825" cy="4559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smtClean="0"/>
              <a:t>CASE3</a:t>
            </a:r>
            <a:r>
              <a:rPr lang="en-US" altLang="zh-CN" dirty="0" smtClean="0"/>
              <a:t>:</a:t>
            </a:r>
            <a:r>
              <a:rPr lang="zh-CN" altLang="en-US" dirty="0" smtClean="0"/>
              <a:t>将必应学术、百度学术的检索结果导入到</a:t>
            </a:r>
            <a:r>
              <a:rPr lang="en-US" altLang="zh-CN" dirty="0" smtClean="0"/>
              <a:t>NE</a:t>
            </a:r>
            <a:endParaRPr lang="zh-CN" altLang="en-US" dirty="0"/>
          </a:p>
        </p:txBody>
      </p:sp>
      <p:sp>
        <p:nvSpPr>
          <p:cNvPr id="3" name="内容占位符 2"/>
          <p:cNvSpPr>
            <a:spLocks noGrp="1"/>
          </p:cNvSpPr>
          <p:nvPr>
            <p:ph idx="1"/>
          </p:nvPr>
        </p:nvSpPr>
        <p:spPr/>
        <p:txBody>
          <a:bodyPr/>
          <a:lstStyle/>
          <a:p>
            <a:r>
              <a:rPr lang="zh-CN" altLang="en-US" dirty="0" smtClean="0"/>
              <a:t>必应学术</a:t>
            </a:r>
            <a:endParaRPr lang="zh-CN" altLang="en-US" dirty="0"/>
          </a:p>
        </p:txBody>
      </p:sp>
      <p:pic>
        <p:nvPicPr>
          <p:cNvPr id="4" name="图片 3"/>
          <p:cNvPicPr>
            <a:picLocks noChangeAspect="1"/>
          </p:cNvPicPr>
          <p:nvPr/>
        </p:nvPicPr>
        <p:blipFill>
          <a:blip r:embed="rId2"/>
          <a:stretch>
            <a:fillRect/>
          </a:stretch>
        </p:blipFill>
        <p:spPr>
          <a:xfrm>
            <a:off x="1547664" y="2165028"/>
            <a:ext cx="7214812" cy="4624039"/>
          </a:xfrm>
          <a:prstGeom prst="rect">
            <a:avLst/>
          </a:prstGeom>
        </p:spPr>
      </p:pic>
      <p:pic>
        <p:nvPicPr>
          <p:cNvPr id="5" name="图片 4"/>
          <p:cNvPicPr>
            <a:picLocks noChangeAspect="1"/>
          </p:cNvPicPr>
          <p:nvPr/>
        </p:nvPicPr>
        <p:blipFill>
          <a:blip r:embed="rId3"/>
          <a:stretch>
            <a:fillRect/>
          </a:stretch>
        </p:blipFill>
        <p:spPr>
          <a:xfrm>
            <a:off x="3131840" y="3622462"/>
            <a:ext cx="5481785" cy="3731433"/>
          </a:xfrm>
          <a:prstGeom prst="rect">
            <a:avLst/>
          </a:prstGeom>
        </p:spPr>
      </p:pic>
    </p:spTree>
    <p:extLst>
      <p:ext uri="{BB962C8B-B14F-4D97-AF65-F5344CB8AC3E}">
        <p14:creationId xmlns:p14="http://schemas.microsoft.com/office/powerpoint/2010/main" val="2195299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t>几种常用的参考文献管理软件</a:t>
            </a:r>
          </a:p>
        </p:txBody>
      </p:sp>
      <p:sp>
        <p:nvSpPr>
          <p:cNvPr id="5123" name="内容占位符 2"/>
          <p:cNvSpPr>
            <a:spLocks noGrp="1"/>
          </p:cNvSpPr>
          <p:nvPr>
            <p:ph idx="1"/>
          </p:nvPr>
        </p:nvSpPr>
        <p:spPr>
          <a:xfrm>
            <a:off x="457200" y="1417638"/>
            <a:ext cx="8229600" cy="5035698"/>
          </a:xfrm>
        </p:spPr>
        <p:txBody>
          <a:bodyPr/>
          <a:lstStyle/>
          <a:p>
            <a:pPr eaLnBrk="1" hangingPunct="1">
              <a:lnSpc>
                <a:spcPct val="90000"/>
              </a:lnSpc>
            </a:pPr>
            <a:r>
              <a:rPr lang="en-US" altLang="zh-CN" b="1" dirty="0" err="1" smtClean="0">
                <a:solidFill>
                  <a:srgbClr val="FF0000"/>
                </a:solidFill>
              </a:rPr>
              <a:t>NoteExpress</a:t>
            </a:r>
            <a:r>
              <a:rPr lang="zh-CN" altLang="en-US" b="1" dirty="0" smtClean="0">
                <a:solidFill>
                  <a:srgbClr val="FF0000"/>
                </a:solidFill>
              </a:rPr>
              <a:t>：单机</a:t>
            </a:r>
            <a:r>
              <a:rPr lang="en-US" altLang="zh-CN" b="1" dirty="0" smtClean="0">
                <a:solidFill>
                  <a:srgbClr val="FF0000"/>
                </a:solidFill>
              </a:rPr>
              <a:t>,</a:t>
            </a:r>
            <a:r>
              <a:rPr lang="zh-CN" altLang="en-US" b="1" dirty="0" smtClean="0">
                <a:solidFill>
                  <a:srgbClr val="FF0000"/>
                </a:solidFill>
              </a:rPr>
              <a:t>收费</a:t>
            </a:r>
            <a:r>
              <a:rPr lang="en-US" altLang="zh-CN" b="1" dirty="0" smtClean="0">
                <a:solidFill>
                  <a:srgbClr val="FF0000"/>
                </a:solidFill>
              </a:rPr>
              <a:t>,</a:t>
            </a:r>
            <a:r>
              <a:rPr lang="zh-CN" altLang="en-US" b="1" dirty="0" smtClean="0">
                <a:solidFill>
                  <a:srgbClr val="FF0000"/>
                </a:solidFill>
              </a:rPr>
              <a:t>中文</a:t>
            </a:r>
            <a:r>
              <a:rPr lang="en-US" altLang="zh-CN" b="1" dirty="0" smtClean="0">
                <a:solidFill>
                  <a:srgbClr val="FF0000"/>
                </a:solidFill>
              </a:rPr>
              <a:t>.</a:t>
            </a:r>
            <a:r>
              <a:rPr lang="zh-CN" altLang="en-US" b="1" i="1" u="sng" dirty="0" smtClean="0">
                <a:solidFill>
                  <a:srgbClr val="FF0000"/>
                </a:solidFill>
              </a:rPr>
              <a:t>已购买</a:t>
            </a:r>
            <a:r>
              <a:rPr lang="en-US" altLang="zh-CN" b="1" i="1" u="sng" dirty="0" smtClean="0">
                <a:solidFill>
                  <a:srgbClr val="FF0000"/>
                </a:solidFill>
              </a:rPr>
              <a:t>;</a:t>
            </a:r>
            <a:endParaRPr lang="en-US" altLang="zh-CN" b="1" dirty="0" smtClean="0"/>
          </a:p>
          <a:p>
            <a:pPr eaLnBrk="1" hangingPunct="1">
              <a:lnSpc>
                <a:spcPct val="90000"/>
              </a:lnSpc>
            </a:pPr>
            <a:r>
              <a:rPr lang="en-US" altLang="zh-CN" b="1" dirty="0" smtClean="0">
                <a:solidFill>
                  <a:srgbClr val="FF0000"/>
                </a:solidFill>
              </a:rPr>
              <a:t>EndNote</a:t>
            </a:r>
            <a:r>
              <a:rPr lang="zh-CN" altLang="en-US" b="1" dirty="0">
                <a:solidFill>
                  <a:srgbClr val="FF0000"/>
                </a:solidFill>
              </a:rPr>
              <a:t>：</a:t>
            </a:r>
            <a:r>
              <a:rPr lang="zh-CN" altLang="en-US" b="1" dirty="0" smtClean="0">
                <a:solidFill>
                  <a:srgbClr val="FF0000"/>
                </a:solidFill>
              </a:rPr>
              <a:t>单机</a:t>
            </a:r>
            <a:r>
              <a:rPr lang="en-US" altLang="zh-CN" b="1" dirty="0" smtClean="0">
                <a:solidFill>
                  <a:srgbClr val="FF0000"/>
                </a:solidFill>
              </a:rPr>
              <a:t>,</a:t>
            </a:r>
            <a:r>
              <a:rPr lang="zh-CN" altLang="en-US" b="1" dirty="0" smtClean="0">
                <a:solidFill>
                  <a:srgbClr val="FF0000"/>
                </a:solidFill>
              </a:rPr>
              <a:t>收费</a:t>
            </a:r>
            <a:r>
              <a:rPr lang="en-US" altLang="zh-CN" b="1" dirty="0" smtClean="0">
                <a:solidFill>
                  <a:srgbClr val="FF0000"/>
                </a:solidFill>
              </a:rPr>
              <a:t>,</a:t>
            </a:r>
            <a:r>
              <a:rPr lang="zh-CN" altLang="en-US" b="1" dirty="0" smtClean="0">
                <a:solidFill>
                  <a:srgbClr val="FF0000"/>
                </a:solidFill>
              </a:rPr>
              <a:t>英文</a:t>
            </a:r>
            <a:r>
              <a:rPr lang="en-US" altLang="zh-CN" b="1" dirty="0" smtClean="0">
                <a:solidFill>
                  <a:srgbClr val="FF0000"/>
                </a:solidFill>
              </a:rPr>
              <a:t>.</a:t>
            </a:r>
            <a:r>
              <a:rPr lang="zh-CN" altLang="en-US" b="1" i="1" u="sng" dirty="0" smtClean="0">
                <a:solidFill>
                  <a:srgbClr val="FF0000"/>
                </a:solidFill>
              </a:rPr>
              <a:t>已购买</a:t>
            </a:r>
            <a:r>
              <a:rPr lang="en-US" altLang="zh-CN" b="1" dirty="0">
                <a:solidFill>
                  <a:srgbClr val="FF0000"/>
                </a:solidFill>
              </a:rPr>
              <a:t>;</a:t>
            </a:r>
            <a:endParaRPr lang="en-US" altLang="zh-CN" b="1" dirty="0" smtClean="0">
              <a:solidFill>
                <a:srgbClr val="FF0000"/>
              </a:solidFill>
            </a:endParaRPr>
          </a:p>
          <a:p>
            <a:pPr eaLnBrk="1" hangingPunct="1">
              <a:lnSpc>
                <a:spcPct val="90000"/>
              </a:lnSpc>
            </a:pPr>
            <a:r>
              <a:rPr lang="en-US" altLang="zh-CN" dirty="0" err="1" smtClean="0"/>
              <a:t>NoteFirst</a:t>
            </a:r>
            <a:r>
              <a:rPr lang="zh-CN" altLang="en-US" dirty="0" smtClean="0"/>
              <a:t>：可联网，有免费版</a:t>
            </a:r>
            <a:r>
              <a:rPr lang="en-US" altLang="zh-CN" dirty="0" smtClean="0"/>
              <a:t>;</a:t>
            </a:r>
          </a:p>
          <a:p>
            <a:pPr eaLnBrk="1" hangingPunct="1">
              <a:lnSpc>
                <a:spcPct val="90000"/>
              </a:lnSpc>
            </a:pPr>
            <a:r>
              <a:rPr lang="zh-CN" altLang="en-US" b="1" dirty="0" smtClean="0"/>
              <a:t>知网</a:t>
            </a:r>
            <a:r>
              <a:rPr lang="en-US" altLang="zh-CN" b="1" dirty="0" smtClean="0"/>
              <a:t>E-Study</a:t>
            </a:r>
            <a:r>
              <a:rPr lang="en-US" altLang="zh-CN" dirty="0" smtClean="0"/>
              <a:t>:</a:t>
            </a:r>
            <a:r>
              <a:rPr lang="zh-CN" altLang="en-US" dirty="0" smtClean="0"/>
              <a:t>免费，大量国内期刊模板</a:t>
            </a:r>
            <a:r>
              <a:rPr lang="en-US" altLang="zh-CN" dirty="0"/>
              <a:t>;</a:t>
            </a:r>
            <a:endParaRPr lang="en-US" altLang="zh-CN" dirty="0" smtClean="0"/>
          </a:p>
          <a:p>
            <a:pPr eaLnBrk="1" hangingPunct="1">
              <a:lnSpc>
                <a:spcPct val="90000"/>
              </a:lnSpc>
            </a:pPr>
            <a:r>
              <a:rPr lang="en-US" altLang="zh-CN" b="1" dirty="0" smtClean="0"/>
              <a:t>EndNote Web</a:t>
            </a:r>
            <a:r>
              <a:rPr lang="zh-CN" altLang="en-US" dirty="0" smtClean="0"/>
              <a:t>：在线</a:t>
            </a:r>
            <a:r>
              <a:rPr lang="en-US" altLang="zh-CN" dirty="0" smtClean="0"/>
              <a:t>(</a:t>
            </a:r>
            <a:r>
              <a:rPr lang="en-US" altLang="zh-CN" dirty="0" err="1" smtClean="0"/>
              <a:t>wos</a:t>
            </a:r>
            <a:r>
              <a:rPr lang="en-US" altLang="zh-CN" dirty="0" smtClean="0"/>
              <a:t>)</a:t>
            </a:r>
            <a:r>
              <a:rPr lang="zh-CN" altLang="en-US" dirty="0" smtClean="0"/>
              <a:t>，免费</a:t>
            </a:r>
            <a:r>
              <a:rPr lang="en-US" altLang="zh-CN" dirty="0" smtClean="0"/>
              <a:t>;</a:t>
            </a:r>
          </a:p>
          <a:p>
            <a:pPr eaLnBrk="1" hangingPunct="1">
              <a:lnSpc>
                <a:spcPct val="90000"/>
              </a:lnSpc>
            </a:pPr>
            <a:r>
              <a:rPr lang="en-US" altLang="zh-CN" b="1" dirty="0" err="1" smtClean="0"/>
              <a:t>Mendeley</a:t>
            </a:r>
            <a:r>
              <a:rPr lang="zh-CN" altLang="en-US" dirty="0" smtClean="0"/>
              <a:t>：需联网，免费</a:t>
            </a:r>
            <a:r>
              <a:rPr lang="en-US" altLang="zh-CN" dirty="0" smtClean="0"/>
              <a:t>;</a:t>
            </a:r>
          </a:p>
          <a:p>
            <a:pPr eaLnBrk="1" hangingPunct="1">
              <a:lnSpc>
                <a:spcPct val="90000"/>
              </a:lnSpc>
            </a:pPr>
            <a:r>
              <a:rPr lang="en-US" altLang="zh-CN" b="1" dirty="0" err="1" smtClean="0">
                <a:solidFill>
                  <a:srgbClr val="FF0000"/>
                </a:solidFill>
              </a:rPr>
              <a:t>Zotero</a:t>
            </a:r>
            <a:r>
              <a:rPr lang="zh-CN" altLang="en-US" dirty="0" smtClean="0"/>
              <a:t>：火狐浏览器插件</a:t>
            </a:r>
            <a:r>
              <a:rPr lang="en-US" altLang="zh-CN" dirty="0" smtClean="0"/>
              <a:t>/</a:t>
            </a:r>
            <a:r>
              <a:rPr lang="zh-CN" altLang="en-US" dirty="0" smtClean="0"/>
              <a:t>软件，免费</a:t>
            </a:r>
            <a:r>
              <a:rPr lang="en-US" altLang="zh-CN" dirty="0" smtClean="0"/>
              <a:t>;</a:t>
            </a:r>
          </a:p>
          <a:p>
            <a:pPr eaLnBrk="1" hangingPunct="1">
              <a:lnSpc>
                <a:spcPct val="90000"/>
              </a:lnSpc>
            </a:pPr>
            <a:r>
              <a:rPr lang="en-US" altLang="zh-CN" dirty="0" smtClean="0"/>
              <a:t>Papers(Mac </a:t>
            </a:r>
            <a:r>
              <a:rPr lang="en-US" altLang="zh-CN" dirty="0"/>
              <a:t>OS); </a:t>
            </a:r>
            <a:r>
              <a:rPr lang="en-US" altLang="zh-CN" dirty="0" err="1" smtClean="0"/>
              <a:t>RefWorks;RefVize;ReadCube</a:t>
            </a:r>
            <a:r>
              <a:rPr lang="en-US" altLang="zh-CN" dirty="0" smtClean="0"/>
              <a:t>; </a:t>
            </a:r>
            <a:r>
              <a:rPr lang="en-US" altLang="zh-CN" dirty="0" err="1" smtClean="0"/>
              <a:t>Biblioscape</a:t>
            </a:r>
            <a:r>
              <a:rPr lang="en-US" altLang="zh-CN" dirty="0" smtClean="0"/>
              <a:t>;</a:t>
            </a:r>
            <a:r>
              <a:rPr lang="zh-CN" altLang="en-US" dirty="0" smtClean="0"/>
              <a:t>医学文献王</a:t>
            </a:r>
            <a:r>
              <a:rPr lang="en-US" altLang="zh-CN" dirty="0" smtClean="0"/>
              <a:t>;PubMed; </a:t>
            </a:r>
            <a:r>
              <a:rPr lang="en-US" altLang="zh-CN" b="1" dirty="0" err="1" smtClean="0"/>
              <a:t>Citavi</a:t>
            </a:r>
            <a:r>
              <a:rPr lang="zh-CN" altLang="en-US" b="1" dirty="0" smtClean="0"/>
              <a:t> </a:t>
            </a:r>
            <a:r>
              <a:rPr lang="en-US" altLang="zh-CN" dirty="0" smtClean="0"/>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err="1"/>
              <a:t>CASE3</a:t>
            </a:r>
            <a:r>
              <a:rPr lang="en-US" altLang="zh-CN" dirty="0"/>
              <a:t>:</a:t>
            </a:r>
            <a:r>
              <a:rPr lang="zh-CN" altLang="en-US" dirty="0"/>
              <a:t>将必应学术、百度学术的检索结果导入到</a:t>
            </a:r>
            <a:r>
              <a:rPr lang="en-US" altLang="zh-CN" dirty="0"/>
              <a:t>NE</a:t>
            </a:r>
            <a:endParaRPr lang="zh-CN" altLang="en-US" dirty="0"/>
          </a:p>
        </p:txBody>
      </p:sp>
      <p:sp>
        <p:nvSpPr>
          <p:cNvPr id="3" name="内容占位符 2"/>
          <p:cNvSpPr>
            <a:spLocks noGrp="1"/>
          </p:cNvSpPr>
          <p:nvPr>
            <p:ph idx="1"/>
          </p:nvPr>
        </p:nvSpPr>
        <p:spPr>
          <a:xfrm>
            <a:off x="323528" y="1268760"/>
            <a:ext cx="8363272" cy="4857403"/>
          </a:xfrm>
        </p:spPr>
        <p:txBody>
          <a:bodyPr/>
          <a:lstStyle/>
          <a:p>
            <a:r>
              <a:rPr lang="zh-CN" altLang="en-US" dirty="0" smtClean="0"/>
              <a:t>百度学术</a:t>
            </a:r>
            <a:endParaRPr lang="zh-CN" altLang="en-US" dirty="0"/>
          </a:p>
        </p:txBody>
      </p:sp>
      <p:pic>
        <p:nvPicPr>
          <p:cNvPr id="6" name="图片 5"/>
          <p:cNvPicPr>
            <a:picLocks noChangeAspect="1"/>
          </p:cNvPicPr>
          <p:nvPr/>
        </p:nvPicPr>
        <p:blipFill>
          <a:blip r:embed="rId2"/>
          <a:stretch>
            <a:fillRect/>
          </a:stretch>
        </p:blipFill>
        <p:spPr>
          <a:xfrm>
            <a:off x="806304" y="1988840"/>
            <a:ext cx="7644057" cy="4869160"/>
          </a:xfrm>
          <a:prstGeom prst="rect">
            <a:avLst/>
          </a:prstGeom>
        </p:spPr>
      </p:pic>
      <p:pic>
        <p:nvPicPr>
          <p:cNvPr id="7" name="图片 6"/>
          <p:cNvPicPr>
            <a:picLocks noChangeAspect="1"/>
          </p:cNvPicPr>
          <p:nvPr/>
        </p:nvPicPr>
        <p:blipFill>
          <a:blip r:embed="rId3"/>
          <a:stretch>
            <a:fillRect/>
          </a:stretch>
        </p:blipFill>
        <p:spPr>
          <a:xfrm>
            <a:off x="1187624" y="2556654"/>
            <a:ext cx="6533333" cy="4266667"/>
          </a:xfrm>
          <a:prstGeom prst="rect">
            <a:avLst/>
          </a:prstGeom>
        </p:spPr>
      </p:pic>
    </p:spTree>
    <p:extLst>
      <p:ext uri="{BB962C8B-B14F-4D97-AF65-F5344CB8AC3E}">
        <p14:creationId xmlns:p14="http://schemas.microsoft.com/office/powerpoint/2010/main" val="309466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p:txBody>
          <a:bodyPr/>
          <a:lstStyle/>
          <a:p>
            <a:pPr eaLnBrk="1" hangingPunct="1"/>
            <a:r>
              <a:rPr lang="en-US" altLang="zh-CN" dirty="0" smtClean="0"/>
              <a:t>CASE 4</a:t>
            </a:r>
            <a:r>
              <a:rPr lang="zh-CN" altLang="en-US" dirty="0" smtClean="0"/>
              <a:t>：维普数据库</a:t>
            </a:r>
          </a:p>
        </p:txBody>
      </p:sp>
      <p:sp>
        <p:nvSpPr>
          <p:cNvPr id="27651" name="内容占位符 2"/>
          <p:cNvSpPr>
            <a:spLocks noGrp="1"/>
          </p:cNvSpPr>
          <p:nvPr>
            <p:ph idx="1"/>
          </p:nvPr>
        </p:nvSpPr>
        <p:spPr/>
        <p:txBody>
          <a:bodyPr/>
          <a:lstStyle/>
          <a:p>
            <a:pPr eaLnBrk="1" hangingPunct="1">
              <a:buFont typeface="Arial" pitchFamily="34" charset="0"/>
              <a:buNone/>
            </a:pPr>
            <a:r>
              <a:rPr lang="zh-CN" altLang="en-US" sz="2800" dirty="0" smtClean="0"/>
              <a:t>通过其他</a:t>
            </a:r>
            <a:r>
              <a:rPr lang="en-US" altLang="zh-CN" sz="2800" dirty="0" smtClean="0"/>
              <a:t>web</a:t>
            </a:r>
            <a:r>
              <a:rPr lang="zh-CN" altLang="en-US" sz="2800" dirty="0" smtClean="0"/>
              <a:t>浏览器检索维普：</a:t>
            </a:r>
            <a:endParaRPr lang="en-US" altLang="zh-CN" sz="2800" dirty="0" smtClean="0"/>
          </a:p>
          <a:p>
            <a:pPr eaLnBrk="1" hangingPunct="1">
              <a:buFont typeface="Arial" pitchFamily="34" charset="0"/>
              <a:buNone/>
            </a:pPr>
            <a:endParaRPr lang="zh-CN" altLang="en-US" sz="2800" dirty="0" smtClean="0"/>
          </a:p>
        </p:txBody>
      </p:sp>
      <p:pic>
        <p:nvPicPr>
          <p:cNvPr id="27652" name="Picture 3"/>
          <p:cNvPicPr>
            <a:picLocks noChangeAspect="1" noChangeArrowheads="1"/>
          </p:cNvPicPr>
          <p:nvPr/>
        </p:nvPicPr>
        <p:blipFill>
          <a:blip r:embed="rId2"/>
          <a:srcRect/>
          <a:stretch>
            <a:fillRect/>
          </a:stretch>
        </p:blipFill>
        <p:spPr bwMode="auto">
          <a:xfrm>
            <a:off x="827088" y="2205038"/>
            <a:ext cx="7489825" cy="4446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标题 1"/>
          <p:cNvSpPr>
            <a:spLocks noGrp="1"/>
          </p:cNvSpPr>
          <p:nvPr>
            <p:ph type="title"/>
          </p:nvPr>
        </p:nvSpPr>
        <p:spPr/>
        <p:txBody>
          <a:bodyPr/>
          <a:lstStyle/>
          <a:p>
            <a:pPr eaLnBrk="1" hangingPunct="1"/>
            <a:r>
              <a:rPr lang="zh-CN" altLang="en-US" dirty="0"/>
              <a:t>三、将题录导入</a:t>
            </a:r>
            <a:r>
              <a:rPr lang="en-US" altLang="zh-CN" dirty="0" smtClean="0"/>
              <a:t>NE——</a:t>
            </a:r>
            <a:r>
              <a:rPr lang="zh-CN" altLang="en-US" dirty="0" smtClean="0"/>
              <a:t>总结</a:t>
            </a:r>
          </a:p>
        </p:txBody>
      </p:sp>
      <p:sp>
        <p:nvSpPr>
          <p:cNvPr id="30723" name="内容占位符 2"/>
          <p:cNvSpPr>
            <a:spLocks noGrp="1"/>
          </p:cNvSpPr>
          <p:nvPr>
            <p:ph idx="1"/>
          </p:nvPr>
        </p:nvSpPr>
        <p:spPr>
          <a:xfrm>
            <a:off x="251520" y="1600200"/>
            <a:ext cx="8712968" cy="4525963"/>
          </a:xfrm>
        </p:spPr>
        <p:txBody>
          <a:bodyPr/>
          <a:lstStyle/>
          <a:p>
            <a:pPr eaLnBrk="1" hangingPunct="1"/>
            <a:r>
              <a:rPr lang="zh-CN" altLang="en-US" sz="2400" dirty="0" smtClean="0"/>
              <a:t>对于外文数据库如</a:t>
            </a:r>
            <a:r>
              <a:rPr lang="en-US" altLang="zh-CN" sz="2400" dirty="0" smtClean="0"/>
              <a:t>SCI</a:t>
            </a:r>
            <a:r>
              <a:rPr lang="zh-CN" altLang="en-US" sz="2400" dirty="0" smtClean="0"/>
              <a:t>等暂不支持在</a:t>
            </a:r>
            <a:r>
              <a:rPr lang="en-US" altLang="zh-CN" sz="2400" dirty="0" smtClean="0"/>
              <a:t>NE</a:t>
            </a:r>
            <a:r>
              <a:rPr lang="zh-CN" altLang="en-US" sz="2400" dirty="0" smtClean="0"/>
              <a:t>内检索或内嵌浏览器中检索的，需要使用</a:t>
            </a:r>
            <a:r>
              <a:rPr lang="en-US" altLang="zh-CN" sz="2400" dirty="0" err="1" smtClean="0"/>
              <a:t>RIS</a:t>
            </a:r>
            <a:r>
              <a:rPr lang="zh-CN" altLang="en-US" sz="2400" dirty="0" smtClean="0"/>
              <a:t>等格式导出再导入。</a:t>
            </a:r>
            <a:endParaRPr lang="en-US" altLang="zh-CN" sz="2400" dirty="0" smtClean="0"/>
          </a:p>
          <a:p>
            <a:pPr eaLnBrk="1" hangingPunct="1"/>
            <a:r>
              <a:rPr lang="en-US" altLang="zh-CN" sz="2400" dirty="0" smtClean="0"/>
              <a:t>SCI</a:t>
            </a:r>
            <a:r>
              <a:rPr lang="zh-CN" altLang="en-US" sz="2400" dirty="0" smtClean="0"/>
              <a:t>可以直接导出，也可以借助</a:t>
            </a:r>
            <a:r>
              <a:rPr lang="en-US" altLang="zh-CN" sz="2400" dirty="0" smtClean="0"/>
              <a:t>endnote web</a:t>
            </a:r>
            <a:r>
              <a:rPr lang="zh-CN" altLang="en-US" sz="2400" dirty="0" smtClean="0"/>
              <a:t>中转。</a:t>
            </a:r>
            <a:endParaRPr lang="en-US" altLang="zh-CN" sz="2400" dirty="0"/>
          </a:p>
          <a:p>
            <a:pPr eaLnBrk="1" hangingPunct="1"/>
            <a:r>
              <a:rPr lang="en-US" altLang="zh-CN" sz="2400" dirty="0" smtClean="0"/>
              <a:t>IEEE</a:t>
            </a:r>
            <a:r>
              <a:rPr lang="zh-CN" altLang="en-US" sz="2400" dirty="0" smtClean="0"/>
              <a:t>等支持批量导出题录的数据库，可以在浏览器中将检索结果的题录信息保存，然后再导入到</a:t>
            </a:r>
            <a:r>
              <a:rPr lang="en-US" altLang="zh-CN" sz="2400" dirty="0" smtClean="0"/>
              <a:t>NE</a:t>
            </a:r>
            <a:r>
              <a:rPr lang="zh-CN" altLang="en-US" sz="2400" dirty="0" smtClean="0"/>
              <a:t>中（注意导出的样式和导入的样式）。</a:t>
            </a:r>
            <a:endParaRPr lang="en-US" altLang="zh-CN" sz="2400" dirty="0"/>
          </a:p>
          <a:p>
            <a:pPr eaLnBrk="1" hangingPunct="1"/>
            <a:r>
              <a:rPr lang="zh-CN" altLang="en-US" sz="2400" dirty="0" smtClean="0"/>
              <a:t>还有一些数据库如</a:t>
            </a:r>
            <a:r>
              <a:rPr lang="en-US" altLang="zh-CN" sz="2400" dirty="0" smtClean="0"/>
              <a:t>springer</a:t>
            </a:r>
            <a:r>
              <a:rPr lang="zh-CN" altLang="en-US" sz="2400" dirty="0" smtClean="0"/>
              <a:t>不支持批量保存题录，就只能先下载文献再导入</a:t>
            </a:r>
            <a:r>
              <a:rPr lang="en-US" altLang="zh-CN" sz="2400" dirty="0" smtClean="0"/>
              <a:t>NE</a:t>
            </a:r>
            <a:r>
              <a:rPr lang="zh-CN" altLang="en-US" sz="2400" dirty="0" smtClean="0"/>
              <a:t>，然后更新题录了</a:t>
            </a:r>
            <a:endParaRPr lang="en-US" altLang="zh-CN" sz="2400" dirty="0" smtClean="0"/>
          </a:p>
          <a:p>
            <a:pPr marL="0" indent="0" eaLnBrk="1" hangingPunct="1">
              <a:buNone/>
            </a:pPr>
            <a:r>
              <a:rPr lang="zh-CN" altLang="en-US" sz="2400" dirty="0" smtClean="0"/>
              <a:t>     。。。。或者，将</a:t>
            </a:r>
            <a:r>
              <a:rPr lang="en-US" altLang="zh-CN" sz="2400" dirty="0" smtClean="0"/>
              <a:t>springer</a:t>
            </a:r>
            <a:r>
              <a:rPr lang="zh-CN" altLang="en-US" sz="2400" dirty="0" smtClean="0"/>
              <a:t>导出的</a:t>
            </a:r>
            <a:r>
              <a:rPr lang="en-US" altLang="zh-CN" sz="2400" dirty="0" err="1" smtClean="0"/>
              <a:t>Eexcel</a:t>
            </a:r>
            <a:r>
              <a:rPr lang="zh-CN" altLang="en-US" sz="2400" dirty="0" smtClean="0"/>
              <a:t>转换成</a:t>
            </a:r>
            <a:r>
              <a:rPr lang="en-US" altLang="zh-CN" sz="2400" dirty="0" err="1" smtClean="0"/>
              <a:t>RIS</a:t>
            </a:r>
            <a:r>
              <a:rPr lang="zh-CN" altLang="en-US" sz="2400" dirty="0" smtClean="0"/>
              <a:t>格式的文件   </a:t>
            </a:r>
            <a:endParaRPr lang="en-US" altLang="zh-CN" sz="2400" dirty="0" smtClean="0"/>
          </a:p>
          <a:p>
            <a:pPr marL="0" indent="0" eaLnBrk="1" hangingPunct="1">
              <a:buNone/>
            </a:pPr>
            <a:r>
              <a:rPr lang="en-US" altLang="zh-CN" sz="2400" dirty="0"/>
              <a:t> </a:t>
            </a:r>
            <a:r>
              <a:rPr lang="en-US" altLang="zh-CN" sz="2400" dirty="0" smtClean="0"/>
              <a:t>    </a:t>
            </a:r>
            <a:r>
              <a:rPr lang="zh-CN" altLang="en-US" sz="2400" dirty="0" smtClean="0"/>
              <a:t>再导入</a:t>
            </a:r>
            <a:r>
              <a:rPr lang="en-US" altLang="zh-CN" sz="2400" dirty="0" smtClean="0"/>
              <a:t>NE</a:t>
            </a:r>
            <a:endParaRPr lang="zh-CN" altLang="en-US" sz="24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标题 1"/>
          <p:cNvSpPr>
            <a:spLocks noGrp="1"/>
          </p:cNvSpPr>
          <p:nvPr>
            <p:ph type="title"/>
          </p:nvPr>
        </p:nvSpPr>
        <p:spPr/>
        <p:txBody>
          <a:bodyPr/>
          <a:lstStyle/>
          <a:p>
            <a:pPr eaLnBrk="1" hangingPunct="1"/>
            <a:r>
              <a:rPr lang="zh-CN" altLang="en-US" dirty="0"/>
              <a:t>三、将题录导入</a:t>
            </a:r>
            <a:r>
              <a:rPr lang="en-US" altLang="zh-CN" dirty="0" smtClean="0"/>
              <a:t>NE——</a:t>
            </a:r>
            <a:r>
              <a:rPr lang="zh-CN" altLang="en-US" dirty="0" smtClean="0"/>
              <a:t>总结</a:t>
            </a:r>
          </a:p>
        </p:txBody>
      </p:sp>
      <p:sp>
        <p:nvSpPr>
          <p:cNvPr id="31747" name="内容占位符 5"/>
          <p:cNvSpPr>
            <a:spLocks noGrp="1"/>
          </p:cNvSpPr>
          <p:nvPr>
            <p:ph idx="1"/>
          </p:nvPr>
        </p:nvSpPr>
        <p:spPr>
          <a:xfrm>
            <a:off x="22585" y="1268760"/>
            <a:ext cx="9001000" cy="4525963"/>
          </a:xfrm>
        </p:spPr>
        <p:txBody>
          <a:bodyPr/>
          <a:lstStyle/>
          <a:p>
            <a:pPr>
              <a:buFont typeface="Arial" pitchFamily="34" charset="0"/>
              <a:buNone/>
            </a:pPr>
            <a:r>
              <a:rPr lang="zh-CN" altLang="en-US" sz="1600" b="1" dirty="0" smtClean="0">
                <a:solidFill>
                  <a:srgbClr val="FF0000"/>
                </a:solidFill>
              </a:rPr>
              <a:t>一些常用数据库导出为</a:t>
            </a:r>
            <a:r>
              <a:rPr lang="en-US" altLang="zh-CN" sz="1600" b="1" dirty="0" err="1" smtClean="0">
                <a:solidFill>
                  <a:srgbClr val="FF0000"/>
                </a:solidFill>
              </a:rPr>
              <a:t>ris</a:t>
            </a:r>
            <a:r>
              <a:rPr lang="zh-CN" altLang="en-US" sz="1600" b="1" dirty="0" smtClean="0">
                <a:solidFill>
                  <a:srgbClr val="FF0000"/>
                </a:solidFill>
              </a:rPr>
              <a:t>格式</a:t>
            </a:r>
            <a:r>
              <a:rPr lang="en-US" altLang="zh-CN" sz="1600" b="1" dirty="0" smtClean="0">
                <a:solidFill>
                  <a:srgbClr val="FF0000"/>
                </a:solidFill>
              </a:rPr>
              <a:t>:</a:t>
            </a:r>
          </a:p>
          <a:p>
            <a:pPr>
              <a:buNone/>
            </a:pPr>
            <a:r>
              <a:rPr lang="en-US" altLang="zh-CN" sz="1400" b="1" dirty="0" err="1" smtClean="0"/>
              <a:t>emrald</a:t>
            </a:r>
            <a:r>
              <a:rPr lang="zh-CN" altLang="en-US" sz="1400" b="1" dirty="0" smtClean="0"/>
              <a:t>数据库 </a:t>
            </a:r>
            <a:r>
              <a:rPr lang="zh-CN" altLang="en-US" sz="1400" dirty="0" smtClean="0"/>
              <a:t> 勾选</a:t>
            </a:r>
            <a:r>
              <a:rPr lang="en-US" altLang="zh-CN" sz="1400" dirty="0" smtClean="0">
                <a:sym typeface="Wingdings" panose="05000000000000000000" pitchFamily="2" charset="2"/>
              </a:rPr>
              <a:t> </a:t>
            </a:r>
            <a:r>
              <a:rPr lang="zh-CN" altLang="en-US" sz="1400" dirty="0" smtClean="0">
                <a:sym typeface="Wingdings" panose="05000000000000000000" pitchFamily="2" charset="2"/>
              </a:rPr>
              <a:t>选择</a:t>
            </a:r>
            <a:r>
              <a:rPr lang="en-US" altLang="zh-CN" sz="1400" dirty="0" smtClean="0">
                <a:sym typeface="Wingdings" panose="05000000000000000000" pitchFamily="2" charset="2"/>
              </a:rPr>
              <a:t>Download citations</a:t>
            </a:r>
            <a:r>
              <a:rPr lang="zh-CN" altLang="en-US" sz="1400" dirty="0" smtClean="0"/>
              <a:t>选择</a:t>
            </a:r>
            <a:r>
              <a:rPr lang="en-US" altLang="zh-CN" sz="1400" dirty="0" err="1" smtClean="0"/>
              <a:t>RIS</a:t>
            </a:r>
            <a:r>
              <a:rPr lang="zh-CN" altLang="en-US" sz="1400" dirty="0" smtClean="0"/>
              <a:t>格式并导出</a:t>
            </a:r>
            <a:r>
              <a:rPr lang="en-US" altLang="zh-CN" sz="1400" dirty="0" smtClean="0">
                <a:sym typeface="Wingdings" panose="05000000000000000000" pitchFamily="2" charset="2"/>
              </a:rPr>
              <a:t>  </a:t>
            </a:r>
            <a:r>
              <a:rPr lang="zh-CN" altLang="en-US" sz="1400" dirty="0" smtClean="0"/>
              <a:t>导入</a:t>
            </a:r>
            <a:r>
              <a:rPr lang="en-US" altLang="zh-CN" sz="1400" dirty="0" smtClean="0"/>
              <a:t>NE</a:t>
            </a:r>
            <a:r>
              <a:rPr lang="zh-CN" altLang="en-US" sz="1400" dirty="0" smtClean="0"/>
              <a:t>，过滤器</a:t>
            </a:r>
            <a:r>
              <a:rPr lang="en-US" altLang="zh-CN" sz="1400" dirty="0" err="1" smtClean="0"/>
              <a:t>RefMan-RIS</a:t>
            </a:r>
            <a:endParaRPr lang="en-US" altLang="zh-CN" sz="1400" dirty="0" smtClean="0"/>
          </a:p>
          <a:p>
            <a:pPr>
              <a:buNone/>
            </a:pPr>
            <a:r>
              <a:rPr lang="en-US" altLang="zh-CN" sz="1400" b="1" dirty="0" smtClean="0"/>
              <a:t>Science </a:t>
            </a:r>
            <a:r>
              <a:rPr lang="en-US" altLang="zh-CN" sz="1400" b="1" dirty="0"/>
              <a:t>Direct</a:t>
            </a:r>
            <a:r>
              <a:rPr lang="zh-CN" altLang="en-US" sz="1400" b="1" dirty="0"/>
              <a:t>数据库 </a:t>
            </a:r>
            <a:r>
              <a:rPr lang="zh-CN" altLang="en-US" sz="1400" dirty="0"/>
              <a:t> 勾选</a:t>
            </a:r>
            <a:r>
              <a:rPr lang="en-US" altLang="zh-CN" sz="1400" dirty="0">
                <a:sym typeface="Wingdings" panose="05000000000000000000" pitchFamily="2" charset="2"/>
              </a:rPr>
              <a:t> </a:t>
            </a:r>
            <a:r>
              <a:rPr lang="en-US" altLang="zh-CN" sz="1400" dirty="0"/>
              <a:t>export</a:t>
            </a:r>
            <a:r>
              <a:rPr lang="en-US" altLang="zh-CN" sz="1400" dirty="0">
                <a:sym typeface="Wingdings" panose="05000000000000000000" pitchFamily="2" charset="2"/>
              </a:rPr>
              <a:t> </a:t>
            </a:r>
            <a:r>
              <a:rPr lang="zh-CN" altLang="en-US" sz="1400" dirty="0"/>
              <a:t>选择</a:t>
            </a:r>
            <a:r>
              <a:rPr lang="en-US" altLang="zh-CN" sz="1400" dirty="0"/>
              <a:t>export citation to </a:t>
            </a:r>
            <a:r>
              <a:rPr lang="en-US" altLang="zh-CN" sz="1400" dirty="0" err="1" smtClean="0"/>
              <a:t>ri</a:t>
            </a:r>
            <a:r>
              <a:rPr lang="zh-CN" altLang="en-US" sz="1400" dirty="0" smtClean="0"/>
              <a:t>格式并导出</a:t>
            </a:r>
            <a:r>
              <a:rPr lang="en-US" altLang="zh-CN" sz="1400" dirty="0" smtClean="0">
                <a:sym typeface="Wingdings" panose="05000000000000000000" pitchFamily="2" charset="2"/>
              </a:rPr>
              <a:t> </a:t>
            </a:r>
            <a:r>
              <a:rPr lang="en-US" altLang="zh-CN" sz="1400" dirty="0">
                <a:sym typeface="Wingdings" panose="05000000000000000000" pitchFamily="2" charset="2"/>
              </a:rPr>
              <a:t> </a:t>
            </a:r>
            <a:r>
              <a:rPr lang="zh-CN" altLang="en-US" sz="1400" dirty="0"/>
              <a:t>导入</a:t>
            </a:r>
            <a:r>
              <a:rPr lang="en-US" altLang="zh-CN" sz="1400" dirty="0" smtClean="0"/>
              <a:t>NE</a:t>
            </a:r>
            <a:r>
              <a:rPr lang="zh-CN" altLang="en-US" sz="1400" dirty="0" smtClean="0"/>
              <a:t>，过滤器</a:t>
            </a:r>
            <a:r>
              <a:rPr lang="en-US" altLang="zh-CN" sz="1400" dirty="0" err="1" smtClean="0"/>
              <a:t>RefMan-RIS</a:t>
            </a:r>
            <a:endParaRPr lang="en-US" altLang="zh-CN" sz="1400" dirty="0"/>
          </a:p>
          <a:p>
            <a:pPr>
              <a:buNone/>
            </a:pPr>
            <a:r>
              <a:rPr lang="en-US" altLang="zh-CN" sz="1400" b="1" dirty="0" smtClean="0"/>
              <a:t>OVID</a:t>
            </a:r>
            <a:r>
              <a:rPr lang="zh-CN" altLang="en-US" sz="1400" b="1" dirty="0" smtClean="0"/>
              <a:t> </a:t>
            </a:r>
            <a:r>
              <a:rPr lang="zh-CN" altLang="en-US" sz="1400" dirty="0"/>
              <a:t>勾</a:t>
            </a:r>
            <a:r>
              <a:rPr lang="zh-CN" altLang="en-US" sz="1400" dirty="0" smtClean="0"/>
              <a:t>选</a:t>
            </a:r>
            <a:r>
              <a:rPr lang="en-US" altLang="zh-CN" sz="1400" dirty="0">
                <a:sym typeface="Wingdings" panose="05000000000000000000" pitchFamily="2" charset="2"/>
              </a:rPr>
              <a:t> </a:t>
            </a:r>
            <a:r>
              <a:rPr lang="en-US" altLang="zh-CN" sz="1400" dirty="0" smtClean="0"/>
              <a:t>Format</a:t>
            </a:r>
            <a:r>
              <a:rPr lang="zh-CN" altLang="en-US" sz="1400" dirty="0" smtClean="0"/>
              <a:t>选择</a:t>
            </a:r>
            <a:r>
              <a:rPr lang="en-US" altLang="zh-CN" sz="1400" dirty="0" err="1" smtClean="0"/>
              <a:t>RIS</a:t>
            </a:r>
            <a:r>
              <a:rPr lang="en-US" altLang="zh-CN" sz="1400" dirty="0" smtClean="0">
                <a:sym typeface="Wingdings" panose="05000000000000000000" pitchFamily="2" charset="2"/>
              </a:rPr>
              <a:t></a:t>
            </a:r>
            <a:r>
              <a:rPr lang="en-US" altLang="zh-CN" sz="1400" dirty="0" smtClean="0"/>
              <a:t>(</a:t>
            </a:r>
            <a:r>
              <a:rPr lang="en-US" altLang="zh-CN" sz="1400" dirty="0" err="1" smtClean="0"/>
              <a:t>Fields:citation+abstract,Result</a:t>
            </a:r>
            <a:r>
              <a:rPr lang="en-US" altLang="zh-CN" sz="1400" dirty="0" smtClean="0"/>
              <a:t> </a:t>
            </a:r>
            <a:r>
              <a:rPr lang="en-US" altLang="zh-CN" sz="1400" dirty="0" err="1" smtClean="0"/>
              <a:t>Format:Ovid</a:t>
            </a:r>
            <a:r>
              <a:rPr lang="en-US" altLang="zh-CN" sz="1400" dirty="0" smtClean="0"/>
              <a:t>,</a:t>
            </a:r>
            <a:r>
              <a:rPr lang="zh-CN" altLang="en-US" sz="1400" dirty="0" smtClean="0"/>
              <a:t>过滤器</a:t>
            </a:r>
            <a:r>
              <a:rPr lang="en-US" altLang="zh-CN" sz="1400" dirty="0" smtClean="0"/>
              <a:t>Journals Non-Tagged-(</a:t>
            </a:r>
            <a:r>
              <a:rPr lang="en-US" altLang="zh-CN" sz="1400" dirty="0" err="1" smtClean="0"/>
              <a:t>ovid</a:t>
            </a:r>
            <a:r>
              <a:rPr lang="en-US" altLang="zh-CN" sz="1400" dirty="0" smtClean="0"/>
              <a:t>))</a:t>
            </a:r>
            <a:r>
              <a:rPr lang="en-US" altLang="zh-CN" sz="1400" dirty="0">
                <a:sym typeface="Wingdings" panose="05000000000000000000" pitchFamily="2" charset="2"/>
              </a:rPr>
              <a:t> </a:t>
            </a:r>
            <a:r>
              <a:rPr lang="en-US" altLang="zh-CN" sz="1400" dirty="0" smtClean="0">
                <a:sym typeface="Wingdings" panose="05000000000000000000" pitchFamily="2" charset="2"/>
              </a:rPr>
              <a:t>Export</a:t>
            </a:r>
            <a:endParaRPr lang="en-US" altLang="zh-CN" sz="1400" dirty="0" smtClean="0"/>
          </a:p>
          <a:p>
            <a:pPr>
              <a:buNone/>
            </a:pPr>
            <a:r>
              <a:rPr lang="en-US" altLang="zh-CN" sz="1400" b="1" dirty="0" smtClean="0"/>
              <a:t>Gale</a:t>
            </a:r>
            <a:r>
              <a:rPr lang="zh-CN" altLang="en-US" sz="1400" b="1" dirty="0" smtClean="0"/>
              <a:t> </a:t>
            </a:r>
            <a:r>
              <a:rPr lang="zh-CN" altLang="en-US" sz="1400" b="1" dirty="0"/>
              <a:t> </a:t>
            </a:r>
            <a:r>
              <a:rPr lang="zh-CN" altLang="en-US" sz="1400" dirty="0"/>
              <a:t>检索</a:t>
            </a:r>
            <a:r>
              <a:rPr lang="en-US" altLang="zh-CN" sz="1400" dirty="0" smtClean="0">
                <a:sym typeface="Wingdings" panose="05000000000000000000" pitchFamily="2" charset="2"/>
              </a:rPr>
              <a:t></a:t>
            </a:r>
            <a:r>
              <a:rPr lang="zh-CN" altLang="en-US" sz="1400" dirty="0" smtClean="0">
                <a:sym typeface="Wingdings" panose="05000000000000000000" pitchFamily="2" charset="2"/>
              </a:rPr>
              <a:t>点击需要保存的条目下的保存</a:t>
            </a:r>
            <a:r>
              <a:rPr lang="en-US" altLang="zh-CN" sz="1400" dirty="0" smtClean="0">
                <a:sym typeface="Wingdings" panose="05000000000000000000" pitchFamily="2" charset="2"/>
              </a:rPr>
              <a:t></a:t>
            </a:r>
            <a:r>
              <a:rPr lang="zh-CN" altLang="en-US" sz="1400" dirty="0" smtClean="0">
                <a:sym typeface="Wingdings" panose="05000000000000000000" pitchFamily="2" charset="2"/>
              </a:rPr>
              <a:t>进入我的文件夹</a:t>
            </a:r>
            <a:r>
              <a:rPr lang="en-US" altLang="zh-CN" sz="1400" dirty="0" smtClean="0">
                <a:sym typeface="Wingdings" panose="05000000000000000000" pitchFamily="2" charset="2"/>
              </a:rPr>
              <a:t> </a:t>
            </a:r>
            <a:r>
              <a:rPr lang="zh-CN" altLang="en-US" sz="1400" dirty="0" smtClean="0">
                <a:sym typeface="Wingdings" panose="05000000000000000000" pitchFamily="2" charset="2"/>
              </a:rPr>
              <a:t>点击引文工具</a:t>
            </a:r>
            <a:r>
              <a:rPr lang="en-US" altLang="zh-CN" sz="1400" dirty="0" smtClean="0">
                <a:sym typeface="Wingdings" panose="05000000000000000000" pitchFamily="2" charset="2"/>
              </a:rPr>
              <a:t>Export to</a:t>
            </a:r>
            <a:r>
              <a:rPr lang="en-US" altLang="zh-CN" sz="1400" dirty="0" smtClean="0"/>
              <a:t>(</a:t>
            </a:r>
            <a:r>
              <a:rPr lang="zh-CN" altLang="en-US" sz="1400" dirty="0" smtClean="0"/>
              <a:t>选择</a:t>
            </a:r>
            <a:r>
              <a:rPr lang="en-US" altLang="zh-CN" sz="1400" dirty="0" smtClean="0"/>
              <a:t>EndNote</a:t>
            </a:r>
            <a:r>
              <a:rPr lang="zh-CN" altLang="en-US" sz="1400" dirty="0" smtClean="0"/>
              <a:t>或</a:t>
            </a:r>
            <a:r>
              <a:rPr lang="en-US" altLang="zh-CN" sz="1400" dirty="0" smtClean="0"/>
              <a:t>Reference Manager)</a:t>
            </a:r>
            <a:r>
              <a:rPr lang="en-US" altLang="zh-CN" sz="1400" dirty="0" smtClean="0">
                <a:sym typeface="Wingdings" panose="05000000000000000000" pitchFamily="2" charset="2"/>
              </a:rPr>
              <a:t> </a:t>
            </a:r>
            <a:r>
              <a:rPr lang="en-US" altLang="zh-CN" sz="1400" dirty="0">
                <a:sym typeface="Wingdings" panose="05000000000000000000" pitchFamily="2" charset="2"/>
              </a:rPr>
              <a:t></a:t>
            </a:r>
            <a:r>
              <a:rPr lang="en-US" altLang="zh-CN" sz="1400" dirty="0" smtClean="0">
                <a:sym typeface="Wingdings" panose="05000000000000000000" pitchFamily="2" charset="2"/>
              </a:rPr>
              <a:t> </a:t>
            </a:r>
            <a:r>
              <a:rPr lang="zh-CN" altLang="en-US" sz="1400" dirty="0"/>
              <a:t>导入题录（</a:t>
            </a:r>
            <a:r>
              <a:rPr lang="zh-CN" altLang="en-US" sz="1400" dirty="0" smtClean="0"/>
              <a:t>过滤器做相应的选择</a:t>
            </a:r>
            <a:r>
              <a:rPr lang="en-US" altLang="zh-CN" sz="1400" dirty="0" smtClean="0"/>
              <a:t>）</a:t>
            </a:r>
            <a:endParaRPr lang="en-US" altLang="zh-CN" sz="1400" dirty="0"/>
          </a:p>
          <a:p>
            <a:pPr>
              <a:buNone/>
            </a:pPr>
            <a:r>
              <a:rPr lang="en-US" altLang="zh-CN" sz="1400" b="1" dirty="0" smtClean="0"/>
              <a:t>IEEE</a:t>
            </a:r>
            <a:r>
              <a:rPr lang="zh-CN" altLang="en-US" sz="1400" b="1" dirty="0" smtClean="0"/>
              <a:t>  </a:t>
            </a:r>
            <a:r>
              <a:rPr lang="zh-CN" altLang="en-US" sz="1400" dirty="0" smtClean="0"/>
              <a:t>检索</a:t>
            </a:r>
            <a:r>
              <a:rPr lang="en-US" altLang="zh-CN" sz="1400" dirty="0" smtClean="0">
                <a:sym typeface="Wingdings" panose="05000000000000000000" pitchFamily="2" charset="2"/>
              </a:rPr>
              <a:t></a:t>
            </a:r>
            <a:r>
              <a:rPr lang="zh-CN" altLang="en-US" sz="1400" dirty="0" smtClean="0">
                <a:sym typeface="Wingdings" panose="05000000000000000000" pitchFamily="2" charset="2"/>
              </a:rPr>
              <a:t>勾选</a:t>
            </a:r>
            <a:r>
              <a:rPr lang="en-US" altLang="zh-CN" sz="1400" dirty="0" smtClean="0">
                <a:sym typeface="Wingdings" panose="05000000000000000000" pitchFamily="2" charset="2"/>
              </a:rPr>
              <a:t>Export</a:t>
            </a:r>
            <a:r>
              <a:rPr lang="zh-CN" altLang="en-US" sz="1400" dirty="0" smtClean="0">
                <a:sym typeface="Wingdings" panose="05000000000000000000" pitchFamily="2" charset="2"/>
              </a:rPr>
              <a:t>里选择</a:t>
            </a:r>
            <a:r>
              <a:rPr lang="en-US" altLang="zh-CN" sz="1400" dirty="0" smtClean="0">
                <a:sym typeface="Wingdings" panose="05000000000000000000" pitchFamily="2" charset="2"/>
              </a:rPr>
              <a:t>Citations</a:t>
            </a:r>
            <a:r>
              <a:rPr lang="en-US" altLang="zh-CN" sz="1400" dirty="0" smtClean="0"/>
              <a:t>(</a:t>
            </a:r>
            <a:r>
              <a:rPr lang="en-US" altLang="zh-CN" sz="1400" dirty="0" err="1" smtClean="0"/>
              <a:t>Fomart</a:t>
            </a:r>
            <a:r>
              <a:rPr lang="zh-CN" altLang="en-US" sz="1400" dirty="0" smtClean="0"/>
              <a:t>选</a:t>
            </a:r>
            <a:r>
              <a:rPr lang="en-US" altLang="zh-CN" sz="1400" dirty="0" err="1" smtClean="0"/>
              <a:t>RIS,Include</a:t>
            </a:r>
            <a:r>
              <a:rPr lang="zh-CN" altLang="en-US" sz="1400" dirty="0" smtClean="0"/>
              <a:t>选</a:t>
            </a:r>
            <a:r>
              <a:rPr lang="en-US" altLang="zh-CN" sz="1400" dirty="0" err="1" smtClean="0"/>
              <a:t>C&amp;A</a:t>
            </a:r>
            <a:r>
              <a:rPr lang="en-US" altLang="zh-CN" sz="1400" dirty="0" smtClean="0"/>
              <a:t>)</a:t>
            </a:r>
            <a:r>
              <a:rPr lang="en-US" altLang="zh-CN" sz="1400" dirty="0" smtClean="0">
                <a:sym typeface="Wingdings" panose="05000000000000000000" pitchFamily="2" charset="2"/>
              </a:rPr>
              <a:t>  </a:t>
            </a:r>
            <a:r>
              <a:rPr lang="zh-CN" altLang="en-US" sz="1400" dirty="0" smtClean="0"/>
              <a:t>导入题录</a:t>
            </a:r>
            <a:r>
              <a:rPr lang="en-US" altLang="zh-CN" sz="1400" dirty="0" smtClean="0"/>
              <a:t>,</a:t>
            </a:r>
            <a:r>
              <a:rPr lang="zh-CN" altLang="en-US" sz="1400" dirty="0" smtClean="0"/>
              <a:t>过滤器选择</a:t>
            </a:r>
            <a:r>
              <a:rPr lang="en-US" altLang="zh-CN" sz="1400" dirty="0" smtClean="0"/>
              <a:t>IEEE(</a:t>
            </a:r>
            <a:r>
              <a:rPr lang="en-US" altLang="zh-CN" sz="1400" dirty="0" err="1" smtClean="0"/>
              <a:t>RIS</a:t>
            </a:r>
            <a:r>
              <a:rPr lang="en-US" altLang="zh-CN" sz="1400" dirty="0" smtClean="0"/>
              <a:t>)</a:t>
            </a:r>
          </a:p>
          <a:p>
            <a:pPr>
              <a:buNone/>
            </a:pPr>
            <a:r>
              <a:rPr lang="en-US" altLang="zh-CN" sz="1400" b="1" dirty="0" smtClean="0"/>
              <a:t>Wiley </a:t>
            </a:r>
            <a:r>
              <a:rPr lang="en-US" altLang="zh-CN" sz="1400" b="1" dirty="0" err="1"/>
              <a:t>Interscience</a:t>
            </a:r>
            <a:r>
              <a:rPr lang="zh-CN" altLang="en-US" sz="1400" b="1" dirty="0"/>
              <a:t>全文库  </a:t>
            </a:r>
            <a:r>
              <a:rPr lang="zh-CN" altLang="en-US" sz="1400" dirty="0"/>
              <a:t>检索</a:t>
            </a:r>
            <a:r>
              <a:rPr lang="en-US" altLang="zh-CN" sz="1400" dirty="0">
                <a:sym typeface="Wingdings" panose="05000000000000000000" pitchFamily="2" charset="2"/>
              </a:rPr>
              <a:t></a:t>
            </a:r>
            <a:r>
              <a:rPr lang="zh-CN" altLang="en-US" sz="1400" dirty="0"/>
              <a:t>导出</a:t>
            </a:r>
            <a:r>
              <a:rPr lang="en-US" altLang="zh-CN" sz="1400" dirty="0"/>
              <a:t>(</a:t>
            </a:r>
            <a:r>
              <a:rPr lang="zh-CN" altLang="en-US" sz="1400" dirty="0"/>
              <a:t>格式</a:t>
            </a:r>
            <a:r>
              <a:rPr lang="en-US" altLang="zh-CN" sz="1400" dirty="0"/>
              <a:t>EndNote)</a:t>
            </a:r>
            <a:r>
              <a:rPr lang="en-US" altLang="zh-CN" sz="1400" dirty="0">
                <a:sym typeface="Wingdings" panose="05000000000000000000" pitchFamily="2" charset="2"/>
              </a:rPr>
              <a:t>  </a:t>
            </a:r>
            <a:r>
              <a:rPr lang="zh-CN" altLang="en-US" sz="1400" dirty="0"/>
              <a:t>导入题录（过滤器</a:t>
            </a:r>
            <a:r>
              <a:rPr lang="en-US" altLang="zh-CN" sz="1400" dirty="0"/>
              <a:t>(</a:t>
            </a:r>
            <a:r>
              <a:rPr lang="en-US" altLang="zh-CN" sz="1400" dirty="0" err="1"/>
              <a:t>EI</a:t>
            </a:r>
            <a:r>
              <a:rPr lang="en-US" altLang="zh-CN" sz="1400" dirty="0"/>
              <a:t>)</a:t>
            </a:r>
            <a:r>
              <a:rPr lang="en-US" altLang="zh-CN" sz="1400" dirty="0" err="1"/>
              <a:t>RIS</a:t>
            </a:r>
            <a:r>
              <a:rPr lang="en-US" altLang="zh-CN" sz="1400" dirty="0"/>
              <a:t>）</a:t>
            </a:r>
          </a:p>
          <a:p>
            <a:pPr>
              <a:buNone/>
            </a:pPr>
            <a:r>
              <a:rPr lang="en-US" altLang="zh-CN" sz="1400" b="1" dirty="0" smtClean="0"/>
              <a:t>Nature</a:t>
            </a:r>
            <a:r>
              <a:rPr lang="zh-CN" altLang="en-US" sz="1400" b="1" dirty="0" smtClean="0"/>
              <a:t>期刊 </a:t>
            </a:r>
            <a:r>
              <a:rPr lang="zh-CN" altLang="en-US" sz="1400" dirty="0" smtClean="0"/>
              <a:t> </a:t>
            </a:r>
            <a:r>
              <a:rPr lang="en-US" altLang="zh-CN" sz="1400" dirty="0" smtClean="0"/>
              <a:t>Search</a:t>
            </a:r>
            <a:r>
              <a:rPr lang="en-US" altLang="zh-CN" sz="1400" dirty="0">
                <a:sym typeface="Wingdings" panose="05000000000000000000" pitchFamily="2" charset="2"/>
              </a:rPr>
              <a:t>  </a:t>
            </a:r>
            <a:r>
              <a:rPr lang="en-US" altLang="zh-CN" sz="1400" dirty="0" smtClean="0"/>
              <a:t>export citations</a:t>
            </a:r>
            <a:r>
              <a:rPr lang="en-US" altLang="zh-CN" sz="1400" dirty="0">
                <a:sym typeface="Wingdings" panose="05000000000000000000" pitchFamily="2" charset="2"/>
              </a:rPr>
              <a:t> </a:t>
            </a:r>
            <a:r>
              <a:rPr lang="en-US" altLang="zh-CN" sz="1400" dirty="0" smtClean="0">
                <a:sym typeface="Wingdings" panose="05000000000000000000" pitchFamily="2" charset="2"/>
              </a:rPr>
              <a:t></a:t>
            </a:r>
            <a:r>
              <a:rPr lang="zh-CN" altLang="en-US" sz="1400" dirty="0"/>
              <a:t>导入</a:t>
            </a:r>
            <a:r>
              <a:rPr lang="en-US" altLang="zh-CN" sz="1400" dirty="0"/>
              <a:t>NE</a:t>
            </a:r>
            <a:r>
              <a:rPr lang="zh-CN" altLang="en-US" sz="1400" dirty="0"/>
              <a:t>，</a:t>
            </a:r>
            <a:r>
              <a:rPr lang="en-US" altLang="zh-CN" sz="1400" dirty="0" smtClean="0">
                <a:sym typeface="Wingdings" panose="05000000000000000000" pitchFamily="2" charset="2"/>
              </a:rPr>
              <a:t> </a:t>
            </a:r>
            <a:r>
              <a:rPr lang="zh-CN" altLang="en-US" sz="1400" dirty="0" smtClean="0"/>
              <a:t>过滤器</a:t>
            </a:r>
            <a:r>
              <a:rPr lang="en-US" altLang="zh-CN" sz="1400" dirty="0" err="1" smtClean="0"/>
              <a:t>refman</a:t>
            </a:r>
            <a:r>
              <a:rPr lang="en-US" altLang="zh-CN" sz="1400" dirty="0" smtClean="0"/>
              <a:t>-</a:t>
            </a:r>
            <a:r>
              <a:rPr lang="en-US" sz="1400" dirty="0" smtClean="0">
                <a:ea typeface="宋体" pitchFamily="2" charset="-122"/>
              </a:rPr>
              <a:t>（</a:t>
            </a:r>
            <a:r>
              <a:rPr lang="en-US" altLang="zh-CN" sz="1400" dirty="0" err="1" smtClean="0"/>
              <a:t>RIS</a:t>
            </a:r>
            <a:r>
              <a:rPr lang="en-US" sz="1400" dirty="0" smtClean="0">
                <a:ea typeface="宋体" pitchFamily="2" charset="-122"/>
              </a:rPr>
              <a:t>）</a:t>
            </a:r>
          </a:p>
          <a:p>
            <a:pPr>
              <a:buNone/>
            </a:pPr>
            <a:r>
              <a:rPr lang="en-US" altLang="zh-CN" sz="1400" b="1" dirty="0" smtClean="0"/>
              <a:t>SCIENCE</a:t>
            </a:r>
            <a:r>
              <a:rPr lang="zh-CN" altLang="en-US" sz="1400" b="1" dirty="0" smtClean="0"/>
              <a:t>期刊 </a:t>
            </a:r>
            <a:r>
              <a:rPr lang="zh-CN" altLang="en-US" sz="1400" dirty="0" smtClean="0"/>
              <a:t> </a:t>
            </a:r>
            <a:r>
              <a:rPr lang="en-US" altLang="zh-CN" sz="1400" dirty="0" smtClean="0"/>
              <a:t>Search</a:t>
            </a:r>
            <a:r>
              <a:rPr lang="en-US" altLang="zh-CN" sz="1400" dirty="0">
                <a:sym typeface="Wingdings" panose="05000000000000000000" pitchFamily="2" charset="2"/>
              </a:rPr>
              <a:t>  </a:t>
            </a:r>
            <a:r>
              <a:rPr lang="en-US" altLang="zh-CN" sz="1400" dirty="0" smtClean="0"/>
              <a:t>export citations</a:t>
            </a:r>
            <a:r>
              <a:rPr lang="en-US" altLang="zh-CN" sz="1400" dirty="0">
                <a:sym typeface="Wingdings" panose="05000000000000000000" pitchFamily="2" charset="2"/>
              </a:rPr>
              <a:t> </a:t>
            </a:r>
            <a:r>
              <a:rPr lang="en-US" altLang="zh-CN" sz="1400" dirty="0" smtClean="0">
                <a:sym typeface="Wingdings" panose="05000000000000000000" pitchFamily="2" charset="2"/>
              </a:rPr>
              <a:t></a:t>
            </a:r>
            <a:r>
              <a:rPr lang="zh-CN" altLang="en-US" sz="1400" dirty="0"/>
              <a:t>导入</a:t>
            </a:r>
            <a:r>
              <a:rPr lang="en-US" altLang="zh-CN" sz="1400" dirty="0"/>
              <a:t>NE</a:t>
            </a:r>
            <a:r>
              <a:rPr lang="zh-CN" altLang="en-US" sz="1400" dirty="0"/>
              <a:t>，过滤器</a:t>
            </a:r>
            <a:r>
              <a:rPr lang="en-US" altLang="zh-CN" sz="1400" dirty="0" err="1" smtClean="0"/>
              <a:t>refman</a:t>
            </a:r>
            <a:r>
              <a:rPr lang="en-US" altLang="zh-CN" sz="1400" dirty="0" smtClean="0"/>
              <a:t>-</a:t>
            </a:r>
            <a:r>
              <a:rPr lang="en-US" sz="1400" dirty="0" smtClean="0">
                <a:ea typeface="宋体" pitchFamily="2" charset="-122"/>
              </a:rPr>
              <a:t>（</a:t>
            </a:r>
            <a:r>
              <a:rPr lang="en-US" altLang="zh-CN" sz="1400" dirty="0" err="1" smtClean="0"/>
              <a:t>RIS</a:t>
            </a:r>
            <a:r>
              <a:rPr lang="en-US" sz="1400" dirty="0" smtClean="0">
                <a:ea typeface="宋体" pitchFamily="2" charset="-122"/>
              </a:rPr>
              <a:t>）</a:t>
            </a:r>
          </a:p>
          <a:p>
            <a:pPr>
              <a:buNone/>
            </a:pPr>
            <a:r>
              <a:rPr lang="zh-CN" altLang="en-US" sz="1400" b="1" dirty="0" smtClean="0"/>
              <a:t>万方数据库 </a:t>
            </a:r>
            <a:r>
              <a:rPr lang="zh-CN" altLang="en-US" sz="1400" dirty="0" smtClean="0"/>
              <a:t>  检索</a:t>
            </a:r>
            <a:r>
              <a:rPr lang="en-US" altLang="zh-CN" sz="1400" dirty="0">
                <a:sym typeface="Wingdings" panose="05000000000000000000" pitchFamily="2" charset="2"/>
              </a:rPr>
              <a:t> </a:t>
            </a:r>
            <a:r>
              <a:rPr lang="zh-CN" altLang="en-US" sz="1400" dirty="0" smtClean="0"/>
              <a:t>选择题录</a:t>
            </a:r>
            <a:r>
              <a:rPr lang="en-US" altLang="zh-CN" sz="1400" dirty="0" smtClean="0">
                <a:sym typeface="Wingdings" panose="05000000000000000000" pitchFamily="2" charset="2"/>
              </a:rPr>
              <a:t></a:t>
            </a:r>
            <a:r>
              <a:rPr lang="zh-CN" altLang="en-US" sz="1400" dirty="0" smtClean="0"/>
              <a:t>导出</a:t>
            </a:r>
            <a:r>
              <a:rPr lang="en-US" altLang="zh-CN" sz="1400" dirty="0">
                <a:sym typeface="Wingdings" panose="05000000000000000000" pitchFamily="2" charset="2"/>
              </a:rPr>
              <a:t></a:t>
            </a:r>
            <a:r>
              <a:rPr lang="zh-CN" altLang="en-US" sz="1400" dirty="0" smtClean="0"/>
              <a:t>选择</a:t>
            </a:r>
            <a:r>
              <a:rPr lang="en-US" altLang="zh-CN" sz="1400" dirty="0" err="1" smtClean="0"/>
              <a:t>noteexpress</a:t>
            </a:r>
            <a:r>
              <a:rPr lang="zh-CN" altLang="en-US" sz="1400" dirty="0" smtClean="0"/>
              <a:t>格式导出</a:t>
            </a:r>
            <a:r>
              <a:rPr lang="en-US" altLang="zh-CN" sz="1400" dirty="0">
                <a:sym typeface="Wingdings" panose="05000000000000000000" pitchFamily="2" charset="2"/>
              </a:rPr>
              <a:t></a:t>
            </a:r>
            <a:r>
              <a:rPr lang="zh-CN" altLang="en-US" sz="1400" dirty="0" smtClean="0"/>
              <a:t>导入题录（来至剪贴板</a:t>
            </a:r>
            <a:r>
              <a:rPr lang="en-US" altLang="zh-CN" sz="1400" dirty="0" smtClean="0"/>
              <a:t>/</a:t>
            </a:r>
            <a:r>
              <a:rPr lang="zh-CN" altLang="en-US" sz="1400" dirty="0" smtClean="0"/>
              <a:t>输出本地文件</a:t>
            </a:r>
            <a:r>
              <a:rPr lang="en-US" altLang="zh-CN" sz="1400" dirty="0" smtClean="0"/>
              <a:t>—</a:t>
            </a:r>
            <a:r>
              <a:rPr lang="zh-CN" altLang="en-US" sz="1400" dirty="0" smtClean="0"/>
              <a:t>选择</a:t>
            </a:r>
            <a:r>
              <a:rPr lang="en-US" altLang="zh-CN" sz="1400" dirty="0" err="1" smtClean="0"/>
              <a:t>noteexpress</a:t>
            </a:r>
            <a:r>
              <a:rPr lang="zh-CN" altLang="en-US" sz="1400" dirty="0" smtClean="0"/>
              <a:t>过滤器）</a:t>
            </a:r>
            <a:r>
              <a:rPr lang="zh-CN" altLang="en-US" sz="1400" dirty="0" smtClean="0">
                <a:solidFill>
                  <a:srgbClr val="FF0000"/>
                </a:solidFill>
              </a:rPr>
              <a:t>万方不</a:t>
            </a:r>
            <a:r>
              <a:rPr lang="zh-CN" altLang="en-US" sz="1400" dirty="0">
                <a:solidFill>
                  <a:srgbClr val="FF0000"/>
                </a:solidFill>
              </a:rPr>
              <a:t>支持</a:t>
            </a:r>
            <a:r>
              <a:rPr lang="en-US" altLang="zh-CN" sz="1400" dirty="0" err="1">
                <a:solidFill>
                  <a:srgbClr val="FF0000"/>
                </a:solidFill>
              </a:rPr>
              <a:t>RIS</a:t>
            </a:r>
            <a:r>
              <a:rPr lang="zh-CN" altLang="en-US" sz="1400" dirty="0">
                <a:solidFill>
                  <a:srgbClr val="FF0000"/>
                </a:solidFill>
              </a:rPr>
              <a:t>格式</a:t>
            </a:r>
          </a:p>
          <a:p>
            <a:pPr>
              <a:buNone/>
            </a:pPr>
            <a:r>
              <a:rPr lang="zh-CN" altLang="en-US" sz="1400" b="1" dirty="0" smtClean="0"/>
              <a:t>维普数据库 </a:t>
            </a:r>
            <a:r>
              <a:rPr lang="zh-CN" altLang="en-US" sz="1400" dirty="0"/>
              <a:t>  检索</a:t>
            </a:r>
            <a:r>
              <a:rPr lang="en-US" altLang="zh-CN" sz="1400" dirty="0">
                <a:sym typeface="Wingdings" panose="05000000000000000000" pitchFamily="2" charset="2"/>
              </a:rPr>
              <a:t> </a:t>
            </a:r>
            <a:r>
              <a:rPr lang="zh-CN" altLang="en-US" sz="1400" dirty="0"/>
              <a:t>选择题录</a:t>
            </a:r>
            <a:r>
              <a:rPr lang="en-US" altLang="zh-CN" sz="1400" dirty="0" smtClean="0">
                <a:sym typeface="Wingdings" panose="05000000000000000000" pitchFamily="2" charset="2"/>
              </a:rPr>
              <a:t></a:t>
            </a:r>
            <a:r>
              <a:rPr lang="zh-CN" altLang="en-US" sz="1400" dirty="0" smtClean="0">
                <a:sym typeface="Wingdings" panose="05000000000000000000" pitchFamily="2" charset="2"/>
              </a:rPr>
              <a:t>点击“</a:t>
            </a:r>
            <a:r>
              <a:rPr lang="zh-CN" altLang="en-US" sz="1400" dirty="0" smtClean="0"/>
              <a:t>导出题录”</a:t>
            </a:r>
            <a:r>
              <a:rPr lang="en-US" altLang="zh-CN" sz="1400" dirty="0" smtClean="0">
                <a:sym typeface="Wingdings" panose="05000000000000000000" pitchFamily="2" charset="2"/>
              </a:rPr>
              <a:t></a:t>
            </a:r>
            <a:r>
              <a:rPr lang="zh-CN" altLang="en-US" sz="1400" dirty="0"/>
              <a:t>选择</a:t>
            </a:r>
            <a:r>
              <a:rPr lang="en-US" altLang="zh-CN" sz="1400" dirty="0" err="1"/>
              <a:t>noteexpress</a:t>
            </a:r>
            <a:r>
              <a:rPr lang="zh-CN" altLang="en-US" sz="1400" dirty="0"/>
              <a:t>格式导出</a:t>
            </a:r>
            <a:r>
              <a:rPr lang="en-US" altLang="zh-CN" sz="1400" dirty="0">
                <a:sym typeface="Wingdings" panose="05000000000000000000" pitchFamily="2" charset="2"/>
              </a:rPr>
              <a:t></a:t>
            </a:r>
            <a:r>
              <a:rPr lang="zh-CN" altLang="en-US" sz="1400" dirty="0"/>
              <a:t>导入题录（来至剪贴板</a:t>
            </a:r>
            <a:r>
              <a:rPr lang="en-US" altLang="zh-CN" sz="1400" dirty="0"/>
              <a:t>/</a:t>
            </a:r>
            <a:r>
              <a:rPr lang="zh-CN" altLang="en-US" sz="1400" dirty="0"/>
              <a:t>输出本地文件</a:t>
            </a:r>
            <a:r>
              <a:rPr lang="en-US" altLang="zh-CN" sz="1400" dirty="0"/>
              <a:t>—</a:t>
            </a:r>
            <a:r>
              <a:rPr lang="zh-CN" altLang="en-US" sz="1400" dirty="0"/>
              <a:t>选择</a:t>
            </a:r>
            <a:r>
              <a:rPr lang="en-US" altLang="zh-CN" sz="1400" dirty="0" err="1"/>
              <a:t>noteexpress</a:t>
            </a:r>
            <a:r>
              <a:rPr lang="zh-CN" altLang="en-US" sz="1400" dirty="0"/>
              <a:t>过滤器</a:t>
            </a:r>
            <a:r>
              <a:rPr lang="zh-CN" altLang="en-US" sz="1400" dirty="0" smtClean="0"/>
              <a:t>）</a:t>
            </a:r>
            <a:r>
              <a:rPr lang="zh-CN" altLang="en-US" sz="1400" dirty="0" smtClean="0">
                <a:solidFill>
                  <a:srgbClr val="FF0000"/>
                </a:solidFill>
              </a:rPr>
              <a:t>维普不支持</a:t>
            </a:r>
            <a:r>
              <a:rPr lang="en-US" altLang="zh-CN" sz="1400" dirty="0" err="1" smtClean="0">
                <a:solidFill>
                  <a:srgbClr val="FF0000"/>
                </a:solidFill>
              </a:rPr>
              <a:t>RIS</a:t>
            </a:r>
            <a:r>
              <a:rPr lang="zh-CN" altLang="en-US" sz="1400" dirty="0" smtClean="0">
                <a:solidFill>
                  <a:srgbClr val="FF0000"/>
                </a:solidFill>
              </a:rPr>
              <a:t>格式</a:t>
            </a:r>
            <a:endParaRPr lang="zh-CN" altLang="en-US" sz="1400" dirty="0">
              <a:solidFill>
                <a:srgbClr val="FF0000"/>
              </a:solidFill>
            </a:endParaRPr>
          </a:p>
          <a:p>
            <a:pPr>
              <a:buNone/>
            </a:pPr>
            <a:r>
              <a:rPr lang="en-US" altLang="zh-CN" sz="1400" b="1" dirty="0" err="1" smtClean="0"/>
              <a:t>sinomed</a:t>
            </a:r>
            <a:r>
              <a:rPr lang="zh-CN" altLang="en-US" sz="1400" b="1" dirty="0" smtClean="0"/>
              <a:t> </a:t>
            </a:r>
            <a:r>
              <a:rPr lang="zh-CN" altLang="en-US" sz="1400" dirty="0" smtClean="0"/>
              <a:t> 检索</a:t>
            </a:r>
            <a:r>
              <a:rPr lang="en-US" altLang="zh-CN" sz="1400" dirty="0" smtClean="0">
                <a:sym typeface="Wingdings" panose="05000000000000000000" pitchFamily="2" charset="2"/>
              </a:rPr>
              <a:t></a:t>
            </a:r>
            <a:r>
              <a:rPr lang="zh-CN" altLang="en-US" sz="1400" dirty="0">
                <a:sym typeface="Wingdings" panose="05000000000000000000" pitchFamily="2" charset="2"/>
              </a:rPr>
              <a:t>勾选</a:t>
            </a:r>
            <a:r>
              <a:rPr lang="zh-CN" altLang="en-US" sz="1400" dirty="0" smtClean="0"/>
              <a:t>文献</a:t>
            </a:r>
            <a:r>
              <a:rPr lang="en-US" altLang="zh-CN" sz="1400" dirty="0" smtClean="0">
                <a:sym typeface="Wingdings" panose="05000000000000000000" pitchFamily="2" charset="2"/>
              </a:rPr>
              <a:t></a:t>
            </a:r>
            <a:r>
              <a:rPr lang="zh-CN" altLang="en-US" sz="1400" dirty="0" smtClean="0">
                <a:sym typeface="Wingdings" panose="05000000000000000000" pitchFamily="2" charset="2"/>
              </a:rPr>
              <a:t>结果输出</a:t>
            </a:r>
            <a:r>
              <a:rPr lang="en-US" altLang="zh-CN" sz="1400" dirty="0" smtClean="0">
                <a:sym typeface="Wingdings" panose="05000000000000000000" pitchFamily="2" charset="2"/>
              </a:rPr>
              <a:t> </a:t>
            </a:r>
            <a:r>
              <a:rPr lang="zh-CN" altLang="en-US" sz="1400" dirty="0" smtClean="0">
                <a:sym typeface="Wingdings" panose="05000000000000000000" pitchFamily="2" charset="2"/>
              </a:rPr>
              <a:t>选择保存格式为题录</a:t>
            </a:r>
            <a:r>
              <a:rPr lang="en-US" altLang="zh-CN" sz="1400" dirty="0" smtClean="0">
                <a:sym typeface="Wingdings" panose="05000000000000000000" pitchFamily="2" charset="2"/>
              </a:rPr>
              <a:t></a:t>
            </a:r>
            <a:r>
              <a:rPr lang="zh-CN" altLang="en-US" sz="1400" dirty="0">
                <a:sym typeface="Wingdings" panose="05000000000000000000" pitchFamily="2" charset="2"/>
              </a:rPr>
              <a:t>导</a:t>
            </a:r>
            <a:r>
              <a:rPr lang="zh-CN" altLang="en-US" sz="1400" dirty="0" smtClean="0">
                <a:sym typeface="Wingdings" panose="05000000000000000000" pitchFamily="2" charset="2"/>
              </a:rPr>
              <a:t>入到</a:t>
            </a:r>
            <a:r>
              <a:rPr lang="en-US" altLang="zh-CN" sz="1400" dirty="0" smtClean="0">
                <a:sym typeface="Wingdings" panose="05000000000000000000" pitchFamily="2" charset="2"/>
              </a:rPr>
              <a:t>NE</a:t>
            </a:r>
            <a:r>
              <a:rPr lang="zh-CN" altLang="en-US" sz="1400" dirty="0" smtClean="0">
                <a:sym typeface="Wingdings" panose="05000000000000000000" pitchFamily="2" charset="2"/>
              </a:rPr>
              <a:t>时选择样式为</a:t>
            </a:r>
            <a:r>
              <a:rPr lang="en-US" altLang="zh-CN" sz="1400" dirty="0" err="1" smtClean="0">
                <a:sym typeface="Wingdings" panose="05000000000000000000" pitchFamily="2" charset="2"/>
              </a:rPr>
              <a:t>sinomed</a:t>
            </a:r>
            <a:endParaRPr lang="zh-CN" altLang="en-US" sz="1400" dirty="0" smtClean="0"/>
          </a:p>
          <a:p>
            <a:pPr>
              <a:buNone/>
            </a:pPr>
            <a:r>
              <a:rPr lang="zh-CN" altLang="en-US" sz="1400" b="1" dirty="0" smtClean="0">
                <a:solidFill>
                  <a:srgbClr val="FF0000"/>
                </a:solidFill>
              </a:rPr>
              <a:t>特殊情形</a:t>
            </a:r>
            <a:endParaRPr lang="en-US" altLang="zh-CN" sz="1400" b="1" dirty="0" smtClean="0">
              <a:solidFill>
                <a:srgbClr val="FF0000"/>
              </a:solidFill>
            </a:endParaRPr>
          </a:p>
          <a:p>
            <a:pPr>
              <a:buNone/>
            </a:pPr>
            <a:r>
              <a:rPr lang="zh-CN" altLang="en-US" sz="1400" b="1" dirty="0" smtClean="0"/>
              <a:t>某些数据库不提供批量导出题录功能，可以先下载全文后，然后更新题录。</a:t>
            </a:r>
            <a:endParaRPr lang="en-US" altLang="zh-CN" sz="1400" b="1" dirty="0" smtClean="0"/>
          </a:p>
          <a:p>
            <a:endParaRPr lang="zh-CN" altLang="en-US" sz="800" dirty="0" smtClean="0"/>
          </a:p>
        </p:txBody>
      </p:sp>
      <p:sp>
        <p:nvSpPr>
          <p:cNvPr id="4" name="矩形 3"/>
          <p:cNvSpPr/>
          <p:nvPr/>
        </p:nvSpPr>
        <p:spPr>
          <a:xfrm>
            <a:off x="58589" y="5661248"/>
            <a:ext cx="8928992" cy="954107"/>
          </a:xfrm>
          <a:prstGeom prst="rect">
            <a:avLst/>
          </a:prstGeom>
        </p:spPr>
        <p:txBody>
          <a:bodyPr wrap="square">
            <a:spAutoFit/>
          </a:bodyPr>
          <a:lstStyle/>
          <a:p>
            <a:pPr algn="ctr"/>
            <a:r>
              <a:rPr lang="zh-CN" altLang="en-US" sz="2800" b="1" dirty="0" smtClean="0">
                <a:solidFill>
                  <a:srgbClr val="FF0000"/>
                </a:solidFill>
              </a:rPr>
              <a:t>欢迎大家将自己常用的数据库的导入</a:t>
            </a:r>
            <a:r>
              <a:rPr lang="en-US" altLang="zh-CN" sz="2800" b="1" dirty="0">
                <a:solidFill>
                  <a:srgbClr val="FF0000"/>
                </a:solidFill>
              </a:rPr>
              <a:t>NE</a:t>
            </a:r>
            <a:r>
              <a:rPr lang="zh-CN" altLang="en-US" sz="2800" b="1" dirty="0" smtClean="0">
                <a:solidFill>
                  <a:srgbClr val="FF0000"/>
                </a:solidFill>
              </a:rPr>
              <a:t>的方式投稿给我一经采用，将增加到本</a:t>
            </a:r>
            <a:r>
              <a:rPr lang="en-US" altLang="zh-CN" sz="2800" b="1" dirty="0" smtClean="0">
                <a:solidFill>
                  <a:srgbClr val="FF0000"/>
                </a:solidFill>
              </a:rPr>
              <a:t>PPT</a:t>
            </a:r>
            <a:r>
              <a:rPr lang="zh-CN" altLang="en-US" sz="2800" b="1" dirty="0" smtClean="0">
                <a:solidFill>
                  <a:srgbClr val="FF0000"/>
                </a:solidFill>
              </a:rPr>
              <a:t>里并</a:t>
            </a:r>
            <a:r>
              <a:rPr lang="zh-CN" altLang="en-US" sz="2800" b="1" dirty="0">
                <a:solidFill>
                  <a:srgbClr val="FF0000"/>
                </a:solidFill>
              </a:rPr>
              <a:t>保留署名</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title"/>
          </p:nvPr>
        </p:nvSpPr>
        <p:spPr/>
        <p:txBody>
          <a:bodyPr/>
          <a:lstStyle/>
          <a:p>
            <a:pPr eaLnBrk="1" hangingPunct="1"/>
            <a:r>
              <a:rPr lang="zh-CN" altLang="en-US" dirty="0" smtClean="0"/>
              <a:t>四、</a:t>
            </a:r>
            <a:r>
              <a:rPr lang="zh-CN" altLang="zh-CN" dirty="0" smtClean="0"/>
              <a:t>利用</a:t>
            </a:r>
            <a:r>
              <a:rPr lang="en-US" altLang="zh-CN" dirty="0" smtClean="0"/>
              <a:t>NE</a:t>
            </a:r>
            <a:r>
              <a:rPr lang="zh-CN" altLang="zh-CN" dirty="0" smtClean="0"/>
              <a:t>管理文献</a:t>
            </a:r>
            <a:endParaRPr lang="zh-CN" altLang="en-US" dirty="0" smtClean="0"/>
          </a:p>
        </p:txBody>
      </p:sp>
      <p:pic>
        <p:nvPicPr>
          <p:cNvPr id="36867" name="Picture 4"/>
          <p:cNvPicPr>
            <a:picLocks noGrp="1" noChangeAspect="1" noChangeArrowheads="1"/>
          </p:cNvPicPr>
          <p:nvPr>
            <p:ph idx="1"/>
          </p:nvPr>
        </p:nvPicPr>
        <p:blipFill>
          <a:blip r:embed="rId3"/>
          <a:srcRect/>
          <a:stretch>
            <a:fillRect/>
          </a:stretch>
        </p:blipFill>
        <p:spPr>
          <a:xfrm>
            <a:off x="3348038" y="1484313"/>
            <a:ext cx="5353050" cy="4608512"/>
          </a:xfrm>
          <a:noFill/>
        </p:spPr>
      </p:pic>
      <p:sp>
        <p:nvSpPr>
          <p:cNvPr id="36868" name="TextBox 4"/>
          <p:cNvSpPr txBox="1">
            <a:spLocks noChangeArrowheads="1"/>
          </p:cNvSpPr>
          <p:nvPr/>
        </p:nvSpPr>
        <p:spPr bwMode="auto">
          <a:xfrm>
            <a:off x="684213" y="1989138"/>
            <a:ext cx="1800225" cy="1754187"/>
          </a:xfrm>
          <a:prstGeom prst="rect">
            <a:avLst/>
          </a:prstGeom>
          <a:noFill/>
          <a:ln w="9525">
            <a:noFill/>
            <a:miter lim="800000"/>
            <a:headEnd/>
            <a:tailEnd/>
          </a:ln>
        </p:spPr>
        <p:txBody>
          <a:bodyPr>
            <a:spAutoFit/>
          </a:bodyPr>
          <a:lstStyle/>
          <a:p>
            <a:r>
              <a:rPr lang="zh-CN" altLang="en-US"/>
              <a:t>除了管理文献资料， 还可以给自己的文档、音乐和视频等资料建立档案，进行管理</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title"/>
          </p:nvPr>
        </p:nvSpPr>
        <p:spPr/>
        <p:txBody>
          <a:bodyPr/>
          <a:lstStyle/>
          <a:p>
            <a:pPr eaLnBrk="1" hangingPunct="1"/>
            <a:r>
              <a:rPr lang="zh-CN" altLang="en-US" dirty="0" smtClean="0"/>
              <a:t>四、</a:t>
            </a:r>
            <a:r>
              <a:rPr lang="zh-CN" altLang="zh-CN" dirty="0" smtClean="0"/>
              <a:t>利用</a:t>
            </a:r>
            <a:r>
              <a:rPr lang="en-US" altLang="zh-CN" dirty="0" smtClean="0"/>
              <a:t>NE</a:t>
            </a:r>
            <a:r>
              <a:rPr lang="zh-CN" altLang="zh-CN" dirty="0" smtClean="0"/>
              <a:t>管理文献</a:t>
            </a:r>
            <a:endParaRPr lang="zh-CN" altLang="en-US" dirty="0" smtClean="0"/>
          </a:p>
        </p:txBody>
      </p:sp>
      <p:pic>
        <p:nvPicPr>
          <p:cNvPr id="37891" name="Picture 5"/>
          <p:cNvPicPr>
            <a:picLocks noGrp="1" noChangeAspect="1" noChangeArrowheads="1"/>
          </p:cNvPicPr>
          <p:nvPr>
            <p:ph idx="1"/>
          </p:nvPr>
        </p:nvPicPr>
        <p:blipFill>
          <a:blip r:embed="rId2"/>
          <a:srcRect/>
          <a:stretch>
            <a:fillRect/>
          </a:stretch>
        </p:blipFill>
        <p:spPr>
          <a:xfrm>
            <a:off x="5219700" y="1412875"/>
            <a:ext cx="2808288" cy="5226050"/>
          </a:xfrm>
          <a:noFill/>
        </p:spPr>
      </p:pic>
      <p:sp>
        <p:nvSpPr>
          <p:cNvPr id="37892" name="TextBox 4"/>
          <p:cNvSpPr txBox="1">
            <a:spLocks noChangeArrowheads="1"/>
          </p:cNvSpPr>
          <p:nvPr/>
        </p:nvSpPr>
        <p:spPr bwMode="auto">
          <a:xfrm>
            <a:off x="755650" y="1557338"/>
            <a:ext cx="3168650" cy="922337"/>
          </a:xfrm>
          <a:prstGeom prst="rect">
            <a:avLst/>
          </a:prstGeom>
          <a:noFill/>
          <a:ln w="9525">
            <a:noFill/>
            <a:miter lim="800000"/>
            <a:headEnd/>
            <a:tailEnd/>
          </a:ln>
        </p:spPr>
        <p:txBody>
          <a:bodyPr>
            <a:spAutoFit/>
          </a:bodyPr>
          <a:lstStyle/>
          <a:p>
            <a:r>
              <a:rPr lang="zh-CN" altLang="en-US"/>
              <a:t>在题录列表中，点击鼠标右键可以进行编辑、新增和移动等操作。</a:t>
            </a:r>
          </a:p>
        </p:txBody>
      </p:sp>
      <p:sp>
        <p:nvSpPr>
          <p:cNvPr id="37893" name="TextBox 7"/>
          <p:cNvSpPr txBox="1">
            <a:spLocks noChangeArrowheads="1"/>
          </p:cNvSpPr>
          <p:nvPr/>
        </p:nvSpPr>
        <p:spPr bwMode="auto">
          <a:xfrm>
            <a:off x="900113" y="2997200"/>
            <a:ext cx="2951162" cy="646113"/>
          </a:xfrm>
          <a:prstGeom prst="rect">
            <a:avLst/>
          </a:prstGeom>
          <a:noFill/>
          <a:ln w="9525">
            <a:noFill/>
            <a:miter lim="800000"/>
            <a:headEnd/>
            <a:tailEnd/>
          </a:ln>
        </p:spPr>
        <p:txBody>
          <a:bodyPr>
            <a:spAutoFit/>
          </a:bodyPr>
          <a:lstStyle/>
          <a:p>
            <a:r>
              <a:rPr lang="zh-CN" altLang="en-US"/>
              <a:t>通过设置优先级、添加标签可以对文献进行分类。</a:t>
            </a:r>
          </a:p>
        </p:txBody>
      </p:sp>
      <p:sp>
        <p:nvSpPr>
          <p:cNvPr id="12" name="右箭头 11"/>
          <p:cNvSpPr/>
          <p:nvPr/>
        </p:nvSpPr>
        <p:spPr>
          <a:xfrm>
            <a:off x="3924300" y="1628775"/>
            <a:ext cx="15843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3" name="右箭头 12"/>
          <p:cNvSpPr/>
          <p:nvPr/>
        </p:nvSpPr>
        <p:spPr>
          <a:xfrm>
            <a:off x="3924300" y="3068638"/>
            <a:ext cx="1584325" cy="431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37896" name="Picture 6"/>
          <p:cNvPicPr>
            <a:picLocks noChangeAspect="1" noChangeArrowheads="1"/>
          </p:cNvPicPr>
          <p:nvPr/>
        </p:nvPicPr>
        <p:blipFill>
          <a:blip r:embed="rId3"/>
          <a:srcRect/>
          <a:stretch>
            <a:fillRect/>
          </a:stretch>
        </p:blipFill>
        <p:spPr bwMode="auto">
          <a:xfrm>
            <a:off x="1116013" y="4437063"/>
            <a:ext cx="2808287" cy="1801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title"/>
          </p:nvPr>
        </p:nvSpPr>
        <p:spPr/>
        <p:txBody>
          <a:bodyPr/>
          <a:lstStyle/>
          <a:p>
            <a:pPr eaLnBrk="1" hangingPunct="1"/>
            <a:r>
              <a:rPr lang="zh-CN" altLang="en-US" dirty="0" smtClean="0"/>
              <a:t>四</a:t>
            </a:r>
            <a:r>
              <a:rPr lang="zh-CN" altLang="en-US" dirty="0"/>
              <a:t>、</a:t>
            </a:r>
            <a:r>
              <a:rPr lang="zh-CN" altLang="zh-CN" dirty="0" smtClean="0"/>
              <a:t>利用</a:t>
            </a:r>
            <a:r>
              <a:rPr lang="en-US" altLang="zh-CN" dirty="0" smtClean="0"/>
              <a:t>NE</a:t>
            </a:r>
            <a:r>
              <a:rPr lang="zh-CN" altLang="zh-CN" dirty="0" smtClean="0"/>
              <a:t>管理文献</a:t>
            </a:r>
            <a:endParaRPr lang="zh-CN" altLang="en-US" dirty="0" smtClean="0"/>
          </a:p>
        </p:txBody>
      </p:sp>
      <p:sp>
        <p:nvSpPr>
          <p:cNvPr id="38915" name="内容占位符 2"/>
          <p:cNvSpPr>
            <a:spLocks noGrp="1"/>
          </p:cNvSpPr>
          <p:nvPr>
            <p:ph idx="1"/>
          </p:nvPr>
        </p:nvSpPr>
        <p:spPr/>
        <p:txBody>
          <a:bodyPr/>
          <a:lstStyle/>
          <a:p>
            <a:pPr eaLnBrk="1" hangingPunct="1">
              <a:buFont typeface="Arial" pitchFamily="34" charset="0"/>
              <a:buNone/>
            </a:pPr>
            <a:r>
              <a:rPr lang="en-US" altLang="zh-CN" b="1" dirty="0" smtClean="0"/>
              <a:t> </a:t>
            </a:r>
            <a:r>
              <a:rPr lang="zh-CN" altLang="en-US" b="1" dirty="0" smtClean="0"/>
              <a:t>更多功能：</a:t>
            </a:r>
            <a:endParaRPr lang="en-US" altLang="zh-CN" b="1" dirty="0" smtClean="0"/>
          </a:p>
          <a:p>
            <a:pPr eaLnBrk="1" hangingPunct="1">
              <a:buNone/>
            </a:pPr>
            <a:r>
              <a:rPr lang="zh-CN" altLang="en-US" sz="2800" dirty="0"/>
              <a:t>检索</a:t>
            </a:r>
            <a:r>
              <a:rPr lang="zh-CN" altLang="en-US" sz="2800" dirty="0" smtClean="0"/>
              <a:t>功能</a:t>
            </a:r>
            <a:endParaRPr lang="en-US" altLang="zh-CN" sz="2800" dirty="0" smtClean="0"/>
          </a:p>
          <a:p>
            <a:pPr eaLnBrk="1" hangingPunct="1">
              <a:buFont typeface="Arial" pitchFamily="34" charset="0"/>
              <a:buNone/>
            </a:pPr>
            <a:r>
              <a:rPr lang="zh-CN" altLang="en-US" sz="2800" dirty="0" smtClean="0"/>
              <a:t>附件链接：可手工添加附件，支持批量添加</a:t>
            </a:r>
            <a:endParaRPr lang="en-US" altLang="zh-CN" sz="2800" dirty="0" smtClean="0"/>
          </a:p>
          <a:p>
            <a:pPr eaLnBrk="1" hangingPunct="1">
              <a:buFont typeface="Arial" pitchFamily="34" charset="0"/>
              <a:buNone/>
            </a:pPr>
            <a:r>
              <a:rPr lang="zh-CN" altLang="en-US" sz="2800" dirty="0" smtClean="0"/>
              <a:t>查找、删除重复题录</a:t>
            </a:r>
            <a:endParaRPr lang="en-US" altLang="zh-CN" sz="2800" dirty="0" smtClean="0"/>
          </a:p>
          <a:p>
            <a:pPr eaLnBrk="1" hangingPunct="1">
              <a:buFont typeface="Arial" pitchFamily="34" charset="0"/>
              <a:buNone/>
            </a:pPr>
            <a:r>
              <a:rPr lang="zh-CN" altLang="en-US" sz="2800" dirty="0" smtClean="0"/>
              <a:t>为题录增加</a:t>
            </a:r>
            <a:r>
              <a:rPr lang="zh-CN" altLang="en-US" sz="2800" dirty="0"/>
              <a:t>标签</a:t>
            </a:r>
            <a:endParaRPr lang="en-US" altLang="zh-CN" sz="2800" dirty="0" smtClean="0"/>
          </a:p>
          <a:p>
            <a:pPr eaLnBrk="1" hangingPunct="1">
              <a:buFont typeface="Arial" pitchFamily="34" charset="0"/>
              <a:buNone/>
            </a:pPr>
            <a:r>
              <a:rPr lang="zh-CN" altLang="en-US" dirty="0" smtClean="0"/>
              <a:t>简单的统计分析功能</a:t>
            </a:r>
            <a:endParaRPr lang="en-US" altLang="zh-CN" dirty="0" smtClean="0"/>
          </a:p>
          <a:p>
            <a:pPr eaLnBrk="1" hangingPunct="1">
              <a:buFont typeface="Arial" pitchFamily="34" charset="0"/>
              <a:buNone/>
            </a:pPr>
            <a:r>
              <a:rPr lang="en-US" altLang="zh-CN" dirty="0" smtClean="0">
                <a:solidFill>
                  <a:srgbClr val="FF0000"/>
                </a:solidFill>
              </a:rPr>
              <a:t>【update</a:t>
            </a:r>
            <a:r>
              <a:rPr lang="en-US" altLang="zh-CN" dirty="0">
                <a:solidFill>
                  <a:srgbClr val="FF0000"/>
                </a:solidFill>
              </a:rPr>
              <a:t>:</a:t>
            </a:r>
            <a:r>
              <a:rPr lang="zh-CN" altLang="en-US" dirty="0" smtClean="0">
                <a:solidFill>
                  <a:srgbClr val="FF0000"/>
                </a:solidFill>
              </a:rPr>
              <a:t>新版</a:t>
            </a:r>
            <a:r>
              <a:rPr lang="en-US" altLang="zh-CN" dirty="0" smtClean="0">
                <a:solidFill>
                  <a:srgbClr val="FF0000"/>
                </a:solidFill>
              </a:rPr>
              <a:t>NE</a:t>
            </a:r>
            <a:r>
              <a:rPr lang="zh-CN" altLang="en-US" dirty="0" smtClean="0">
                <a:solidFill>
                  <a:srgbClr val="FF0000"/>
                </a:solidFill>
              </a:rPr>
              <a:t>在统计分析上做了加强，有兴趣和需要的可以进一步研究</a:t>
            </a:r>
            <a:r>
              <a:rPr lang="en-US" altLang="zh-CN" dirty="0" smtClean="0">
                <a:solidFill>
                  <a:srgbClr val="FF0000"/>
                </a:solidFill>
              </a:rPr>
              <a: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title"/>
          </p:nvPr>
        </p:nvSpPr>
        <p:spPr/>
        <p:txBody>
          <a:bodyPr/>
          <a:lstStyle/>
          <a:p>
            <a:pPr eaLnBrk="1" hangingPunct="1"/>
            <a:r>
              <a:rPr lang="zh-CN" altLang="en-US" dirty="0" smtClean="0"/>
              <a:t>五、记录文献学习笔记</a:t>
            </a:r>
          </a:p>
        </p:txBody>
      </p:sp>
      <p:sp>
        <p:nvSpPr>
          <p:cNvPr id="39939" name="内容占位符 2"/>
          <p:cNvSpPr>
            <a:spLocks noGrp="1"/>
          </p:cNvSpPr>
          <p:nvPr>
            <p:ph idx="1"/>
          </p:nvPr>
        </p:nvSpPr>
        <p:spPr/>
        <p:txBody>
          <a:bodyPr/>
          <a:lstStyle/>
          <a:p>
            <a:pPr eaLnBrk="1" hangingPunct="1">
              <a:buFont typeface="Arial" pitchFamily="34" charset="0"/>
              <a:buNone/>
            </a:pPr>
            <a:r>
              <a:rPr lang="zh-CN" altLang="en-US" dirty="0" smtClean="0"/>
              <a:t>利用</a:t>
            </a:r>
            <a:r>
              <a:rPr lang="en-US" altLang="zh-CN" dirty="0" smtClean="0"/>
              <a:t>NE</a:t>
            </a:r>
            <a:r>
              <a:rPr lang="zh-CN" altLang="en-US" dirty="0" smtClean="0"/>
              <a:t>学习文献和记录笔记：</a:t>
            </a:r>
            <a:endParaRPr lang="en-US" altLang="zh-CN" dirty="0" smtClean="0"/>
          </a:p>
          <a:p>
            <a:pPr eaLnBrk="1" hangingPunct="1">
              <a:buFont typeface="Arial" pitchFamily="34" charset="0"/>
              <a:buNone/>
            </a:pPr>
            <a:r>
              <a:rPr lang="zh-CN" altLang="en-US" sz="2800" dirty="0" smtClean="0"/>
              <a:t>可以在笔记中插入图片、表格、链接和数学公式：</a:t>
            </a: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endParaRPr lang="en-US" altLang="zh-CN" sz="2800" dirty="0" smtClean="0"/>
          </a:p>
          <a:p>
            <a:pPr eaLnBrk="1" hangingPunct="1">
              <a:buFont typeface="Arial" pitchFamily="34" charset="0"/>
              <a:buNone/>
            </a:pPr>
            <a:r>
              <a:rPr lang="zh-CN" altLang="en-US" sz="2800" b="1" dirty="0" smtClean="0">
                <a:solidFill>
                  <a:srgbClr val="C00000"/>
                </a:solidFill>
              </a:rPr>
              <a:t>所做的笔记在写论文是可以直接插入到论文</a:t>
            </a:r>
            <a:endParaRPr lang="en-US" altLang="zh-CN" sz="2800" b="1" dirty="0" smtClean="0">
              <a:solidFill>
                <a:srgbClr val="C00000"/>
              </a:solidFill>
            </a:endParaRPr>
          </a:p>
        </p:txBody>
      </p:sp>
      <p:pic>
        <p:nvPicPr>
          <p:cNvPr id="39940" name="Picture 6"/>
          <p:cNvPicPr>
            <a:picLocks noChangeAspect="1" noChangeArrowheads="1"/>
          </p:cNvPicPr>
          <p:nvPr/>
        </p:nvPicPr>
        <p:blipFill>
          <a:blip r:embed="rId2"/>
          <a:srcRect/>
          <a:stretch>
            <a:fillRect/>
          </a:stretch>
        </p:blipFill>
        <p:spPr bwMode="auto">
          <a:xfrm>
            <a:off x="251520" y="2636912"/>
            <a:ext cx="5183187" cy="3311525"/>
          </a:xfrm>
          <a:prstGeom prst="rect">
            <a:avLst/>
          </a:prstGeom>
          <a:noFill/>
          <a:ln w="9525">
            <a:noFill/>
            <a:miter lim="800000"/>
            <a:headEnd/>
            <a:tailEnd/>
          </a:ln>
        </p:spPr>
      </p:pic>
      <p:pic>
        <p:nvPicPr>
          <p:cNvPr id="3" name="图片 2"/>
          <p:cNvPicPr>
            <a:picLocks noChangeAspect="1"/>
          </p:cNvPicPr>
          <p:nvPr/>
        </p:nvPicPr>
        <p:blipFill>
          <a:blip r:embed="rId3"/>
          <a:stretch>
            <a:fillRect/>
          </a:stretch>
        </p:blipFill>
        <p:spPr>
          <a:xfrm>
            <a:off x="5508104" y="3409777"/>
            <a:ext cx="3529781" cy="253866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600200"/>
            <a:ext cx="8928992" cy="4525963"/>
          </a:xfrm>
        </p:spPr>
        <p:txBody>
          <a:bodyPr/>
          <a:lstStyle/>
          <a:p>
            <a:r>
              <a:rPr lang="zh-CN" altLang="en-US" b="1" dirty="0" smtClean="0">
                <a:solidFill>
                  <a:srgbClr val="FF0000"/>
                </a:solidFill>
              </a:rPr>
              <a:t>将</a:t>
            </a:r>
            <a:r>
              <a:rPr lang="en-US" altLang="zh-CN" b="1" dirty="0">
                <a:solidFill>
                  <a:srgbClr val="FF0000"/>
                </a:solidFill>
              </a:rPr>
              <a:t>NE</a:t>
            </a:r>
            <a:r>
              <a:rPr lang="zh-CN" altLang="en-US" b="1" dirty="0">
                <a:solidFill>
                  <a:srgbClr val="FF0000"/>
                </a:solidFill>
              </a:rPr>
              <a:t>中的题录导入</a:t>
            </a:r>
            <a:r>
              <a:rPr lang="en-US" altLang="zh-CN" b="1" dirty="0">
                <a:solidFill>
                  <a:srgbClr val="FF0000"/>
                </a:solidFill>
              </a:rPr>
              <a:t>EN</a:t>
            </a:r>
          </a:p>
          <a:p>
            <a:pPr marL="0" indent="0">
              <a:buNone/>
            </a:pPr>
            <a:r>
              <a:rPr lang="en-US" altLang="zh-CN" dirty="0" smtClean="0"/>
              <a:t>       </a:t>
            </a:r>
            <a:r>
              <a:rPr lang="zh-CN" altLang="en-US" sz="2800" dirty="0" smtClean="0"/>
              <a:t>使用场景：</a:t>
            </a:r>
            <a:endParaRPr lang="en-US" altLang="zh-CN" sz="2800" dirty="0" smtClean="0"/>
          </a:p>
          <a:p>
            <a:pPr marL="0" indent="0">
              <a:buNone/>
            </a:pPr>
            <a:r>
              <a:rPr lang="en-US" altLang="zh-CN" sz="2800" dirty="0" smtClean="0"/>
              <a:t>        A</a:t>
            </a:r>
            <a:r>
              <a:rPr lang="en-US" altLang="zh-CN" sz="2800" dirty="0" smtClean="0">
                <a:solidFill>
                  <a:prstClr val="black"/>
                </a:solidFill>
              </a:rPr>
              <a:t>.</a:t>
            </a:r>
            <a:r>
              <a:rPr lang="zh-CN" altLang="en-US" sz="2800" dirty="0" smtClean="0">
                <a:solidFill>
                  <a:prstClr val="black"/>
                </a:solidFill>
              </a:rPr>
              <a:t>我在同时使用</a:t>
            </a:r>
            <a:r>
              <a:rPr lang="en-US" altLang="zh-CN" sz="2800" dirty="0" smtClean="0">
                <a:solidFill>
                  <a:prstClr val="black"/>
                </a:solidFill>
              </a:rPr>
              <a:t>NE</a:t>
            </a:r>
            <a:r>
              <a:rPr lang="zh-CN" altLang="en-US" sz="2800" dirty="0" smtClean="0">
                <a:solidFill>
                  <a:prstClr val="black"/>
                </a:solidFill>
              </a:rPr>
              <a:t>和</a:t>
            </a:r>
            <a:r>
              <a:rPr lang="en-US" altLang="zh-CN" sz="2800" dirty="0" err="1" smtClean="0">
                <a:solidFill>
                  <a:prstClr val="black"/>
                </a:solidFill>
              </a:rPr>
              <a:t>EN</a:t>
            </a:r>
            <a:r>
              <a:rPr lang="zh-CN" altLang="en-US" sz="2800" dirty="0" smtClean="0">
                <a:solidFill>
                  <a:prstClr val="black"/>
                </a:solidFill>
              </a:rPr>
              <a:t>来管理不同来源的题录，但在写论文时需要同时插入</a:t>
            </a:r>
            <a:r>
              <a:rPr lang="en-US" altLang="zh-CN" sz="2800" dirty="0" smtClean="0">
                <a:solidFill>
                  <a:prstClr val="black"/>
                </a:solidFill>
              </a:rPr>
              <a:t>NE</a:t>
            </a:r>
            <a:r>
              <a:rPr lang="zh-CN" altLang="en-US" sz="2800" dirty="0" smtClean="0">
                <a:solidFill>
                  <a:prstClr val="black"/>
                </a:solidFill>
              </a:rPr>
              <a:t>和</a:t>
            </a:r>
            <a:r>
              <a:rPr lang="en-US" altLang="zh-CN" sz="2800" dirty="0" err="1" smtClean="0">
                <a:solidFill>
                  <a:prstClr val="black"/>
                </a:solidFill>
              </a:rPr>
              <a:t>EN</a:t>
            </a:r>
            <a:r>
              <a:rPr lang="zh-CN" altLang="en-US" sz="2800" dirty="0" smtClean="0">
                <a:solidFill>
                  <a:prstClr val="black"/>
                </a:solidFill>
              </a:rPr>
              <a:t>中的参考文献，但又不能同时使用两个软件插入参考文献，怎么把</a:t>
            </a:r>
            <a:r>
              <a:rPr lang="en-US" altLang="zh-CN" sz="2800" dirty="0" smtClean="0">
                <a:solidFill>
                  <a:prstClr val="black"/>
                </a:solidFill>
              </a:rPr>
              <a:t>NE</a:t>
            </a:r>
            <a:r>
              <a:rPr lang="zh-CN" altLang="en-US" sz="2800" dirty="0" smtClean="0">
                <a:solidFill>
                  <a:prstClr val="black"/>
                </a:solidFill>
              </a:rPr>
              <a:t>和</a:t>
            </a:r>
            <a:r>
              <a:rPr lang="en-US" altLang="zh-CN" sz="2800" dirty="0" err="1" smtClean="0">
                <a:solidFill>
                  <a:prstClr val="black"/>
                </a:solidFill>
              </a:rPr>
              <a:t>EN</a:t>
            </a:r>
            <a:r>
              <a:rPr lang="zh-CN" altLang="en-US" sz="2800" dirty="0" smtClean="0">
                <a:solidFill>
                  <a:prstClr val="black"/>
                </a:solidFill>
              </a:rPr>
              <a:t>中的题录合并到一个软件里，以便于插入参考文献？</a:t>
            </a:r>
            <a:endParaRPr lang="en-US" altLang="zh-CN" sz="2800" dirty="0" smtClean="0">
              <a:solidFill>
                <a:prstClr val="black"/>
              </a:solidFill>
            </a:endParaRPr>
          </a:p>
          <a:p>
            <a:pPr marL="0" indent="0">
              <a:buNone/>
            </a:pPr>
            <a:r>
              <a:rPr lang="en-US" altLang="zh-CN" sz="2800" dirty="0"/>
              <a:t> </a:t>
            </a:r>
            <a:r>
              <a:rPr lang="en-US" altLang="zh-CN" sz="2800" dirty="0" smtClean="0"/>
              <a:t>       B.</a:t>
            </a:r>
            <a:r>
              <a:rPr lang="zh-CN" altLang="en-US" sz="2800" dirty="0"/>
              <a:t>如果不想</a:t>
            </a:r>
            <a:r>
              <a:rPr lang="en-US" altLang="zh-CN" sz="2800" dirty="0"/>
              <a:t>/</a:t>
            </a:r>
            <a:r>
              <a:rPr lang="zh-CN" altLang="en-US" sz="2800" dirty="0"/>
              <a:t>不能使用</a:t>
            </a:r>
            <a:r>
              <a:rPr lang="en-US" altLang="zh-CN" sz="2800" dirty="0"/>
              <a:t>NE</a:t>
            </a:r>
            <a:r>
              <a:rPr lang="zh-CN" altLang="en-US" sz="2800" dirty="0"/>
              <a:t>了，想改用</a:t>
            </a:r>
            <a:r>
              <a:rPr lang="en-US" altLang="zh-CN" sz="2800" dirty="0" err="1"/>
              <a:t>EN</a:t>
            </a:r>
            <a:r>
              <a:rPr lang="zh-CN" altLang="en-US" sz="2800" dirty="0"/>
              <a:t>（</a:t>
            </a:r>
            <a:r>
              <a:rPr lang="en-US" altLang="zh-CN" sz="2800" dirty="0"/>
              <a:t>vice versa, and so on</a:t>
            </a:r>
            <a:r>
              <a:rPr lang="zh-CN" altLang="en-US" sz="2800" dirty="0"/>
              <a:t>），怎么将</a:t>
            </a:r>
            <a:r>
              <a:rPr lang="en-US" altLang="zh-CN" sz="2800" dirty="0"/>
              <a:t>NE</a:t>
            </a:r>
            <a:r>
              <a:rPr lang="zh-CN" altLang="en-US" sz="2800" dirty="0"/>
              <a:t>中的文献题录导入到</a:t>
            </a:r>
            <a:r>
              <a:rPr lang="en-US" altLang="zh-CN" sz="2800" dirty="0" err="1"/>
              <a:t>EN</a:t>
            </a:r>
            <a:r>
              <a:rPr lang="zh-CN" altLang="en-US" sz="2800" dirty="0"/>
              <a:t>？</a:t>
            </a:r>
            <a:endParaRPr lang="en-US" altLang="zh-CN" sz="1600" dirty="0"/>
          </a:p>
          <a:p>
            <a:pPr marL="400050" lvl="1" indent="0">
              <a:buNone/>
            </a:pPr>
            <a:r>
              <a:rPr lang="zh-CN" altLang="en-US" sz="1600" dirty="0">
                <a:solidFill>
                  <a:prstClr val="black"/>
                </a:solidFill>
              </a:rPr>
              <a:t>如果还想将全文链接也同步过去，该怎么办？</a:t>
            </a:r>
            <a:r>
              <a:rPr lang="en-US" altLang="zh-CN" sz="1600" dirty="0">
                <a:solidFill>
                  <a:prstClr val="black"/>
                </a:solidFill>
              </a:rPr>
              <a:t>【</a:t>
            </a:r>
            <a:r>
              <a:rPr lang="zh-CN" altLang="en-US" sz="1600" dirty="0">
                <a:solidFill>
                  <a:prstClr val="black"/>
                </a:solidFill>
              </a:rPr>
              <a:t>这个问题操作太复杂， 今天不讲。有个文档，有兴趣</a:t>
            </a:r>
            <a:r>
              <a:rPr lang="en-US" altLang="zh-CN" sz="1600" dirty="0">
                <a:solidFill>
                  <a:prstClr val="black"/>
                </a:solidFill>
              </a:rPr>
              <a:t>/</a:t>
            </a:r>
            <a:r>
              <a:rPr lang="zh-CN" altLang="en-US" sz="1600" dirty="0">
                <a:solidFill>
                  <a:prstClr val="black"/>
                </a:solidFill>
              </a:rPr>
              <a:t>需求可以自己去看</a:t>
            </a:r>
            <a:r>
              <a:rPr lang="en-US" altLang="zh-CN" sz="1600" dirty="0">
                <a:solidFill>
                  <a:prstClr val="black"/>
                </a:solidFill>
              </a:rPr>
              <a:t>】</a:t>
            </a:r>
            <a:endParaRPr lang="zh-CN" altLang="en-US" sz="2800" dirty="0" smtClean="0"/>
          </a:p>
        </p:txBody>
      </p:sp>
      <p:sp>
        <p:nvSpPr>
          <p:cNvPr id="5" name="标题 1"/>
          <p:cNvSpPr>
            <a:spLocks noGrp="1"/>
          </p:cNvSpPr>
          <p:nvPr>
            <p:ph type="title"/>
          </p:nvPr>
        </p:nvSpPr>
        <p:spPr>
          <a:xfrm>
            <a:off x="251520" y="274638"/>
            <a:ext cx="8568952" cy="1143000"/>
          </a:xfrm>
        </p:spPr>
        <p:txBody>
          <a:bodyPr/>
          <a:lstStyle/>
          <a:p>
            <a:pPr eaLnBrk="1" hangingPunct="1"/>
            <a:r>
              <a:rPr lang="zh-CN" altLang="en-US" sz="4000" dirty="0" smtClean="0"/>
              <a:t>六、将</a:t>
            </a:r>
            <a:r>
              <a:rPr lang="en-US" altLang="zh-CN" sz="4000" dirty="0"/>
              <a:t>NE</a:t>
            </a:r>
            <a:r>
              <a:rPr lang="zh-CN" altLang="en-US" sz="4000" dirty="0"/>
              <a:t>中的题录导入其他文献管理软件</a:t>
            </a:r>
            <a:endParaRPr lang="zh-CN" altLang="en-US" sz="4000" dirty="0" smtClean="0"/>
          </a:p>
        </p:txBody>
      </p:sp>
    </p:spTree>
    <p:extLst>
      <p:ext uri="{BB962C8B-B14F-4D97-AF65-F5344CB8AC3E}">
        <p14:creationId xmlns:p14="http://schemas.microsoft.com/office/powerpoint/2010/main" val="10653689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内容占位符 2"/>
          <p:cNvSpPr>
            <a:spLocks noGrp="1"/>
          </p:cNvSpPr>
          <p:nvPr>
            <p:ph idx="1"/>
          </p:nvPr>
        </p:nvSpPr>
        <p:spPr>
          <a:xfrm>
            <a:off x="421196" y="1340768"/>
            <a:ext cx="8229600" cy="4525963"/>
          </a:xfrm>
        </p:spPr>
        <p:txBody>
          <a:bodyPr/>
          <a:lstStyle/>
          <a:p>
            <a:pPr eaLnBrk="1" hangingPunct="1">
              <a:buNone/>
            </a:pPr>
            <a:r>
              <a:rPr lang="zh-CN" altLang="en-US" sz="2400" dirty="0" smtClean="0"/>
              <a:t>     </a:t>
            </a:r>
            <a:r>
              <a:rPr lang="zh-CN" altLang="en-US" sz="2800" b="1" dirty="0" smtClean="0"/>
              <a:t>理论上</a:t>
            </a:r>
            <a:r>
              <a:rPr lang="zh-CN" altLang="en-US" sz="2400" dirty="0"/>
              <a:t>，从</a:t>
            </a:r>
            <a:r>
              <a:rPr lang="en-US" altLang="zh-CN" sz="2400" dirty="0" smtClean="0"/>
              <a:t>NE</a:t>
            </a:r>
            <a:r>
              <a:rPr lang="zh-CN" altLang="en-US" sz="2400" dirty="0" smtClean="0"/>
              <a:t>导出的</a:t>
            </a:r>
            <a:r>
              <a:rPr lang="zh-CN" altLang="en-US" sz="2400" dirty="0"/>
              <a:t>格式</a:t>
            </a:r>
            <a:r>
              <a:rPr lang="zh-CN" altLang="en-US" sz="2400" dirty="0" smtClean="0"/>
              <a:t>和</a:t>
            </a:r>
            <a:r>
              <a:rPr lang="en-US" altLang="zh-CN" sz="2400" dirty="0" smtClean="0"/>
              <a:t>endnote</a:t>
            </a:r>
            <a:r>
              <a:rPr lang="zh-CN" altLang="en-US" sz="2400" dirty="0" smtClean="0"/>
              <a:t>的导入格式一致，就可以完成导入</a:t>
            </a:r>
          </a:p>
          <a:p>
            <a:pPr eaLnBrk="1" hangingPunct="1">
              <a:buFont typeface="Arial" pitchFamily="34" charset="0"/>
              <a:buNone/>
            </a:pPr>
            <a:endParaRPr lang="zh-CN" altLang="en-US" dirty="0" smtClean="0"/>
          </a:p>
        </p:txBody>
      </p:sp>
      <p:pic>
        <p:nvPicPr>
          <p:cNvPr id="40964" name="Picture 3"/>
          <p:cNvPicPr>
            <a:picLocks noChangeAspect="1" noChangeArrowheads="1"/>
          </p:cNvPicPr>
          <p:nvPr/>
        </p:nvPicPr>
        <p:blipFill>
          <a:blip r:embed="rId3"/>
          <a:srcRect/>
          <a:stretch>
            <a:fillRect/>
          </a:stretch>
        </p:blipFill>
        <p:spPr bwMode="auto">
          <a:xfrm>
            <a:off x="34384" y="2316050"/>
            <a:ext cx="2698445" cy="3312194"/>
          </a:xfrm>
          <a:prstGeom prst="rect">
            <a:avLst/>
          </a:prstGeom>
          <a:noFill/>
          <a:ln w="9525">
            <a:noFill/>
            <a:miter lim="800000"/>
            <a:headEnd/>
            <a:tailEnd/>
          </a:ln>
        </p:spPr>
      </p:pic>
      <p:pic>
        <p:nvPicPr>
          <p:cNvPr id="40965" name="Picture 9"/>
          <p:cNvPicPr>
            <a:picLocks noChangeAspect="1" noChangeArrowheads="1"/>
          </p:cNvPicPr>
          <p:nvPr/>
        </p:nvPicPr>
        <p:blipFill>
          <a:blip r:embed="rId4"/>
          <a:srcRect/>
          <a:stretch>
            <a:fillRect/>
          </a:stretch>
        </p:blipFill>
        <p:spPr bwMode="auto">
          <a:xfrm>
            <a:off x="2902505" y="4157174"/>
            <a:ext cx="2818147" cy="2768018"/>
          </a:xfrm>
          <a:prstGeom prst="rect">
            <a:avLst/>
          </a:prstGeom>
          <a:noFill/>
          <a:ln w="9525">
            <a:noFill/>
            <a:miter lim="800000"/>
            <a:headEnd/>
            <a:tailEnd/>
          </a:ln>
        </p:spPr>
      </p:pic>
      <p:sp>
        <p:nvSpPr>
          <p:cNvPr id="2" name="文本框 1"/>
          <p:cNvSpPr txBox="1"/>
          <p:nvPr/>
        </p:nvSpPr>
        <p:spPr>
          <a:xfrm>
            <a:off x="3347864" y="1874966"/>
            <a:ext cx="5472608" cy="2062103"/>
          </a:xfrm>
          <a:prstGeom prst="rect">
            <a:avLst/>
          </a:prstGeom>
          <a:noFill/>
        </p:spPr>
        <p:txBody>
          <a:bodyPr wrap="square" rtlCol="0">
            <a:spAutoFit/>
          </a:bodyPr>
          <a:lstStyle/>
          <a:p>
            <a:r>
              <a:rPr lang="zh-CN" altLang="en-US" sz="4000" b="1" dirty="0" smtClean="0"/>
              <a:t>实际情况：</a:t>
            </a:r>
            <a:endParaRPr lang="en-US" altLang="zh-CN" sz="4000" b="1" dirty="0" smtClean="0"/>
          </a:p>
          <a:p>
            <a:r>
              <a:rPr lang="zh-CN" altLang="en-US" sz="4400" b="1" dirty="0" smtClean="0">
                <a:solidFill>
                  <a:srgbClr val="FF0000"/>
                </a:solidFill>
              </a:rPr>
              <a:t>不一定，有很多坑。</a:t>
            </a:r>
            <a:endParaRPr lang="en-US" altLang="zh-CN" sz="4400" b="1" dirty="0" smtClean="0">
              <a:solidFill>
                <a:srgbClr val="FF0000"/>
              </a:solidFill>
            </a:endParaRPr>
          </a:p>
          <a:p>
            <a:r>
              <a:rPr lang="zh-CN" altLang="en-US" sz="4400" b="1" dirty="0">
                <a:solidFill>
                  <a:srgbClr val="FF0000"/>
                </a:solidFill>
              </a:rPr>
              <a:t>你们</a:t>
            </a:r>
            <a:r>
              <a:rPr lang="zh-CN" altLang="en-US" sz="4400" b="1" dirty="0" smtClean="0">
                <a:solidFill>
                  <a:srgbClr val="FF0000"/>
                </a:solidFill>
              </a:rPr>
              <a:t>要自己去踩一遍。</a:t>
            </a:r>
            <a:endParaRPr lang="zh-CN" altLang="en-US" sz="4400" b="1" dirty="0">
              <a:solidFill>
                <a:srgbClr val="FF0000"/>
              </a:solidFill>
            </a:endParaRPr>
          </a:p>
        </p:txBody>
      </p:sp>
      <p:pic>
        <p:nvPicPr>
          <p:cNvPr id="1030" name="Picture 6" descr="https://timgsa.baidu.com/timg?image&amp;quality=80&amp;size=b9999_10000&amp;sec=1539065163331&amp;di=b7f75690b32af06622200cea1208bd57&amp;imgtype=0&amp;src=http%3A%2F%2Fpic.baike.soso.com%2Fugc%2Fbaikepic2%2F14466%2F20160705111111-521006440.jpg%2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6176" y="3972147"/>
            <a:ext cx="2987306" cy="2960713"/>
          </a:xfrm>
          <a:prstGeom prst="rect">
            <a:avLst/>
          </a:prstGeom>
          <a:noFill/>
          <a:extLst>
            <a:ext uri="{909E8E84-426E-40DD-AFC4-6F175D3DCCD1}">
              <a14:hiddenFill xmlns:a14="http://schemas.microsoft.com/office/drawing/2010/main">
                <a:solidFill>
                  <a:srgbClr val="FFFFFF"/>
                </a:solidFill>
              </a14:hiddenFill>
            </a:ext>
          </a:extLst>
        </p:spPr>
      </p:pic>
      <p:sp>
        <p:nvSpPr>
          <p:cNvPr id="9" name="标题 1"/>
          <p:cNvSpPr>
            <a:spLocks noGrp="1"/>
          </p:cNvSpPr>
          <p:nvPr>
            <p:ph type="title"/>
          </p:nvPr>
        </p:nvSpPr>
        <p:spPr>
          <a:xfrm>
            <a:off x="251520" y="274638"/>
            <a:ext cx="8568952" cy="1143000"/>
          </a:xfrm>
        </p:spPr>
        <p:txBody>
          <a:bodyPr/>
          <a:lstStyle/>
          <a:p>
            <a:pPr eaLnBrk="1" hangingPunct="1"/>
            <a:r>
              <a:rPr lang="zh-CN" altLang="en-US" sz="4000" dirty="0" smtClean="0"/>
              <a:t>六、将</a:t>
            </a:r>
            <a:r>
              <a:rPr lang="en-US" altLang="zh-CN" sz="4000" dirty="0"/>
              <a:t>NE</a:t>
            </a:r>
            <a:r>
              <a:rPr lang="zh-CN" altLang="en-US" sz="4000" dirty="0"/>
              <a:t>中的题录导入其他文献管理软件</a:t>
            </a:r>
            <a:endParaRPr lang="zh-CN" altLang="en-US" sz="4000" dirty="0" smtClean="0"/>
          </a:p>
        </p:txBody>
      </p:sp>
    </p:spTree>
    <p:extLst>
      <p:ext uri="{BB962C8B-B14F-4D97-AF65-F5344CB8AC3E}">
        <p14:creationId xmlns:p14="http://schemas.microsoft.com/office/powerpoint/2010/main" val="34647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t>几种常用的参考文献管理软件</a:t>
            </a:r>
          </a:p>
        </p:txBody>
      </p:sp>
      <p:graphicFrame>
        <p:nvGraphicFramePr>
          <p:cNvPr id="6" name="表格 5"/>
          <p:cNvGraphicFramePr>
            <a:graphicFrameLocks noGrp="1"/>
          </p:cNvGraphicFramePr>
          <p:nvPr>
            <p:extLst>
              <p:ext uri="{D42A27DB-BD31-4B8C-83A1-F6EECF244321}">
                <p14:modId xmlns:p14="http://schemas.microsoft.com/office/powerpoint/2010/main" val="3574801933"/>
              </p:ext>
            </p:extLst>
          </p:nvPr>
        </p:nvGraphicFramePr>
        <p:xfrm>
          <a:off x="853284" y="1387796"/>
          <a:ext cx="7272808" cy="3456384"/>
        </p:xfrm>
        <a:graphic>
          <a:graphicData uri="http://schemas.openxmlformats.org/drawingml/2006/table">
            <a:tbl>
              <a:tblPr firstRow="1" bandRow="1">
                <a:tableStyleId>{5C22544A-7EE6-4342-B048-85BDC9FD1C3A}</a:tableStyleId>
              </a:tblPr>
              <a:tblGrid>
                <a:gridCol w="1818202"/>
                <a:gridCol w="1818202"/>
                <a:gridCol w="1818202"/>
                <a:gridCol w="1818202"/>
              </a:tblGrid>
              <a:tr h="432048">
                <a:tc>
                  <a:txBody>
                    <a:bodyPr/>
                    <a:lstStyle/>
                    <a:p>
                      <a:endParaRPr lang="zh-CN" altLang="en-US" dirty="0"/>
                    </a:p>
                  </a:txBody>
                  <a:tcPr/>
                </a:tc>
                <a:tc>
                  <a:txBody>
                    <a:bodyPr/>
                    <a:lstStyle/>
                    <a:p>
                      <a:r>
                        <a:rPr lang="en-US" altLang="zh-CN" dirty="0" smtClean="0"/>
                        <a:t>windows</a:t>
                      </a:r>
                      <a:endParaRPr lang="zh-CN" altLang="en-US" dirty="0"/>
                    </a:p>
                  </a:txBody>
                  <a:tcPr/>
                </a:tc>
                <a:tc>
                  <a:txBody>
                    <a:bodyPr/>
                    <a:lstStyle/>
                    <a:p>
                      <a:r>
                        <a:rPr lang="en-US" altLang="zh-CN" dirty="0" smtClean="0"/>
                        <a:t>Mac OS</a:t>
                      </a:r>
                      <a:endParaRPr lang="zh-CN" altLang="en-US" dirty="0"/>
                    </a:p>
                  </a:txBody>
                  <a:tcPr/>
                </a:tc>
                <a:tc>
                  <a:txBody>
                    <a:bodyPr/>
                    <a:lstStyle/>
                    <a:p>
                      <a:r>
                        <a:rPr lang="en-US" altLang="zh-CN" dirty="0" err="1" smtClean="0"/>
                        <a:t>linux</a:t>
                      </a:r>
                      <a:endParaRPr lang="zh-CN" altLang="en-US" dirty="0"/>
                    </a:p>
                  </a:txBody>
                  <a:tcPr/>
                </a:tc>
              </a:tr>
              <a:tr h="432048">
                <a:tc>
                  <a:txBody>
                    <a:bodyPr/>
                    <a:lstStyle/>
                    <a:p>
                      <a:r>
                        <a:rPr lang="en-US" altLang="zh-CN" dirty="0" smtClean="0">
                          <a:solidFill>
                            <a:srgbClr val="FF0000"/>
                          </a:solidFill>
                        </a:rPr>
                        <a:t>EndNote</a:t>
                      </a:r>
                      <a:endParaRPr lang="zh-CN" alt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solidFill>
                          <a:srgbClr val="00B050"/>
                        </a:solidFill>
                      </a:endParaRPr>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FF0000"/>
                          </a:solidFill>
                        </a:rPr>
                        <a:t>No</a:t>
                      </a:r>
                      <a:endParaRPr lang="zh-CN" altLang="en-US" dirty="0">
                        <a:solidFill>
                          <a:srgbClr val="FF0000"/>
                        </a:solidFill>
                      </a:endParaRPr>
                    </a:p>
                  </a:txBody>
                  <a:tcPr/>
                </a:tc>
              </a:tr>
              <a:tr h="432048">
                <a:tc>
                  <a:txBody>
                    <a:bodyPr/>
                    <a:lstStyle/>
                    <a:p>
                      <a:r>
                        <a:rPr lang="en-US" altLang="zh-CN" dirty="0" err="1" smtClean="0">
                          <a:solidFill>
                            <a:srgbClr val="FF0000"/>
                          </a:solidFill>
                        </a:rPr>
                        <a:t>NoteExpress</a:t>
                      </a:r>
                      <a:endParaRPr lang="zh-CN" altLang="en-US" dirty="0">
                        <a:solidFill>
                          <a:srgbClr val="FF0000"/>
                        </a:solidFill>
                      </a:endParaRPr>
                    </a:p>
                  </a:txBody>
                  <a:tcPr/>
                </a:tc>
                <a:tc>
                  <a:txBody>
                    <a:bodyPr/>
                    <a:lstStyle/>
                    <a:p>
                      <a:r>
                        <a:rPr lang="en-US" altLang="zh-CN" dirty="0" smtClean="0">
                          <a:solidFill>
                            <a:srgbClr val="00B050"/>
                          </a:solidFill>
                        </a:rPr>
                        <a:t>Yes</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No</a:t>
                      </a:r>
                      <a:endParaRPr lang="zh-CN" altLang="en-US" dirty="0" smtClean="0"/>
                    </a:p>
                  </a:txBody>
                  <a:tcPr/>
                </a:tc>
                <a:tc>
                  <a:txBody>
                    <a:bodyPr/>
                    <a:lstStyle/>
                    <a:p>
                      <a:r>
                        <a:rPr lang="en-US" altLang="zh-CN" dirty="0" smtClean="0">
                          <a:solidFill>
                            <a:srgbClr val="FF0000"/>
                          </a:solidFill>
                        </a:rPr>
                        <a:t>No</a:t>
                      </a:r>
                      <a:endParaRPr lang="zh-CN" altLang="en-US" dirty="0"/>
                    </a:p>
                  </a:txBody>
                  <a:tcPr/>
                </a:tc>
              </a:tr>
              <a:tr h="432048">
                <a:tc>
                  <a:txBody>
                    <a:bodyPr/>
                    <a:lstStyle/>
                    <a:p>
                      <a:r>
                        <a:rPr lang="en-US" altLang="zh-CN" dirty="0" err="1" smtClean="0"/>
                        <a:t>RefWorks</a:t>
                      </a:r>
                      <a:endParaRPr lang="zh-CN" altLang="en-US" dirty="0"/>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FF0000"/>
                          </a:solidFill>
                        </a:rPr>
                        <a:t>No</a:t>
                      </a:r>
                      <a:endParaRPr lang="zh-CN" altLang="en-US" dirty="0"/>
                    </a:p>
                  </a:txBody>
                  <a:tcPr/>
                </a:tc>
              </a:tr>
              <a:tr h="432048">
                <a:tc>
                  <a:txBody>
                    <a:bodyPr/>
                    <a:lstStyle/>
                    <a:p>
                      <a:r>
                        <a:rPr lang="en-US" altLang="zh-CN" dirty="0" err="1" smtClean="0">
                          <a:solidFill>
                            <a:srgbClr val="FF0000"/>
                          </a:solidFill>
                        </a:rPr>
                        <a:t>zotero</a:t>
                      </a:r>
                      <a:endParaRPr lang="zh-CN" altLang="en-US" dirty="0">
                        <a:solidFill>
                          <a:srgbClr val="FF0000"/>
                        </a:solidFill>
                      </a:endParaRPr>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00B050"/>
                          </a:solidFill>
                        </a:rPr>
                        <a:t>Yes</a:t>
                      </a:r>
                      <a:endParaRPr lang="zh-CN" altLang="en-US" dirty="0"/>
                    </a:p>
                  </a:txBody>
                  <a:tcPr/>
                </a:tc>
              </a:tr>
              <a:tr h="432048">
                <a:tc>
                  <a:txBody>
                    <a:bodyPr/>
                    <a:lstStyle/>
                    <a:p>
                      <a:r>
                        <a:rPr lang="en-US" altLang="zh-CN" dirty="0" err="1" smtClean="0">
                          <a:solidFill>
                            <a:srgbClr val="FF0000"/>
                          </a:solidFill>
                        </a:rPr>
                        <a:t>Mendeley</a:t>
                      </a:r>
                      <a:endParaRPr lang="zh-CN" altLang="en-US" dirty="0">
                        <a:solidFill>
                          <a:srgbClr val="FF0000"/>
                        </a:solidFill>
                      </a:endParaRPr>
                    </a:p>
                  </a:txBody>
                  <a:tcPr/>
                </a:tc>
                <a:tc>
                  <a:txBody>
                    <a:bodyPr/>
                    <a:lstStyle/>
                    <a:p>
                      <a:r>
                        <a:rPr lang="en-US" altLang="zh-CN" dirty="0" smtClean="0">
                          <a:solidFill>
                            <a:srgbClr val="00B050"/>
                          </a:solidFill>
                        </a:rPr>
                        <a:t>Yes</a:t>
                      </a:r>
                      <a:endParaRPr lang="zh-CN" altLang="en-US" dirty="0">
                        <a:solidFill>
                          <a:srgbClr val="00B050"/>
                        </a:solidFill>
                      </a:endParaRPr>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00B050"/>
                          </a:solidFill>
                        </a:rPr>
                        <a:t>Yes</a:t>
                      </a:r>
                      <a:endParaRPr lang="zh-CN" altLang="en-US" dirty="0"/>
                    </a:p>
                  </a:txBody>
                  <a:tcPr/>
                </a:tc>
              </a:tr>
              <a:tr h="432048">
                <a:tc>
                  <a:txBody>
                    <a:bodyPr/>
                    <a:lstStyle/>
                    <a:p>
                      <a:r>
                        <a:rPr lang="en-US" altLang="zh-CN" dirty="0" smtClean="0"/>
                        <a:t>Papers</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solidFill>
                          <a:srgbClr val="00B050"/>
                        </a:solidFill>
                      </a:endParaRPr>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FF0000"/>
                          </a:solidFill>
                        </a:rPr>
                        <a:t>No</a:t>
                      </a:r>
                      <a:endParaRPr lang="zh-CN" altLang="en-US" dirty="0">
                        <a:solidFill>
                          <a:srgbClr val="FF0000"/>
                        </a:solidFill>
                      </a:endParaRPr>
                    </a:p>
                  </a:txBody>
                  <a:tcPr/>
                </a:tc>
              </a:tr>
              <a:tr h="432048">
                <a:tc>
                  <a:txBody>
                    <a:bodyPr/>
                    <a:lstStyle/>
                    <a:p>
                      <a:r>
                        <a:rPr lang="en-US" altLang="zh-CN" dirty="0" smtClean="0"/>
                        <a:t>CNKI E-study:</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solidFill>
                          <a:srgbClr val="00B050"/>
                        </a:solidFill>
                      </a:endParaRPr>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FF0000"/>
                          </a:solidFill>
                        </a:rPr>
                        <a:t>No</a:t>
                      </a:r>
                      <a:endParaRPr lang="zh-CN" altLang="en-US" dirty="0">
                        <a:solidFill>
                          <a:srgbClr val="FF0000"/>
                        </a:solidFill>
                      </a:endParaRPr>
                    </a:p>
                  </a:txBody>
                  <a:tcPr/>
                </a:tc>
              </a:tr>
            </a:tbl>
          </a:graphicData>
        </a:graphic>
      </p:graphicFrame>
    </p:spTree>
    <p:extLst>
      <p:ext uri="{BB962C8B-B14F-4D97-AF65-F5344CB8AC3E}">
        <p14:creationId xmlns:p14="http://schemas.microsoft.com/office/powerpoint/2010/main" val="14759417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340768"/>
            <a:ext cx="8568952" cy="4525963"/>
          </a:xfrm>
        </p:spPr>
        <p:txBody>
          <a:bodyPr rtlCol="0">
            <a:normAutofit/>
          </a:bodyPr>
          <a:lstStyle/>
          <a:p>
            <a:pPr eaLnBrk="1" fontAlgn="auto" hangingPunct="1">
              <a:spcAft>
                <a:spcPts val="0"/>
              </a:spcAft>
              <a:defRPr/>
            </a:pPr>
            <a:r>
              <a:rPr lang="en-US" altLang="zh-CN" dirty="0" smtClean="0"/>
              <a:t>1.Noteexpress</a:t>
            </a:r>
            <a:endParaRPr lang="zh-CN" altLang="zh-CN" dirty="0" smtClean="0"/>
          </a:p>
          <a:p>
            <a:pPr lvl="1" eaLnBrk="1" fontAlgn="auto" hangingPunct="1">
              <a:spcAft>
                <a:spcPts val="0"/>
              </a:spcAft>
              <a:defRPr/>
            </a:pPr>
            <a:r>
              <a:rPr lang="zh-CN" altLang="zh-CN" sz="2400" dirty="0" smtClean="0"/>
              <a:t>文件</a:t>
            </a:r>
            <a:r>
              <a:rPr lang="en-US" altLang="zh-CN" sz="2400" dirty="0" smtClean="0"/>
              <a:t>=》</a:t>
            </a:r>
            <a:r>
              <a:rPr lang="zh-CN" altLang="zh-CN" sz="2400" dirty="0" smtClean="0"/>
              <a:t>导出题录</a:t>
            </a:r>
            <a:r>
              <a:rPr lang="en-US" altLang="zh-CN" sz="2400" dirty="0" smtClean="0"/>
              <a:t>=》</a:t>
            </a:r>
            <a:r>
              <a:rPr lang="zh-CN" altLang="zh-CN" sz="2400" dirty="0" smtClean="0"/>
              <a:t>命名文件</a:t>
            </a:r>
            <a:r>
              <a:rPr lang="en-US" altLang="zh-CN" sz="2400" dirty="0" smtClean="0"/>
              <a:t>(</a:t>
            </a:r>
            <a:r>
              <a:rPr lang="zh-CN" altLang="zh-CN" sz="2400" dirty="0" smtClean="0"/>
              <a:t>右上角 文件编码</a:t>
            </a:r>
            <a:r>
              <a:rPr lang="en-US" altLang="zh-CN" sz="2400" dirty="0" smtClean="0"/>
              <a:t>-UTF-8) =》</a:t>
            </a:r>
            <a:r>
              <a:rPr lang="zh-CN" altLang="zh-CN" sz="2400" dirty="0" smtClean="0"/>
              <a:t>使用样式</a:t>
            </a:r>
            <a:r>
              <a:rPr lang="en-US" altLang="zh-CN" sz="2400" dirty="0" smtClean="0"/>
              <a:t>(Endnote Export) =》</a:t>
            </a:r>
            <a:r>
              <a:rPr lang="zh-CN" altLang="zh-CN" sz="2400" dirty="0" smtClean="0"/>
              <a:t>开始导出</a:t>
            </a:r>
            <a:r>
              <a:rPr lang="en-US" altLang="zh-CN" sz="2400" dirty="0" smtClean="0"/>
              <a:t>.</a:t>
            </a:r>
            <a:endParaRPr lang="zh-CN" altLang="zh-CN" sz="2400" dirty="0" smtClean="0"/>
          </a:p>
          <a:p>
            <a:pPr eaLnBrk="1" fontAlgn="auto" hangingPunct="1">
              <a:spcAft>
                <a:spcPts val="0"/>
              </a:spcAft>
              <a:defRPr/>
            </a:pPr>
            <a:r>
              <a:rPr lang="en-US" altLang="zh-CN" dirty="0" smtClean="0"/>
              <a:t> 2.Endnote</a:t>
            </a:r>
            <a:endParaRPr lang="zh-CN" altLang="zh-CN" dirty="0" smtClean="0"/>
          </a:p>
          <a:p>
            <a:pPr lvl="1" eaLnBrk="1" fontAlgn="auto" hangingPunct="1">
              <a:spcAft>
                <a:spcPts val="0"/>
              </a:spcAft>
              <a:defRPr/>
            </a:pPr>
            <a:r>
              <a:rPr lang="en-US" altLang="zh-CN" sz="2400" dirty="0" smtClean="0"/>
              <a:t>File =》 Import =》 file(choose file) =》 Import option(Endnote Export) =》 Text transtion(Unicode UTF-8) =》 Import.</a:t>
            </a:r>
            <a:endParaRPr lang="zh-CN" altLang="zh-CN" sz="2400" dirty="0" smtClean="0"/>
          </a:p>
          <a:p>
            <a:pPr lvl="1" eaLnBrk="1" fontAlgn="auto" hangingPunct="1">
              <a:spcAft>
                <a:spcPts val="0"/>
              </a:spcAft>
              <a:defRPr/>
            </a:pPr>
            <a:r>
              <a:rPr lang="en-US" altLang="zh-CN" sz="2400" dirty="0" smtClean="0"/>
              <a:t> </a:t>
            </a:r>
            <a:r>
              <a:rPr lang="zh-CN" altLang="zh-CN" sz="2400" dirty="0" smtClean="0"/>
              <a:t>在</a:t>
            </a:r>
            <a:r>
              <a:rPr lang="en-US" altLang="zh-CN" sz="2400" dirty="0" smtClean="0"/>
              <a:t>Noteexpress</a:t>
            </a:r>
            <a:r>
              <a:rPr lang="zh-CN" altLang="zh-CN" sz="2400" dirty="0" smtClean="0"/>
              <a:t>题录转入</a:t>
            </a:r>
            <a:r>
              <a:rPr lang="en-US" altLang="zh-CN" sz="2400" dirty="0" smtClean="0"/>
              <a:t>Endnote</a:t>
            </a:r>
            <a:r>
              <a:rPr lang="zh-CN" altLang="zh-CN" sz="2400" dirty="0" smtClean="0"/>
              <a:t>时，要把中文文献，英文文献分开转换，否则</a:t>
            </a:r>
            <a:r>
              <a:rPr lang="zh-CN" altLang="en-US" sz="2400" dirty="0" smtClean="0"/>
              <a:t>会出现</a:t>
            </a:r>
            <a:r>
              <a:rPr lang="zh-CN" altLang="zh-CN" sz="2400" dirty="0" smtClean="0"/>
              <a:t>乱码</a:t>
            </a:r>
            <a:r>
              <a:rPr lang="en-US" altLang="zh-CN" sz="2400" dirty="0" smtClean="0">
                <a:solidFill>
                  <a:srgbClr val="FF0000"/>
                </a:solidFill>
              </a:rPr>
              <a:t>【update</a:t>
            </a:r>
            <a:r>
              <a:rPr lang="zh-CN" altLang="en-US" sz="2400" dirty="0" smtClean="0">
                <a:solidFill>
                  <a:srgbClr val="FF0000"/>
                </a:solidFill>
              </a:rPr>
              <a:t>：最近一次测试没出现乱码</a:t>
            </a:r>
            <a:r>
              <a:rPr lang="en-US" altLang="zh-CN" sz="2400" dirty="0" smtClean="0">
                <a:solidFill>
                  <a:srgbClr val="FF0000"/>
                </a:solidFill>
              </a:rPr>
              <a:t>】</a:t>
            </a:r>
            <a:endParaRPr lang="zh-CN" altLang="en-US" sz="2400" dirty="0">
              <a:solidFill>
                <a:srgbClr val="FF0000"/>
              </a:solidFill>
            </a:endParaRPr>
          </a:p>
        </p:txBody>
      </p:sp>
      <p:sp>
        <p:nvSpPr>
          <p:cNvPr id="2" name="文本框 1"/>
          <p:cNvSpPr txBox="1"/>
          <p:nvPr/>
        </p:nvSpPr>
        <p:spPr>
          <a:xfrm>
            <a:off x="3491880" y="5733256"/>
            <a:ext cx="5400600" cy="769441"/>
          </a:xfrm>
          <a:prstGeom prst="rect">
            <a:avLst/>
          </a:prstGeom>
          <a:noFill/>
        </p:spPr>
        <p:txBody>
          <a:bodyPr wrap="square" rtlCol="0">
            <a:spAutoFit/>
          </a:bodyPr>
          <a:lstStyle/>
          <a:p>
            <a:r>
              <a:rPr lang="zh-CN" altLang="en-US" sz="4400" dirty="0" smtClean="0">
                <a:solidFill>
                  <a:srgbClr val="C00000"/>
                </a:solidFill>
              </a:rPr>
              <a:t>以上操作，亲测有效</a:t>
            </a:r>
            <a:endParaRPr lang="zh-CN" altLang="en-US" sz="3200" dirty="0">
              <a:solidFill>
                <a:srgbClr val="C00000"/>
              </a:solidFill>
            </a:endParaRPr>
          </a:p>
        </p:txBody>
      </p:sp>
      <p:sp>
        <p:nvSpPr>
          <p:cNvPr id="6" name="标题 1"/>
          <p:cNvSpPr>
            <a:spLocks noGrp="1"/>
          </p:cNvSpPr>
          <p:nvPr>
            <p:ph type="title"/>
          </p:nvPr>
        </p:nvSpPr>
        <p:spPr>
          <a:xfrm>
            <a:off x="251520" y="274638"/>
            <a:ext cx="8568952" cy="1143000"/>
          </a:xfrm>
        </p:spPr>
        <p:txBody>
          <a:bodyPr/>
          <a:lstStyle/>
          <a:p>
            <a:pPr eaLnBrk="1" hangingPunct="1"/>
            <a:r>
              <a:rPr lang="zh-CN" altLang="en-US" sz="4000" dirty="0" smtClean="0"/>
              <a:t>六、将</a:t>
            </a:r>
            <a:r>
              <a:rPr lang="en-US" altLang="zh-CN" sz="4000" dirty="0"/>
              <a:t>NE</a:t>
            </a:r>
            <a:r>
              <a:rPr lang="zh-CN" altLang="en-US" sz="4000" dirty="0"/>
              <a:t>中的题录导入其他文献管理软件</a:t>
            </a:r>
            <a:endParaRPr lang="zh-CN" altLang="en-US" sz="4000" dirty="0" smtClean="0"/>
          </a:p>
        </p:txBody>
      </p:sp>
    </p:spTree>
    <p:extLst>
      <p:ext uri="{BB962C8B-B14F-4D97-AF65-F5344CB8AC3E}">
        <p14:creationId xmlns:p14="http://schemas.microsoft.com/office/powerpoint/2010/main" val="38269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title"/>
          </p:nvPr>
        </p:nvSpPr>
        <p:spPr>
          <a:xfrm>
            <a:off x="251520" y="274638"/>
            <a:ext cx="8568952" cy="1143000"/>
          </a:xfrm>
        </p:spPr>
        <p:txBody>
          <a:bodyPr/>
          <a:lstStyle/>
          <a:p>
            <a:pPr eaLnBrk="1" hangingPunct="1"/>
            <a:r>
              <a:rPr lang="zh-CN" altLang="en-US" sz="4000" dirty="0" smtClean="0"/>
              <a:t>六、将</a:t>
            </a:r>
            <a:r>
              <a:rPr lang="en-US" altLang="zh-CN" sz="4000" dirty="0"/>
              <a:t>NE</a:t>
            </a:r>
            <a:r>
              <a:rPr lang="zh-CN" altLang="en-US" sz="4000" dirty="0"/>
              <a:t>中的题录导入其他文献管理软件</a:t>
            </a:r>
            <a:endParaRPr lang="zh-CN" altLang="en-US" sz="4000" dirty="0" smtClean="0"/>
          </a:p>
        </p:txBody>
      </p:sp>
      <p:sp>
        <p:nvSpPr>
          <p:cNvPr id="40963" name="内容占位符 2"/>
          <p:cNvSpPr>
            <a:spLocks noGrp="1"/>
          </p:cNvSpPr>
          <p:nvPr>
            <p:ph idx="1"/>
          </p:nvPr>
        </p:nvSpPr>
        <p:spPr/>
        <p:txBody>
          <a:bodyPr/>
          <a:lstStyle/>
          <a:p>
            <a:pPr eaLnBrk="1" hangingPunct="1">
              <a:buFont typeface="Arial" pitchFamily="34" charset="0"/>
              <a:buNone/>
            </a:pPr>
            <a:r>
              <a:rPr lang="en-US" altLang="zh-CN" sz="2400" smtClean="0"/>
              <a:t> </a:t>
            </a:r>
            <a:r>
              <a:rPr lang="zh-CN" altLang="en-US" sz="2400" smtClean="0"/>
              <a:t>从</a:t>
            </a:r>
            <a:r>
              <a:rPr lang="en-US" altLang="zh-CN" sz="2400" smtClean="0"/>
              <a:t>NE</a:t>
            </a:r>
            <a:r>
              <a:rPr lang="zh-CN" altLang="en-US" sz="2400" smtClean="0"/>
              <a:t>导入到</a:t>
            </a:r>
            <a:r>
              <a:rPr lang="en-US" altLang="zh-CN" sz="2400" smtClean="0"/>
              <a:t>endnote</a:t>
            </a:r>
            <a:endParaRPr lang="zh-CN" altLang="en-US" sz="2400" smtClean="0"/>
          </a:p>
          <a:p>
            <a:pPr eaLnBrk="1" hangingPunct="1">
              <a:buFont typeface="Arial" pitchFamily="34" charset="0"/>
              <a:buNone/>
            </a:pPr>
            <a:endParaRPr lang="zh-CN" altLang="en-US" smtClean="0"/>
          </a:p>
        </p:txBody>
      </p:sp>
      <p:pic>
        <p:nvPicPr>
          <p:cNvPr id="40964" name="Picture 3"/>
          <p:cNvPicPr>
            <a:picLocks noChangeAspect="1" noChangeArrowheads="1"/>
          </p:cNvPicPr>
          <p:nvPr/>
        </p:nvPicPr>
        <p:blipFill>
          <a:blip r:embed="rId3"/>
          <a:srcRect/>
          <a:stretch>
            <a:fillRect/>
          </a:stretch>
        </p:blipFill>
        <p:spPr bwMode="auto">
          <a:xfrm>
            <a:off x="755650" y="2205038"/>
            <a:ext cx="3343275" cy="4103687"/>
          </a:xfrm>
          <a:prstGeom prst="rect">
            <a:avLst/>
          </a:prstGeom>
          <a:noFill/>
          <a:ln w="9525">
            <a:noFill/>
            <a:miter lim="800000"/>
            <a:headEnd/>
            <a:tailEnd/>
          </a:ln>
        </p:spPr>
      </p:pic>
      <p:pic>
        <p:nvPicPr>
          <p:cNvPr id="40965" name="Picture 9"/>
          <p:cNvPicPr>
            <a:picLocks noChangeAspect="1" noChangeArrowheads="1"/>
          </p:cNvPicPr>
          <p:nvPr/>
        </p:nvPicPr>
        <p:blipFill>
          <a:blip r:embed="rId4"/>
          <a:srcRect/>
          <a:stretch>
            <a:fillRect/>
          </a:stretch>
        </p:blipFill>
        <p:spPr bwMode="auto">
          <a:xfrm>
            <a:off x="4211638" y="2205038"/>
            <a:ext cx="4105275" cy="403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b="1" dirty="0" smtClean="0">
                <a:solidFill>
                  <a:srgbClr val="FF0000"/>
                </a:solidFill>
              </a:rPr>
              <a:t>七、利用</a:t>
            </a:r>
            <a:r>
              <a:rPr lang="en-US" altLang="zh-CN" b="1" dirty="0" smtClean="0">
                <a:solidFill>
                  <a:srgbClr val="FF0000"/>
                </a:solidFill>
              </a:rPr>
              <a:t>NE</a:t>
            </a:r>
            <a:r>
              <a:rPr lang="zh-CN" altLang="en-US" b="1" dirty="0" smtClean="0">
                <a:solidFill>
                  <a:srgbClr val="FF0000"/>
                </a:solidFill>
              </a:rPr>
              <a:t>撰写论文</a:t>
            </a:r>
          </a:p>
        </p:txBody>
      </p:sp>
      <p:sp>
        <p:nvSpPr>
          <p:cNvPr id="43011" name="内容占位符 2"/>
          <p:cNvSpPr>
            <a:spLocks noGrp="1"/>
          </p:cNvSpPr>
          <p:nvPr>
            <p:ph idx="4294967295"/>
          </p:nvPr>
        </p:nvSpPr>
        <p:spPr/>
        <p:txBody>
          <a:bodyPr/>
          <a:lstStyle/>
          <a:p>
            <a:pPr eaLnBrk="1" hangingPunct="1"/>
            <a:r>
              <a:rPr lang="zh-CN" altLang="en-US" dirty="0" smtClean="0"/>
              <a:t>写论文时，插入和管理参考文献</a:t>
            </a:r>
            <a:endParaRPr lang="en-US" altLang="zh-CN" dirty="0" smtClean="0"/>
          </a:p>
          <a:p>
            <a:pPr eaLnBrk="1" hangingPunct="1"/>
            <a:endParaRPr lang="en-US" altLang="zh-CN" dirty="0"/>
          </a:p>
          <a:p>
            <a:pPr eaLnBrk="1" hangingPunct="1"/>
            <a:r>
              <a:rPr lang="zh-CN" altLang="en-US" dirty="0" smtClean="0"/>
              <a:t>使用</a:t>
            </a:r>
            <a:r>
              <a:rPr lang="en-US" altLang="zh-CN" dirty="0" smtClean="0"/>
              <a:t>word</a:t>
            </a:r>
            <a:r>
              <a:rPr lang="zh-CN" altLang="en-US" dirty="0" smtClean="0"/>
              <a:t>模板</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b="1" dirty="0" smtClean="0">
                <a:solidFill>
                  <a:srgbClr val="FF0000"/>
                </a:solidFill>
              </a:rPr>
              <a:t>七、利用</a:t>
            </a:r>
            <a:r>
              <a:rPr lang="en-US" altLang="zh-CN" b="1" dirty="0" smtClean="0">
                <a:solidFill>
                  <a:srgbClr val="FF0000"/>
                </a:solidFill>
              </a:rPr>
              <a:t>NE</a:t>
            </a:r>
            <a:r>
              <a:rPr lang="zh-CN" altLang="en-US" b="1" dirty="0" smtClean="0">
                <a:solidFill>
                  <a:srgbClr val="FF0000"/>
                </a:solidFill>
              </a:rPr>
              <a:t>撰写论文</a:t>
            </a:r>
          </a:p>
        </p:txBody>
      </p:sp>
      <p:sp>
        <p:nvSpPr>
          <p:cNvPr id="43011" name="内容占位符 2"/>
          <p:cNvSpPr>
            <a:spLocks noGrp="1"/>
          </p:cNvSpPr>
          <p:nvPr>
            <p:ph idx="4294967295"/>
          </p:nvPr>
        </p:nvSpPr>
        <p:spPr>
          <a:xfrm>
            <a:off x="444001" y="1454050"/>
            <a:ext cx="8229600" cy="4525963"/>
          </a:xfrm>
        </p:spPr>
        <p:txBody>
          <a:bodyPr/>
          <a:lstStyle/>
          <a:p>
            <a:pPr eaLnBrk="1" hangingPunct="1">
              <a:buNone/>
            </a:pPr>
            <a:r>
              <a:rPr lang="zh-CN" altLang="en-US" dirty="0" smtClean="0"/>
              <a:t>一、</a:t>
            </a:r>
            <a:r>
              <a:rPr lang="zh-CN" altLang="en-US" sz="2400" dirty="0" smtClean="0"/>
              <a:t>安装</a:t>
            </a:r>
            <a:r>
              <a:rPr lang="en-US" altLang="zh-CN" sz="2400" dirty="0" smtClean="0"/>
              <a:t>NE</a:t>
            </a:r>
            <a:r>
              <a:rPr lang="zh-CN" altLang="en-US" sz="2400" dirty="0" smtClean="0"/>
              <a:t>的</a:t>
            </a:r>
            <a:r>
              <a:rPr lang="en-US" altLang="zh-CN" sz="2400" dirty="0" smtClean="0"/>
              <a:t>word/</a:t>
            </a:r>
            <a:r>
              <a:rPr lang="en-US" altLang="zh-CN" sz="2400" dirty="0" err="1" smtClean="0"/>
              <a:t>wps</a:t>
            </a:r>
            <a:r>
              <a:rPr lang="zh-CN" altLang="en-US" sz="2400" dirty="0" smtClean="0"/>
              <a:t>插件</a:t>
            </a:r>
            <a:r>
              <a:rPr lang="en-US" altLang="zh-CN" sz="2400" dirty="0" smtClean="0"/>
              <a:t>,</a:t>
            </a:r>
            <a:r>
              <a:rPr lang="zh-CN" altLang="en-US" sz="2400" dirty="0" smtClean="0"/>
              <a:t>写论文时</a:t>
            </a:r>
            <a:r>
              <a:rPr lang="zh-CN" altLang="en-US" sz="2400" dirty="0"/>
              <a:t>可自动插入参考</a:t>
            </a:r>
            <a:r>
              <a:rPr lang="zh-CN" altLang="en-US" sz="2400" dirty="0" smtClean="0"/>
              <a:t>文献</a:t>
            </a:r>
            <a:endParaRPr lang="en-US" altLang="zh-CN" sz="2400" dirty="0" smtClean="0"/>
          </a:p>
          <a:p>
            <a:pPr eaLnBrk="1" hangingPunct="1">
              <a:buFont typeface="Arial" pitchFamily="34" charset="0"/>
              <a:buNone/>
            </a:pPr>
            <a:endParaRPr lang="en-US" altLang="zh-CN" dirty="0" smtClean="0"/>
          </a:p>
          <a:p>
            <a:pPr eaLnBrk="1" hangingPunct="1">
              <a:buFont typeface="Arial" pitchFamily="34" charset="0"/>
              <a:buNone/>
            </a:pPr>
            <a:endParaRPr lang="en-US" altLang="zh-CN" dirty="0" smtClean="0"/>
          </a:p>
          <a:p>
            <a:pPr eaLnBrk="1" hangingPunct="1">
              <a:buFont typeface="Arial" pitchFamily="34" charset="0"/>
              <a:buNone/>
            </a:pPr>
            <a:endParaRPr lang="en-US" altLang="zh-CN" dirty="0" smtClean="0"/>
          </a:p>
          <a:p>
            <a:pPr eaLnBrk="1" hangingPunct="1">
              <a:buFont typeface="Arial" pitchFamily="34" charset="0"/>
              <a:buNone/>
            </a:pPr>
            <a:r>
              <a:rPr lang="zh-CN" altLang="en-US" dirty="0" smtClean="0"/>
              <a:t>    </a:t>
            </a:r>
            <a:endParaRPr lang="en-US" altLang="zh-CN" dirty="0" smtClean="0"/>
          </a:p>
          <a:p>
            <a:pPr eaLnBrk="1" hangingPunct="1">
              <a:buFont typeface="Arial" pitchFamily="34" charset="0"/>
              <a:buNone/>
            </a:pPr>
            <a:endParaRPr lang="en-US" altLang="zh-CN" dirty="0"/>
          </a:p>
          <a:p>
            <a:pPr eaLnBrk="1" hangingPunct="1">
              <a:buFont typeface="Arial" pitchFamily="34" charset="0"/>
              <a:buNone/>
            </a:pPr>
            <a:endParaRPr lang="en-US" altLang="zh-CN" sz="1400" dirty="0" smtClean="0"/>
          </a:p>
          <a:p>
            <a:pPr eaLnBrk="1" hangingPunct="1">
              <a:buFont typeface="Arial" pitchFamily="34" charset="0"/>
              <a:buNone/>
            </a:pPr>
            <a:r>
              <a:rPr lang="zh-CN" altLang="en-US" sz="1400" dirty="0" smtClean="0"/>
              <a:t> </a:t>
            </a:r>
            <a:endParaRPr lang="en-US" altLang="zh-CN" sz="1400" dirty="0" smtClean="0"/>
          </a:p>
          <a:p>
            <a:pPr eaLnBrk="1" hangingPunct="1">
              <a:buFont typeface="Arial" pitchFamily="34" charset="0"/>
              <a:buNone/>
            </a:pPr>
            <a:r>
              <a:rPr lang="zh-CN" altLang="en-US" dirty="0" smtClean="0"/>
              <a:t>可以边写边引用</a:t>
            </a:r>
          </a:p>
          <a:p>
            <a:pPr eaLnBrk="1" hangingPunct="1">
              <a:buFont typeface="Arial" pitchFamily="34" charset="0"/>
              <a:buNone/>
            </a:pPr>
            <a:r>
              <a:rPr lang="en-US" altLang="zh-CN" dirty="0" smtClean="0"/>
              <a:t>Office</a:t>
            </a:r>
            <a:r>
              <a:rPr lang="zh-CN" altLang="en-US" dirty="0" smtClean="0"/>
              <a:t>的多数版本都可以正常安装插件</a:t>
            </a:r>
          </a:p>
        </p:txBody>
      </p:sp>
      <p:pic>
        <p:nvPicPr>
          <p:cNvPr id="43012" name="Picture 5"/>
          <p:cNvPicPr>
            <a:picLocks noChangeAspect="1" noChangeArrowheads="1"/>
          </p:cNvPicPr>
          <p:nvPr/>
        </p:nvPicPr>
        <p:blipFill>
          <a:blip r:embed="rId2"/>
          <a:srcRect/>
          <a:stretch>
            <a:fillRect/>
          </a:stretch>
        </p:blipFill>
        <p:spPr bwMode="auto">
          <a:xfrm>
            <a:off x="717550" y="2118519"/>
            <a:ext cx="7708900" cy="1512887"/>
          </a:xfrm>
          <a:prstGeom prst="rect">
            <a:avLst/>
          </a:prstGeom>
          <a:noFill/>
          <a:ln w="9525">
            <a:noFill/>
            <a:miter lim="800000"/>
            <a:headEnd/>
            <a:tailEnd/>
          </a:ln>
        </p:spPr>
      </p:pic>
      <p:pic>
        <p:nvPicPr>
          <p:cNvPr id="2" name="图片 1"/>
          <p:cNvPicPr>
            <a:picLocks noChangeAspect="1"/>
          </p:cNvPicPr>
          <p:nvPr/>
        </p:nvPicPr>
        <p:blipFill>
          <a:blip r:embed="rId3"/>
          <a:stretch>
            <a:fillRect/>
          </a:stretch>
        </p:blipFill>
        <p:spPr>
          <a:xfrm>
            <a:off x="720375" y="3717032"/>
            <a:ext cx="7708900" cy="1489219"/>
          </a:xfrm>
          <a:prstGeom prst="rect">
            <a:avLst/>
          </a:prstGeom>
        </p:spPr>
      </p:pic>
    </p:spTree>
    <p:extLst>
      <p:ext uri="{BB962C8B-B14F-4D97-AF65-F5344CB8AC3E}">
        <p14:creationId xmlns:p14="http://schemas.microsoft.com/office/powerpoint/2010/main" val="9871078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b="1" dirty="0">
                <a:solidFill>
                  <a:srgbClr val="FF0000"/>
                </a:solidFill>
              </a:rPr>
              <a:t>七、利用</a:t>
            </a:r>
            <a:r>
              <a:rPr lang="en-US" altLang="zh-CN" b="1" dirty="0">
                <a:solidFill>
                  <a:srgbClr val="FF0000"/>
                </a:solidFill>
              </a:rPr>
              <a:t>NE</a:t>
            </a:r>
            <a:r>
              <a:rPr lang="zh-CN" altLang="en-US" b="1" dirty="0">
                <a:solidFill>
                  <a:srgbClr val="FF0000"/>
                </a:solidFill>
              </a:rPr>
              <a:t>撰写论文</a:t>
            </a:r>
            <a:endParaRPr lang="zh-CN" altLang="en-US" dirty="0" smtClean="0"/>
          </a:p>
        </p:txBody>
      </p:sp>
      <p:sp>
        <p:nvSpPr>
          <p:cNvPr id="43011" name="内容占位符 2"/>
          <p:cNvSpPr>
            <a:spLocks noGrp="1"/>
          </p:cNvSpPr>
          <p:nvPr>
            <p:ph idx="4294967295"/>
          </p:nvPr>
        </p:nvSpPr>
        <p:spPr>
          <a:xfrm>
            <a:off x="457200" y="1340768"/>
            <a:ext cx="8229600" cy="4785395"/>
          </a:xfrm>
        </p:spPr>
        <p:txBody>
          <a:bodyPr/>
          <a:lstStyle/>
          <a:p>
            <a:pPr algn="just" eaLnBrk="1" hangingPunct="1"/>
            <a:r>
              <a:rPr lang="zh-CN" altLang="en-US" sz="2000" dirty="0"/>
              <a:t>写作论文时，将光标停</a:t>
            </a:r>
            <a:r>
              <a:rPr lang="zh-CN" altLang="en-US" sz="2000" dirty="0" smtClean="0"/>
              <a:t>在需要</a:t>
            </a:r>
            <a:r>
              <a:rPr lang="zh-CN" altLang="en-US" sz="2000" dirty="0"/>
              <a:t>插入参考文献的位置，</a:t>
            </a:r>
            <a:r>
              <a:rPr lang="zh-CN" altLang="en-US" sz="2000" dirty="0" smtClean="0"/>
              <a:t>然后点“转到</a:t>
            </a:r>
            <a:r>
              <a:rPr lang="en-US" altLang="zh-CN" sz="2000" dirty="0" smtClean="0"/>
              <a:t>NE</a:t>
            </a:r>
            <a:r>
              <a:rPr lang="zh-CN" altLang="en-US" sz="2000" dirty="0" smtClean="0"/>
              <a:t>”回到</a:t>
            </a:r>
            <a:r>
              <a:rPr lang="en-US" altLang="zh-CN" sz="2000" dirty="0"/>
              <a:t>NE</a:t>
            </a:r>
            <a:r>
              <a:rPr lang="zh-CN" altLang="en-US" sz="2000" dirty="0"/>
              <a:t>，选中需要插入的参考文献，在</a:t>
            </a:r>
            <a:r>
              <a:rPr lang="en-US" altLang="zh-CN" sz="2000" dirty="0"/>
              <a:t>NE</a:t>
            </a:r>
            <a:r>
              <a:rPr lang="zh-CN" altLang="en-US" sz="2000" dirty="0"/>
              <a:t>内，点“引用”</a:t>
            </a:r>
          </a:p>
          <a:p>
            <a:pPr eaLnBrk="1" hangingPunct="1">
              <a:buNone/>
            </a:pPr>
            <a:endParaRPr lang="zh-CN" altLang="en-US" dirty="0"/>
          </a:p>
          <a:p>
            <a:pPr eaLnBrk="1" hangingPunct="1">
              <a:buNone/>
            </a:pPr>
            <a:endParaRPr lang="zh-CN" altLang="en-US" dirty="0"/>
          </a:p>
          <a:p>
            <a:pPr eaLnBrk="1" hangingPunct="1">
              <a:buNone/>
            </a:pPr>
            <a:endParaRPr lang="zh-CN" altLang="en-US" dirty="0"/>
          </a:p>
          <a:p>
            <a:pPr eaLnBrk="1" hangingPunct="1">
              <a:buNone/>
            </a:pPr>
            <a:r>
              <a:rPr lang="zh-CN" altLang="en-US" dirty="0"/>
              <a:t>    </a:t>
            </a:r>
          </a:p>
          <a:p>
            <a:pPr eaLnBrk="1" hangingPunct="1">
              <a:buNone/>
            </a:pPr>
            <a:endParaRPr lang="zh-CN" altLang="en-US" dirty="0"/>
          </a:p>
          <a:p>
            <a:pPr eaLnBrk="1" hangingPunct="1">
              <a:buFont typeface="Arial" pitchFamily="34" charset="0"/>
              <a:buNone/>
            </a:pPr>
            <a:endParaRPr lang="en-US" altLang="zh-CN" dirty="0"/>
          </a:p>
        </p:txBody>
      </p:sp>
      <p:pic>
        <p:nvPicPr>
          <p:cNvPr id="3" name="图片 2"/>
          <p:cNvPicPr>
            <a:picLocks noChangeAspect="1"/>
          </p:cNvPicPr>
          <p:nvPr/>
        </p:nvPicPr>
        <p:blipFill>
          <a:blip r:embed="rId2"/>
          <a:stretch>
            <a:fillRect/>
          </a:stretch>
        </p:blipFill>
        <p:spPr>
          <a:xfrm>
            <a:off x="2201143" y="4825294"/>
            <a:ext cx="6942857" cy="2066667"/>
          </a:xfrm>
          <a:prstGeom prst="rect">
            <a:avLst/>
          </a:prstGeom>
        </p:spPr>
      </p:pic>
      <p:pic>
        <p:nvPicPr>
          <p:cNvPr id="4" name="图片 3"/>
          <p:cNvPicPr>
            <a:picLocks noChangeAspect="1"/>
          </p:cNvPicPr>
          <p:nvPr/>
        </p:nvPicPr>
        <p:blipFill>
          <a:blip r:embed="rId3"/>
          <a:stretch>
            <a:fillRect/>
          </a:stretch>
        </p:blipFill>
        <p:spPr>
          <a:xfrm>
            <a:off x="-10268" y="2035044"/>
            <a:ext cx="6552728" cy="2885021"/>
          </a:xfrm>
          <a:prstGeom prst="rect">
            <a:avLst/>
          </a:prstGeom>
        </p:spPr>
      </p:pic>
    </p:spTree>
    <p:extLst>
      <p:ext uri="{BB962C8B-B14F-4D97-AF65-F5344CB8AC3E}">
        <p14:creationId xmlns:p14="http://schemas.microsoft.com/office/powerpoint/2010/main" val="2279375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title" idx="4294967295"/>
          </p:nvPr>
        </p:nvSpPr>
        <p:spPr/>
        <p:txBody>
          <a:bodyPr/>
          <a:lstStyle/>
          <a:p>
            <a:pPr eaLnBrk="1" hangingPunct="1"/>
            <a:r>
              <a:rPr lang="zh-CN" altLang="en-US" b="1" dirty="0">
                <a:solidFill>
                  <a:srgbClr val="FF0000"/>
                </a:solidFill>
              </a:rPr>
              <a:t>七、利用</a:t>
            </a:r>
            <a:r>
              <a:rPr lang="en-US" altLang="zh-CN" b="1" dirty="0">
                <a:solidFill>
                  <a:srgbClr val="FF0000"/>
                </a:solidFill>
              </a:rPr>
              <a:t>NE</a:t>
            </a:r>
            <a:r>
              <a:rPr lang="zh-CN" altLang="en-US" b="1" dirty="0">
                <a:solidFill>
                  <a:srgbClr val="FF0000"/>
                </a:solidFill>
              </a:rPr>
              <a:t>撰写论文</a:t>
            </a:r>
            <a:endParaRPr lang="zh-CN" altLang="en-US" dirty="0" smtClean="0"/>
          </a:p>
        </p:txBody>
      </p:sp>
      <p:sp>
        <p:nvSpPr>
          <p:cNvPr id="43011" name="内容占位符 2"/>
          <p:cNvSpPr>
            <a:spLocks noGrp="1"/>
          </p:cNvSpPr>
          <p:nvPr>
            <p:ph idx="4294967295"/>
          </p:nvPr>
        </p:nvSpPr>
        <p:spPr>
          <a:xfrm>
            <a:off x="457200" y="1340768"/>
            <a:ext cx="8229600" cy="4785395"/>
          </a:xfrm>
        </p:spPr>
        <p:txBody>
          <a:bodyPr/>
          <a:lstStyle/>
          <a:p>
            <a:pPr algn="just" eaLnBrk="1" hangingPunct="1"/>
            <a:r>
              <a:rPr lang="zh-CN" altLang="en-US" sz="2000" b="1" dirty="0" smtClean="0">
                <a:solidFill>
                  <a:srgbClr val="FF0000"/>
                </a:solidFill>
              </a:rPr>
              <a:t>将尾注改为脚注</a:t>
            </a:r>
            <a:r>
              <a:rPr lang="zh-CN" altLang="en-US" sz="2000" dirty="0" smtClean="0"/>
              <a:t>：格式化</a:t>
            </a:r>
            <a:r>
              <a:rPr lang="en-US" altLang="zh-CN" sz="2000" dirty="0" smtClean="0"/>
              <a:t>==》</a:t>
            </a:r>
            <a:r>
              <a:rPr lang="zh-CN" altLang="en-US" sz="2000" dirty="0" smtClean="0"/>
              <a:t>浏览 里选中合适的样式，然后</a:t>
            </a:r>
            <a:r>
              <a:rPr lang="en-US" altLang="zh-CN" sz="2000" dirty="0" smtClean="0"/>
              <a:t>——</a:t>
            </a:r>
            <a:endParaRPr lang="zh-CN" altLang="en-US" dirty="0"/>
          </a:p>
          <a:p>
            <a:pPr eaLnBrk="1" hangingPunct="1">
              <a:buNone/>
            </a:pPr>
            <a:endParaRPr lang="zh-CN" altLang="en-US" dirty="0"/>
          </a:p>
          <a:p>
            <a:pPr eaLnBrk="1" hangingPunct="1">
              <a:buNone/>
            </a:pPr>
            <a:endParaRPr lang="zh-CN" altLang="en-US" dirty="0"/>
          </a:p>
          <a:p>
            <a:pPr eaLnBrk="1" hangingPunct="1">
              <a:buNone/>
            </a:pPr>
            <a:r>
              <a:rPr lang="zh-CN" altLang="en-US" dirty="0"/>
              <a:t>    </a:t>
            </a:r>
          </a:p>
          <a:p>
            <a:pPr eaLnBrk="1" hangingPunct="1">
              <a:buNone/>
            </a:pPr>
            <a:endParaRPr lang="zh-CN" altLang="en-US" dirty="0"/>
          </a:p>
          <a:p>
            <a:pPr eaLnBrk="1" hangingPunct="1">
              <a:buFont typeface="Arial" pitchFamily="34" charset="0"/>
              <a:buNone/>
            </a:pPr>
            <a:endParaRPr lang="en-US" altLang="zh-CN" dirty="0"/>
          </a:p>
        </p:txBody>
      </p:sp>
      <p:pic>
        <p:nvPicPr>
          <p:cNvPr id="2" name="图片 1"/>
          <p:cNvPicPr>
            <a:picLocks noChangeAspect="1"/>
          </p:cNvPicPr>
          <p:nvPr/>
        </p:nvPicPr>
        <p:blipFill>
          <a:blip r:embed="rId2"/>
          <a:stretch>
            <a:fillRect/>
          </a:stretch>
        </p:blipFill>
        <p:spPr>
          <a:xfrm>
            <a:off x="539552" y="1677048"/>
            <a:ext cx="7761905" cy="5180952"/>
          </a:xfrm>
          <a:prstGeom prst="rect">
            <a:avLst/>
          </a:prstGeom>
        </p:spPr>
      </p:pic>
    </p:spTree>
    <p:extLst>
      <p:ext uri="{BB962C8B-B14F-4D97-AF65-F5344CB8AC3E}">
        <p14:creationId xmlns:p14="http://schemas.microsoft.com/office/powerpoint/2010/main" val="18938132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title" idx="4294967295"/>
          </p:nvPr>
        </p:nvSpPr>
        <p:spPr/>
        <p:txBody>
          <a:bodyPr/>
          <a:lstStyle/>
          <a:p>
            <a:pPr eaLnBrk="1" hangingPunct="1"/>
            <a:r>
              <a:rPr lang="zh-CN" altLang="en-US" b="1" dirty="0">
                <a:solidFill>
                  <a:srgbClr val="FF0000"/>
                </a:solidFill>
              </a:rPr>
              <a:t>七、利用</a:t>
            </a:r>
            <a:r>
              <a:rPr lang="en-US" altLang="zh-CN" b="1" dirty="0">
                <a:solidFill>
                  <a:srgbClr val="FF0000"/>
                </a:solidFill>
              </a:rPr>
              <a:t>NE</a:t>
            </a:r>
            <a:r>
              <a:rPr lang="zh-CN" altLang="en-US" b="1" dirty="0">
                <a:solidFill>
                  <a:srgbClr val="FF0000"/>
                </a:solidFill>
              </a:rPr>
              <a:t>撰写论文</a:t>
            </a:r>
            <a:endParaRPr lang="zh-CN" altLang="en-US" dirty="0" smtClean="0"/>
          </a:p>
        </p:txBody>
      </p:sp>
      <p:sp>
        <p:nvSpPr>
          <p:cNvPr id="46083" name="内容占位符 2"/>
          <p:cNvSpPr>
            <a:spLocks noGrp="1"/>
          </p:cNvSpPr>
          <p:nvPr>
            <p:ph idx="4294967295"/>
          </p:nvPr>
        </p:nvSpPr>
        <p:spPr>
          <a:xfrm>
            <a:off x="395288" y="1628775"/>
            <a:ext cx="3611562" cy="4525963"/>
          </a:xfrm>
        </p:spPr>
        <p:txBody>
          <a:bodyPr/>
          <a:lstStyle/>
          <a:p>
            <a:pPr eaLnBrk="1" hangingPunct="1">
              <a:buFont typeface="Arial" pitchFamily="34" charset="0"/>
              <a:buNone/>
            </a:pPr>
            <a:r>
              <a:rPr lang="zh-CN" altLang="en-US" sz="2800" b="1" dirty="0" smtClean="0"/>
              <a:t>     格式化参考文献：</a:t>
            </a:r>
            <a:r>
              <a:rPr lang="zh-CN" altLang="en-US" sz="2800" dirty="0" smtClean="0"/>
              <a:t>论文投稿，或学位论文提交、答辩时，参考文献格式需要根据各种情况的规定格式进行统一。</a:t>
            </a:r>
          </a:p>
        </p:txBody>
      </p:sp>
      <p:pic>
        <p:nvPicPr>
          <p:cNvPr id="46084" name="Picture 4"/>
          <p:cNvPicPr>
            <a:picLocks noChangeAspect="1" noChangeArrowheads="1"/>
          </p:cNvPicPr>
          <p:nvPr/>
        </p:nvPicPr>
        <p:blipFill>
          <a:blip r:embed="rId3"/>
          <a:srcRect/>
          <a:stretch>
            <a:fillRect/>
          </a:stretch>
        </p:blipFill>
        <p:spPr bwMode="auto">
          <a:xfrm>
            <a:off x="4211638" y="1276350"/>
            <a:ext cx="4381500" cy="5581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title" idx="4294967295"/>
          </p:nvPr>
        </p:nvSpPr>
        <p:spPr/>
        <p:txBody>
          <a:bodyPr/>
          <a:lstStyle/>
          <a:p>
            <a:pPr eaLnBrk="1" hangingPunct="1"/>
            <a:r>
              <a:rPr lang="zh-CN" altLang="en-US" b="1" dirty="0">
                <a:solidFill>
                  <a:srgbClr val="FF0000"/>
                </a:solidFill>
              </a:rPr>
              <a:t>七、利用</a:t>
            </a:r>
            <a:r>
              <a:rPr lang="en-US" altLang="zh-CN" b="1" dirty="0">
                <a:solidFill>
                  <a:srgbClr val="FF0000"/>
                </a:solidFill>
              </a:rPr>
              <a:t>NE</a:t>
            </a:r>
            <a:r>
              <a:rPr lang="zh-CN" altLang="en-US" b="1" dirty="0">
                <a:solidFill>
                  <a:srgbClr val="FF0000"/>
                </a:solidFill>
              </a:rPr>
              <a:t>撰写论文</a:t>
            </a:r>
            <a:endParaRPr lang="zh-CN" altLang="en-US" dirty="0" smtClean="0"/>
          </a:p>
        </p:txBody>
      </p:sp>
      <p:sp>
        <p:nvSpPr>
          <p:cNvPr id="44035" name="内容占位符 2"/>
          <p:cNvSpPr>
            <a:spLocks noGrp="1"/>
          </p:cNvSpPr>
          <p:nvPr>
            <p:ph idx="4294967295"/>
          </p:nvPr>
        </p:nvSpPr>
        <p:spPr/>
        <p:txBody>
          <a:bodyPr/>
          <a:lstStyle/>
          <a:p>
            <a:pPr eaLnBrk="1" hangingPunct="1">
              <a:buFont typeface="Arial" pitchFamily="34" charset="0"/>
              <a:buNone/>
            </a:pPr>
            <a:r>
              <a:rPr lang="zh-CN" altLang="en-US" sz="2800" dirty="0" smtClean="0"/>
              <a:t>二、向某期刊投稿或写学位论文，可利用</a:t>
            </a:r>
            <a:r>
              <a:rPr lang="en-US" altLang="zh-CN" sz="2800" dirty="0" smtClean="0"/>
              <a:t>NE</a:t>
            </a:r>
            <a:r>
              <a:rPr lang="zh-CN" altLang="en-US" sz="2800" dirty="0" smtClean="0"/>
              <a:t>自带的期刊投稿模板或学位论文模板，直接写出符合格式要求的论文来</a:t>
            </a:r>
            <a:r>
              <a:rPr lang="en-US" altLang="zh-CN" sz="2800" dirty="0" smtClean="0">
                <a:solidFill>
                  <a:srgbClr val="FF0000"/>
                </a:solidFill>
              </a:rPr>
              <a:t>【update</a:t>
            </a:r>
            <a:r>
              <a:rPr lang="zh-CN" altLang="en-US" sz="2800" dirty="0" smtClean="0">
                <a:solidFill>
                  <a:srgbClr val="FF0000"/>
                </a:solidFill>
              </a:rPr>
              <a:t>：</a:t>
            </a:r>
            <a:r>
              <a:rPr lang="en-US" altLang="zh-CN" sz="2800" dirty="0" smtClean="0">
                <a:solidFill>
                  <a:srgbClr val="FF0000"/>
                </a:solidFill>
              </a:rPr>
              <a:t>3.2</a:t>
            </a:r>
            <a:r>
              <a:rPr lang="zh-CN" altLang="en-US" sz="2800" dirty="0" smtClean="0">
                <a:solidFill>
                  <a:srgbClr val="FF0000"/>
                </a:solidFill>
              </a:rPr>
              <a:t>版此功能已取消，建议使用</a:t>
            </a:r>
            <a:r>
              <a:rPr lang="en-US" altLang="zh-CN" sz="2800" dirty="0" smtClean="0">
                <a:solidFill>
                  <a:srgbClr val="FF0000"/>
                </a:solidFill>
              </a:rPr>
              <a:t>CNKI E-study</a:t>
            </a:r>
            <a:r>
              <a:rPr lang="zh-CN" altLang="en-US" sz="2800" dirty="0" smtClean="0">
                <a:solidFill>
                  <a:srgbClr val="FF0000"/>
                </a:solidFill>
              </a:rPr>
              <a:t>附带的模板</a:t>
            </a:r>
            <a:r>
              <a:rPr lang="en-US" altLang="zh-CN" sz="2800" dirty="0" smtClean="0">
                <a:solidFill>
                  <a:srgbClr val="FF0000"/>
                </a:solidFill>
              </a:rPr>
              <a:t>】</a:t>
            </a:r>
            <a:endParaRPr lang="zh-CN" altLang="en-US" sz="2800" dirty="0" smtClean="0">
              <a:solidFill>
                <a:srgbClr val="FF0000"/>
              </a:solidFill>
            </a:endParaRPr>
          </a:p>
        </p:txBody>
      </p:sp>
      <p:pic>
        <p:nvPicPr>
          <p:cNvPr id="44036" name="Picture 4"/>
          <p:cNvPicPr>
            <a:picLocks noChangeAspect="1" noChangeArrowheads="1"/>
          </p:cNvPicPr>
          <p:nvPr/>
        </p:nvPicPr>
        <p:blipFill>
          <a:blip r:embed="rId3"/>
          <a:srcRect/>
          <a:stretch>
            <a:fillRect/>
          </a:stretch>
        </p:blipFill>
        <p:spPr bwMode="auto">
          <a:xfrm>
            <a:off x="6048375" y="3411538"/>
            <a:ext cx="3095625" cy="3446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title" idx="4294967295"/>
          </p:nvPr>
        </p:nvSpPr>
        <p:spPr/>
        <p:txBody>
          <a:bodyPr/>
          <a:lstStyle/>
          <a:p>
            <a:pPr eaLnBrk="1" hangingPunct="1"/>
            <a:r>
              <a:rPr lang="zh-CN" altLang="en-US" b="1" dirty="0">
                <a:solidFill>
                  <a:srgbClr val="FF0000"/>
                </a:solidFill>
              </a:rPr>
              <a:t>七、利用</a:t>
            </a:r>
            <a:r>
              <a:rPr lang="en-US" altLang="zh-CN" b="1" dirty="0">
                <a:solidFill>
                  <a:srgbClr val="FF0000"/>
                </a:solidFill>
              </a:rPr>
              <a:t>NE</a:t>
            </a:r>
            <a:r>
              <a:rPr lang="zh-CN" altLang="en-US" b="1" dirty="0">
                <a:solidFill>
                  <a:srgbClr val="FF0000"/>
                </a:solidFill>
              </a:rPr>
              <a:t>撰写论文</a:t>
            </a:r>
            <a:endParaRPr lang="zh-CN" altLang="en-US" dirty="0" smtClean="0"/>
          </a:p>
        </p:txBody>
      </p:sp>
      <p:sp>
        <p:nvSpPr>
          <p:cNvPr id="45059" name="内容占位符 2"/>
          <p:cNvSpPr>
            <a:spLocks noGrp="1"/>
          </p:cNvSpPr>
          <p:nvPr>
            <p:ph idx="4294967295"/>
          </p:nvPr>
        </p:nvSpPr>
        <p:spPr/>
        <p:txBody>
          <a:bodyPr/>
          <a:lstStyle/>
          <a:p>
            <a:pPr eaLnBrk="1" hangingPunct="1">
              <a:buFont typeface="Arial" pitchFamily="34" charset="0"/>
              <a:buNone/>
            </a:pPr>
            <a:r>
              <a:rPr lang="en-US" altLang="zh-CN" smtClean="0"/>
              <a:t> </a:t>
            </a:r>
            <a:endParaRPr lang="zh-CN" altLang="en-US" smtClean="0"/>
          </a:p>
        </p:txBody>
      </p:sp>
      <p:pic>
        <p:nvPicPr>
          <p:cNvPr id="45060" name="Picture 5"/>
          <p:cNvPicPr>
            <a:picLocks noChangeAspect="1" noChangeArrowheads="1"/>
          </p:cNvPicPr>
          <p:nvPr/>
        </p:nvPicPr>
        <p:blipFill>
          <a:blip r:embed="rId3"/>
          <a:srcRect/>
          <a:stretch>
            <a:fillRect/>
          </a:stretch>
        </p:blipFill>
        <p:spPr bwMode="auto">
          <a:xfrm>
            <a:off x="1042988" y="1412875"/>
            <a:ext cx="6624637"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title" idx="4294967295"/>
          </p:nvPr>
        </p:nvSpPr>
        <p:spPr/>
        <p:txBody>
          <a:bodyPr/>
          <a:lstStyle/>
          <a:p>
            <a:pPr eaLnBrk="1" hangingPunct="1"/>
            <a:r>
              <a:rPr lang="zh-CN" altLang="en-US" dirty="0" smtClean="0"/>
              <a:t>技术支持</a:t>
            </a:r>
          </a:p>
        </p:txBody>
      </p:sp>
      <p:sp>
        <p:nvSpPr>
          <p:cNvPr id="47107" name="内容占位符 2"/>
          <p:cNvSpPr>
            <a:spLocks noGrp="1"/>
          </p:cNvSpPr>
          <p:nvPr>
            <p:ph idx="4294967295"/>
          </p:nvPr>
        </p:nvSpPr>
        <p:spPr>
          <a:xfrm>
            <a:off x="179512" y="1124744"/>
            <a:ext cx="8229600" cy="5400600"/>
          </a:xfrm>
        </p:spPr>
        <p:txBody>
          <a:bodyPr/>
          <a:lstStyle/>
          <a:p>
            <a:pPr eaLnBrk="1" hangingPunct="1"/>
            <a:r>
              <a:rPr lang="en-US" altLang="zh-CN" sz="2000" b="1" dirty="0" err="1" smtClean="0"/>
              <a:t>NoteExpress</a:t>
            </a:r>
            <a:r>
              <a:rPr lang="en-US" altLang="zh-CN" sz="2000" b="1" dirty="0" smtClean="0"/>
              <a:t> </a:t>
            </a:r>
            <a:r>
              <a:rPr lang="zh-CN" altLang="en-US" sz="2000" b="1" dirty="0" smtClean="0"/>
              <a:t>技术支持论坛地址：</a:t>
            </a:r>
          </a:p>
          <a:p>
            <a:pPr eaLnBrk="1" hangingPunct="1"/>
            <a:r>
              <a:rPr lang="en-US" altLang="zh-CN" sz="2000" b="1" dirty="0">
                <a:solidFill>
                  <a:schemeClr val="accent2"/>
                </a:solidFill>
                <a:hlinkClick r:id="rId3"/>
              </a:rPr>
              <a:t>http://</a:t>
            </a:r>
            <a:r>
              <a:rPr lang="en-US" altLang="zh-CN" sz="2000" b="1" dirty="0" smtClean="0">
                <a:solidFill>
                  <a:schemeClr val="accent2"/>
                </a:solidFill>
                <a:hlinkClick r:id="rId3"/>
              </a:rPr>
              <a:t>www.inoteexpress.com/nesupport/forum.php</a:t>
            </a:r>
            <a:endParaRPr lang="en-US" altLang="zh-CN" sz="2000" b="1" dirty="0" smtClean="0">
              <a:solidFill>
                <a:schemeClr val="accent2"/>
              </a:solidFill>
            </a:endParaRPr>
          </a:p>
          <a:p>
            <a:pPr eaLnBrk="1" hangingPunct="1"/>
            <a:r>
              <a:rPr lang="en-US" altLang="zh-CN" sz="2000" b="1" dirty="0" err="1"/>
              <a:t>NoteExpress</a:t>
            </a:r>
            <a:r>
              <a:rPr lang="zh-CN" altLang="en-US" sz="2000" dirty="0" smtClean="0"/>
              <a:t>使用</a:t>
            </a:r>
            <a:r>
              <a:rPr lang="zh-CN" altLang="en-US" sz="2000" dirty="0"/>
              <a:t>说明：</a:t>
            </a:r>
            <a:r>
              <a:rPr lang="en-US" altLang="zh-CN" sz="2000" dirty="0">
                <a:hlinkClick r:id="rId4"/>
              </a:rPr>
              <a:t>http://www.inoteexpress.com/wiki/index.php</a:t>
            </a:r>
            <a:r>
              <a:rPr lang="zh-CN" altLang="en-US" sz="2000" dirty="0"/>
              <a:t> </a:t>
            </a:r>
          </a:p>
          <a:p>
            <a:pPr eaLnBrk="1" hangingPunct="1"/>
            <a:r>
              <a:rPr lang="en-US" altLang="zh-CN" sz="2000" b="1" dirty="0" err="1" smtClean="0"/>
              <a:t>NoteExpress</a:t>
            </a:r>
            <a:r>
              <a:rPr lang="en-US" altLang="zh-CN" sz="2000" b="1" dirty="0" smtClean="0"/>
              <a:t> 5×8</a:t>
            </a:r>
            <a:r>
              <a:rPr lang="zh-CN" altLang="en-US" sz="2000" b="1" dirty="0" smtClean="0"/>
              <a:t>小时技术支持</a:t>
            </a:r>
            <a:r>
              <a:rPr lang="zh-CN" altLang="en-US" sz="2000" b="1" dirty="0"/>
              <a:t>：</a:t>
            </a:r>
            <a:r>
              <a:rPr lang="zh-CN" altLang="en-US" sz="2000" b="1" dirty="0" smtClean="0">
                <a:solidFill>
                  <a:schemeClr val="accent2"/>
                </a:solidFill>
              </a:rPr>
              <a:t>电话 </a:t>
            </a:r>
            <a:r>
              <a:rPr lang="en-US" altLang="zh-CN" sz="2000" b="1" dirty="0" smtClean="0">
                <a:solidFill>
                  <a:schemeClr val="accent2"/>
                </a:solidFill>
              </a:rPr>
              <a:t>010-62198965  QQ</a:t>
            </a:r>
            <a:r>
              <a:rPr lang="zh-CN" altLang="en-US" sz="2000" b="1" dirty="0" smtClean="0">
                <a:solidFill>
                  <a:schemeClr val="accent2"/>
                </a:solidFill>
              </a:rPr>
              <a:t> </a:t>
            </a:r>
            <a:r>
              <a:rPr lang="en-US" altLang="zh-CN" sz="2000" b="1" dirty="0" smtClean="0">
                <a:solidFill>
                  <a:schemeClr val="accent2"/>
                </a:solidFill>
              </a:rPr>
              <a:t>765330807</a:t>
            </a:r>
          </a:p>
          <a:p>
            <a:pPr eaLnBrk="1" hangingPunct="1"/>
            <a:r>
              <a:rPr lang="zh-CN" altLang="en-US" sz="2000" b="1" dirty="0" smtClean="0"/>
              <a:t>新浪微博</a:t>
            </a:r>
            <a:r>
              <a:rPr lang="zh-CN" altLang="en-US" sz="2000" dirty="0" smtClean="0"/>
              <a:t>：</a:t>
            </a:r>
            <a:r>
              <a:rPr lang="en-US" altLang="zh-CN" sz="2000" dirty="0" smtClean="0"/>
              <a:t>@</a:t>
            </a:r>
            <a:r>
              <a:rPr lang="en-US" altLang="zh-CN" sz="2000" dirty="0" err="1" smtClean="0"/>
              <a:t>NoteExpress</a:t>
            </a:r>
            <a:r>
              <a:rPr lang="en-US" altLang="zh-CN" sz="2000" dirty="0" smtClean="0"/>
              <a:t>  @</a:t>
            </a:r>
            <a:r>
              <a:rPr lang="zh-CN" altLang="en-US" sz="2000" dirty="0" smtClean="0"/>
              <a:t>四川大图书馆 </a:t>
            </a:r>
          </a:p>
          <a:p>
            <a:pPr marL="457200" lvl="1" indent="0" eaLnBrk="1" hangingPunct="1">
              <a:buNone/>
            </a:pPr>
            <a:r>
              <a:rPr lang="zh-CN" altLang="en-US" sz="2000" dirty="0" smtClean="0"/>
              <a:t>图书馆学术资源服务</a:t>
            </a:r>
            <a:r>
              <a:rPr lang="en-US" altLang="zh-CN" sz="2000" dirty="0" smtClean="0"/>
              <a:t>QQ</a:t>
            </a:r>
            <a:r>
              <a:rPr lang="zh-CN" altLang="en-US" sz="2000" dirty="0" smtClean="0"/>
              <a:t>群：</a:t>
            </a:r>
            <a:r>
              <a:rPr lang="en-US" altLang="zh-CN" sz="2000" b="1" dirty="0" smtClean="0">
                <a:solidFill>
                  <a:srgbClr val="FF0000"/>
                </a:solidFill>
              </a:rPr>
              <a:t>835207262(</a:t>
            </a:r>
            <a:r>
              <a:rPr lang="zh-CN" altLang="en-US" sz="2000" dirty="0" smtClean="0"/>
              <a:t>加群时注明姓名</a:t>
            </a:r>
            <a:r>
              <a:rPr lang="en-US" altLang="zh-CN" sz="2000" dirty="0" smtClean="0"/>
              <a:t>&amp;</a:t>
            </a:r>
            <a:r>
              <a:rPr lang="zh-CN" altLang="en-US" sz="2000" dirty="0" smtClean="0"/>
              <a:t>学号</a:t>
            </a:r>
            <a:r>
              <a:rPr lang="en-US" altLang="zh-CN" sz="2000" b="1" dirty="0" smtClean="0">
                <a:solidFill>
                  <a:srgbClr val="FF0000"/>
                </a:solidFill>
              </a:rPr>
              <a:t>)</a:t>
            </a:r>
            <a:endParaRPr lang="en-US" altLang="zh-CN" sz="2000" dirty="0" smtClean="0"/>
          </a:p>
          <a:p>
            <a:pPr eaLnBrk="1" hangingPunct="1"/>
            <a:r>
              <a:rPr lang="zh-CN" altLang="en-US" sz="2000" dirty="0" smtClean="0"/>
              <a:t>图书馆</a:t>
            </a:r>
            <a:r>
              <a:rPr lang="zh-CN" altLang="en-US" sz="2000" dirty="0"/>
              <a:t>主页</a:t>
            </a:r>
            <a:r>
              <a:rPr lang="en-US" altLang="zh-CN" sz="2000" dirty="0"/>
              <a:t>=》</a:t>
            </a:r>
            <a:r>
              <a:rPr lang="zh-CN" altLang="en-US" sz="2000" dirty="0"/>
              <a:t>读者</a:t>
            </a:r>
            <a:r>
              <a:rPr lang="zh-CN" altLang="en-US" sz="2000" dirty="0" smtClean="0"/>
              <a:t>留言</a:t>
            </a:r>
            <a:endParaRPr lang="en-US" altLang="zh-CN" sz="2000" dirty="0" smtClean="0"/>
          </a:p>
          <a:p>
            <a:pPr eaLnBrk="1" hangingPunct="1"/>
            <a:r>
              <a:rPr lang="zh-CN" altLang="en-US" sz="2000" dirty="0" smtClean="0"/>
              <a:t>发现系统访问地址：</a:t>
            </a:r>
            <a:r>
              <a:rPr lang="en-US" sz="2000" dirty="0" smtClean="0">
                <a:hlinkClick r:id="rId5"/>
              </a:rPr>
              <a:t>http://discovery.scu.edu.cn/</a:t>
            </a:r>
            <a:endParaRPr lang="en-US" sz="2000" dirty="0" smtClean="0"/>
          </a:p>
          <a:p>
            <a:pPr eaLnBrk="1" hangingPunct="1"/>
            <a:endParaRPr lang="en-US" altLang="zh-CN" sz="2000" dirty="0" smtClean="0"/>
          </a:p>
        </p:txBody>
      </p:sp>
      <p:sp>
        <p:nvSpPr>
          <p:cNvPr id="3" name="Rectangle 3"/>
          <p:cNvSpPr>
            <a:spLocks noChangeArrowheads="1"/>
          </p:cNvSpPr>
          <p:nvPr/>
        </p:nvSpPr>
        <p:spPr bwMode="auto">
          <a:xfrm>
            <a:off x="258640" y="4176060"/>
            <a:ext cx="8428160" cy="2616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800" b="1" i="0" u="none" strike="noStrike" cap="none" normalizeH="0" baseline="0" dirty="0" smtClean="0">
                <a:ln>
                  <a:noFill/>
                </a:ln>
                <a:solidFill>
                  <a:srgbClr val="FF0000"/>
                </a:solidFill>
                <a:effectLst/>
                <a:latin typeface="Arial" panose="020B0604020202020204" pitchFamily="34" charset="0"/>
              </a:rPr>
              <a:t>E</a:t>
            </a:r>
            <a:r>
              <a:rPr kumimoji="0" lang="zh-CN" altLang="zh-CN" sz="1800" b="1" i="0" u="none" strike="noStrike" cap="none" normalizeH="0" baseline="0" dirty="0" smtClean="0">
                <a:ln>
                  <a:noFill/>
                </a:ln>
                <a:solidFill>
                  <a:srgbClr val="FF0000"/>
                </a:solidFill>
                <a:effectLst/>
                <a:latin typeface="Arial" panose="020B0604020202020204" pitchFamily="34" charset="0"/>
              </a:rPr>
              <a:t>nd</a:t>
            </a:r>
            <a:r>
              <a:rPr kumimoji="0" lang="en-US" altLang="zh-CN" sz="1800" b="1" i="0" u="none" strike="noStrike" cap="none" normalizeH="0" baseline="0" dirty="0" smtClean="0">
                <a:ln>
                  <a:noFill/>
                </a:ln>
                <a:solidFill>
                  <a:srgbClr val="FF0000"/>
                </a:solidFill>
                <a:effectLst/>
                <a:latin typeface="Arial" panose="020B0604020202020204" pitchFamily="34" charset="0"/>
              </a:rPr>
              <a:t>N</a:t>
            </a:r>
            <a:r>
              <a:rPr kumimoji="0" lang="zh-CN" altLang="zh-CN" sz="1800" b="1" i="0" u="none" strike="noStrike" cap="none" normalizeH="0" baseline="0" dirty="0" smtClean="0">
                <a:ln>
                  <a:noFill/>
                </a:ln>
                <a:solidFill>
                  <a:srgbClr val="FF0000"/>
                </a:solidFill>
                <a:effectLst/>
                <a:latin typeface="Arial" panose="020B0604020202020204" pitchFamily="34" charset="0"/>
              </a:rPr>
              <a:t>ote</a:t>
            </a:r>
            <a:r>
              <a:rPr kumimoji="0" lang="en-US" altLang="zh-CN" sz="1800" b="1" i="0" u="none" strike="noStrike" cap="none" normalizeH="0" baseline="0" dirty="0" smtClean="0">
                <a:ln>
                  <a:noFill/>
                </a:ln>
                <a:solidFill>
                  <a:srgbClr val="FF0000"/>
                </a:solidFill>
                <a:effectLst/>
                <a:latin typeface="Arial" panose="020B0604020202020204" pitchFamily="34" charset="0"/>
              </a:rPr>
              <a:t> </a:t>
            </a:r>
            <a:r>
              <a:rPr kumimoji="0" lang="en-US" altLang="zh-CN" sz="1800" b="1" i="0" u="none" strike="noStrike" cap="none" normalizeH="0" baseline="0" dirty="0" err="1" smtClean="0">
                <a:ln>
                  <a:noFill/>
                </a:ln>
                <a:solidFill>
                  <a:srgbClr val="FF0000"/>
                </a:solidFill>
                <a:effectLst/>
                <a:latin typeface="Arial" panose="020B0604020202020204" pitchFamily="34" charset="0"/>
              </a:rPr>
              <a:t>X9</a:t>
            </a:r>
            <a:r>
              <a:rPr kumimoji="0" lang="en-US" altLang="zh-CN" sz="1800" b="1" i="0" u="none" strike="noStrike" cap="none" normalizeH="0" baseline="0" dirty="0" smtClean="0">
                <a:ln>
                  <a:noFill/>
                </a:ln>
                <a:solidFill>
                  <a:srgbClr val="FF0000"/>
                </a:solidFill>
                <a:effectLst/>
                <a:latin typeface="Arial" panose="020B0604020202020204" pitchFamily="34" charset="0"/>
              </a:rPr>
              <a:t> </a:t>
            </a:r>
            <a:r>
              <a:rPr kumimoji="0" lang="zh-CN" sz="1800" b="1" i="0" u="none" strike="noStrike" cap="none" normalizeH="0" baseline="0" dirty="0" smtClean="0">
                <a:ln>
                  <a:noFill/>
                </a:ln>
                <a:solidFill>
                  <a:srgbClr val="FF0000"/>
                </a:solidFill>
                <a:effectLst/>
                <a:latin typeface="Arial" panose="020B0604020202020204" pitchFamily="34" charset="0"/>
              </a:rPr>
              <a:t>官方讲座视频 </a:t>
            </a:r>
            <a:endParaRPr kumimoji="0" lang="en-US" altLang="zh-CN" sz="1800" b="1" i="0" u="none" strike="noStrike" cap="none" normalizeH="0" baseline="0" dirty="0" smtClean="0">
              <a:ln>
                <a:noFill/>
              </a:ln>
              <a:solidFill>
                <a:srgbClr val="FF0000"/>
              </a:solidFill>
              <a:effectLst/>
              <a:latin typeface="Arial" panose="020B0604020202020204" pitchFamily="34" charset="0"/>
            </a:endParaRPr>
          </a:p>
          <a:p>
            <a:pPr lvl="0" eaLnBrk="0" hangingPunct="0"/>
            <a:r>
              <a:rPr kumimoji="0" lang="zh-CN" altLang="zh-CN" sz="1800" b="0" i="0" u="none" strike="noStrike" cap="none" normalizeH="0" baseline="0" dirty="0" smtClean="0">
                <a:ln>
                  <a:noFill/>
                </a:ln>
                <a:solidFill>
                  <a:schemeClr val="tx1"/>
                </a:solidFill>
                <a:effectLst/>
                <a:latin typeface="Arial" panose="020B0604020202020204" pitchFamily="34" charset="0"/>
              </a:rPr>
              <a:t>PC</a:t>
            </a:r>
            <a:r>
              <a:rPr kumimoji="0" lang="zh-CN" sz="1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端</a:t>
            </a:r>
            <a:r>
              <a:rPr kumimoji="0" lang="zh-CN" altLang="zh-CN" sz="1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t>
            </a:r>
            <a:r>
              <a:rPr kumimoji="0" lang="zh-CN" sz="1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注册账号登陆后在线观看</a:t>
            </a:r>
            <a:r>
              <a:rPr kumimoji="0" lang="zh-CN" altLang="zh-CN" sz="1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t>
            </a:r>
            <a:r>
              <a:rPr kumimoji="0" lang="zh-CN" sz="1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rPr>
              <a:t>：</a:t>
            </a:r>
            <a:r>
              <a:rPr lang="en-US" altLang="zh-CN" b="1" u="sng" dirty="0">
                <a:hlinkClick r:id="rId6"/>
              </a:rPr>
              <a:t>http://</a:t>
            </a:r>
            <a:r>
              <a:rPr lang="en-US" altLang="zh-CN" b="1" u="sng" dirty="0" smtClean="0">
                <a:hlinkClick r:id="rId6"/>
              </a:rPr>
              <a:t>uao.so/spw57742</a:t>
            </a:r>
            <a:endParaRPr lang="en-US" altLang="zh-CN" b="1" u="sng" dirty="0" smtClean="0"/>
          </a:p>
          <a:p>
            <a:pPr lvl="0" eaLnBrk="0" hangingPunct="0"/>
            <a:endParaRPr lang="en-US" altLang="zh-CN" dirty="0" smtClean="0"/>
          </a:p>
          <a:p>
            <a:pPr lvl="0" eaLnBrk="0" hangingPunct="0"/>
            <a:r>
              <a:rPr lang="zh-CN" altLang="zh-CN" dirty="0" smtClean="0"/>
              <a:t>2019</a:t>
            </a:r>
            <a:r>
              <a:rPr lang="zh-CN" altLang="zh-CN" dirty="0"/>
              <a:t>.04.04江安馆NE讲座录像文件下载链接:   </a:t>
            </a:r>
            <a:endParaRPr lang="en-US" altLang="zh-CN" dirty="0" smtClean="0"/>
          </a:p>
          <a:p>
            <a:pPr lvl="0" eaLnBrk="0" hangingPunct="0"/>
            <a:r>
              <a:rPr lang="zh-CN" altLang="zh-CN" sz="1400" dirty="0" smtClean="0"/>
              <a:t>https</a:t>
            </a:r>
            <a:r>
              <a:rPr lang="zh-CN" altLang="zh-CN" sz="1400" dirty="0"/>
              <a:t>://pan.baidu.com/s/1H-_MRrf6NPKm8ebGcKo3tQ 提取码: uudr </a:t>
            </a:r>
            <a:endParaRPr lang="en-US" altLang="zh-CN" sz="1400" dirty="0" smtClean="0"/>
          </a:p>
          <a:p>
            <a:pPr lvl="0" eaLnBrk="0" hangingPunct="0"/>
            <a:r>
              <a:rPr lang="zh-CN" altLang="zh-CN" dirty="0"/>
              <a:t/>
            </a:r>
            <a:br>
              <a:rPr lang="zh-CN" altLang="zh-CN" dirty="0"/>
            </a:br>
            <a:r>
              <a:rPr lang="en-US" altLang="zh-CN" dirty="0"/>
              <a:t>2018.11.21</a:t>
            </a:r>
            <a:r>
              <a:rPr lang="zh-CN" altLang="en-US" dirty="0"/>
              <a:t>工学馆</a:t>
            </a:r>
            <a:r>
              <a:rPr lang="en-US" altLang="zh-CN" dirty="0"/>
              <a:t>endnote</a:t>
            </a:r>
            <a:r>
              <a:rPr lang="zh-CN" altLang="en-US" dirty="0" smtClean="0"/>
              <a:t>讲座录像文件下载链接：</a:t>
            </a:r>
            <a:endParaRPr lang="en-US" altLang="zh-CN" dirty="0" smtClean="0"/>
          </a:p>
          <a:p>
            <a:pPr lvl="0" eaLnBrk="0" hangingPunct="0"/>
            <a:r>
              <a:rPr lang="en-US" altLang="zh-CN" sz="1400" dirty="0" smtClean="0"/>
              <a:t>https</a:t>
            </a:r>
            <a:r>
              <a:rPr lang="en-US" altLang="zh-CN" sz="1400" dirty="0"/>
              <a:t>://pan.baidu.com/s/1PRNBhch9ZUgngb4CEvNrrw </a:t>
            </a:r>
            <a:r>
              <a:rPr lang="zh-CN" altLang="en-US" sz="1400" dirty="0"/>
              <a:t>密码：</a:t>
            </a:r>
            <a:r>
              <a:rPr lang="en-US" altLang="zh-CN" sz="1400" dirty="0" err="1"/>
              <a:t>b4ob</a:t>
            </a:r>
            <a:endParaRPr lang="en-US" altLang="zh-CN" sz="1400" dirty="0"/>
          </a:p>
          <a:p>
            <a:pPr lvl="0" eaLnBrk="0" hangingPunct="0"/>
            <a:endParaRPr kumimoji="0" lang="zh-CN" altLang="zh-CN"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sz="1000" b="0" i="0" u="none" strike="noStrike" cap="none" normalizeH="0" baseline="0" dirty="0" smtClean="0">
                <a:ln>
                  <a:noFill/>
                </a:ln>
                <a:solidFill>
                  <a:schemeClr val="tx1"/>
                </a:solidFill>
                <a:effectLst/>
                <a:latin typeface="Arial" panose="020B0604020202020204" pitchFamily="34" charset="0"/>
                <a:ea typeface="lucida Grande"/>
              </a:rPr>
              <a:t>  </a:t>
            </a:r>
            <a:endParaRPr kumimoji="0" lang="zh-CN" sz="9600" b="0" i="0" u="none" strike="noStrike" cap="none" normalizeH="0" baseline="0" dirty="0" smtClean="0">
              <a:ln>
                <a:noFill/>
              </a:ln>
              <a:solidFill>
                <a:schemeClr val="tx1"/>
              </a:solidFill>
              <a:effectLst/>
              <a:latin typeface="Arial" panose="020B0604020202020204" pitchFamily="34" charset="0"/>
              <a:ea typeface="lucida Grande"/>
            </a:endParaRPr>
          </a:p>
        </p:txBody>
      </p:sp>
      <p:pic>
        <p:nvPicPr>
          <p:cNvPr id="1028" name="Picture 4" descr="C:\Users\ADMINI~1\AppData\Local\Temp\[5UQ[BL(6~BS2JV6W}N6[%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4875" y="-136525"/>
            <a:ext cx="190500" cy="142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p:txBody>
          <a:bodyPr/>
          <a:lstStyle/>
          <a:p>
            <a:pPr eaLnBrk="1" hangingPunct="1"/>
            <a:r>
              <a:rPr lang="zh-CN" altLang="en-US" dirty="0" smtClean="0"/>
              <a:t>几种常用的参考文献管理软件</a:t>
            </a:r>
          </a:p>
        </p:txBody>
      </p:sp>
      <p:graphicFrame>
        <p:nvGraphicFramePr>
          <p:cNvPr id="6" name="表格 5"/>
          <p:cNvGraphicFramePr>
            <a:graphicFrameLocks noGrp="1"/>
          </p:cNvGraphicFramePr>
          <p:nvPr>
            <p:extLst>
              <p:ext uri="{D42A27DB-BD31-4B8C-83A1-F6EECF244321}">
                <p14:modId xmlns:p14="http://schemas.microsoft.com/office/powerpoint/2010/main" val="2215771715"/>
              </p:ext>
            </p:extLst>
          </p:nvPr>
        </p:nvGraphicFramePr>
        <p:xfrm>
          <a:off x="853284" y="1387796"/>
          <a:ext cx="7535142" cy="3456384"/>
        </p:xfrm>
        <a:graphic>
          <a:graphicData uri="http://schemas.openxmlformats.org/drawingml/2006/table">
            <a:tbl>
              <a:tblPr firstRow="1" bandRow="1">
                <a:tableStyleId>{5C22544A-7EE6-4342-B048-85BDC9FD1C3A}</a:tableStyleId>
              </a:tblPr>
              <a:tblGrid>
                <a:gridCol w="1486468"/>
                <a:gridCol w="1152128"/>
                <a:gridCol w="936104"/>
                <a:gridCol w="1512168"/>
                <a:gridCol w="1080120"/>
                <a:gridCol w="1368154"/>
              </a:tblGrid>
              <a:tr h="432048">
                <a:tc>
                  <a:txBody>
                    <a:bodyPr/>
                    <a:lstStyle/>
                    <a:p>
                      <a:endParaRPr lang="zh-CN" altLang="en-US" dirty="0"/>
                    </a:p>
                  </a:txBody>
                  <a:tcPr/>
                </a:tc>
                <a:tc>
                  <a:txBody>
                    <a:bodyPr/>
                    <a:lstStyle/>
                    <a:p>
                      <a:r>
                        <a:rPr lang="en-US" altLang="zh-CN" dirty="0" smtClean="0"/>
                        <a:t>MS</a:t>
                      </a:r>
                      <a:r>
                        <a:rPr lang="en-US" altLang="zh-CN" baseline="0" dirty="0" smtClean="0"/>
                        <a:t> word</a:t>
                      </a:r>
                      <a:endParaRPr lang="zh-CN" altLang="en-US" dirty="0"/>
                    </a:p>
                  </a:txBody>
                  <a:tcPr/>
                </a:tc>
                <a:tc>
                  <a:txBody>
                    <a:bodyPr/>
                    <a:lstStyle/>
                    <a:p>
                      <a:r>
                        <a:rPr lang="en-US" altLang="zh-CN" dirty="0" smtClean="0"/>
                        <a:t>WPS</a:t>
                      </a:r>
                      <a:endParaRPr lang="zh-CN" altLang="en-US" dirty="0"/>
                    </a:p>
                  </a:txBody>
                  <a:tcPr/>
                </a:tc>
                <a:tc>
                  <a:txBody>
                    <a:bodyPr/>
                    <a:lstStyle/>
                    <a:p>
                      <a:r>
                        <a:rPr lang="en-US" altLang="zh-CN" dirty="0" err="1" smtClean="0"/>
                        <a:t>LibreOffice</a:t>
                      </a:r>
                      <a:endParaRPr lang="zh-CN" altLang="en-US" dirty="0"/>
                    </a:p>
                  </a:txBody>
                  <a:tcPr/>
                </a:tc>
                <a:tc>
                  <a:txBody>
                    <a:bodyPr/>
                    <a:lstStyle/>
                    <a:p>
                      <a:r>
                        <a:rPr lang="en-US" altLang="zh-CN" dirty="0" smtClean="0"/>
                        <a:t>Pages</a:t>
                      </a:r>
                      <a:endParaRPr lang="zh-CN" altLang="en-US" dirty="0"/>
                    </a:p>
                  </a:txBody>
                  <a:tcPr/>
                </a:tc>
                <a:tc>
                  <a:txBody>
                    <a:bodyPr/>
                    <a:lstStyle/>
                    <a:p>
                      <a:r>
                        <a:rPr lang="en-US" altLang="zh-CN" dirty="0" smtClean="0"/>
                        <a:t>Google Docs</a:t>
                      </a:r>
                      <a:endParaRPr lang="zh-CN" altLang="en-US" dirty="0"/>
                    </a:p>
                  </a:txBody>
                  <a:tcPr/>
                </a:tc>
              </a:tr>
              <a:tr h="432048">
                <a:tc>
                  <a:txBody>
                    <a:bodyPr/>
                    <a:lstStyle/>
                    <a:p>
                      <a:r>
                        <a:rPr lang="en-US" altLang="zh-CN" dirty="0" smtClean="0">
                          <a:solidFill>
                            <a:srgbClr val="FF0000"/>
                          </a:solidFill>
                        </a:rPr>
                        <a:t>EndNote</a:t>
                      </a:r>
                      <a:endParaRPr lang="zh-CN" altLang="en-U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solidFill>
                          <a:srgbClr val="00B050"/>
                        </a:solidFill>
                      </a:endParaRPr>
                    </a:p>
                  </a:txBody>
                  <a:tcPr/>
                </a:tc>
                <a:tc>
                  <a:txBody>
                    <a:bodyPr/>
                    <a:lstStyle/>
                    <a:p>
                      <a:r>
                        <a:rPr lang="en-US" altLang="zh-CN" dirty="0" smtClean="0">
                          <a:solidFill>
                            <a:srgbClr val="00B050"/>
                          </a:solidFill>
                        </a:rPr>
                        <a:t>Yes</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No</a:t>
                      </a:r>
                      <a:endParaRPr lang="zh-CN" altLang="en-US" dirty="0" smtClean="0">
                        <a:solidFill>
                          <a:srgbClr val="FF0000"/>
                        </a:solidFill>
                      </a:endParaRPr>
                    </a:p>
                  </a:txBody>
                  <a:tcPr/>
                </a:tc>
              </a:tr>
              <a:tr h="432048">
                <a:tc>
                  <a:txBody>
                    <a:bodyPr/>
                    <a:lstStyle/>
                    <a:p>
                      <a:r>
                        <a:rPr lang="en-US" altLang="zh-CN" dirty="0" err="1" smtClean="0">
                          <a:solidFill>
                            <a:srgbClr val="FF0000"/>
                          </a:solidFill>
                        </a:rPr>
                        <a:t>NoteExpress</a:t>
                      </a:r>
                      <a:endParaRPr lang="zh-CN" altLang="en-US" dirty="0">
                        <a:solidFill>
                          <a:srgbClr val="FF0000"/>
                        </a:solidFill>
                      </a:endParaRPr>
                    </a:p>
                  </a:txBody>
                  <a:tcPr/>
                </a:tc>
                <a:tc>
                  <a:txBody>
                    <a:bodyPr/>
                    <a:lstStyle/>
                    <a:p>
                      <a:r>
                        <a:rPr lang="en-US" altLang="zh-CN" dirty="0" smtClean="0">
                          <a:solidFill>
                            <a:srgbClr val="00B050"/>
                          </a:solidFill>
                        </a:rPr>
                        <a:t>Yes</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No</a:t>
                      </a:r>
                      <a:endParaRPr lang="zh-CN" altLang="en-US" dirty="0" smtClean="0"/>
                    </a:p>
                  </a:txBody>
                  <a:tcPr/>
                </a:tc>
                <a:tc>
                  <a:txBody>
                    <a:bodyPr/>
                    <a:lstStyle/>
                    <a:p>
                      <a:r>
                        <a:rPr lang="en-US" altLang="zh-CN" dirty="0" smtClean="0">
                          <a:solidFill>
                            <a:srgbClr val="FF0000"/>
                          </a:solidFill>
                        </a:rPr>
                        <a:t>No</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No</a:t>
                      </a:r>
                      <a:endParaRPr lang="zh-CN" altLang="en-US" dirty="0" smtClean="0">
                        <a:solidFill>
                          <a:srgbClr val="FF0000"/>
                        </a:solidFill>
                      </a:endParaRPr>
                    </a:p>
                  </a:txBody>
                  <a:tcPr/>
                </a:tc>
              </a:tr>
              <a:tr h="432048">
                <a:tc>
                  <a:txBody>
                    <a:bodyPr/>
                    <a:lstStyle/>
                    <a:p>
                      <a:r>
                        <a:rPr lang="en-US" altLang="zh-CN" dirty="0" err="1" smtClean="0"/>
                        <a:t>RefWorks</a:t>
                      </a:r>
                      <a:endParaRPr lang="zh-CN" altLang="en-US" dirty="0"/>
                    </a:p>
                  </a:txBody>
                  <a:tcPr/>
                </a:tc>
                <a:tc>
                  <a:txBody>
                    <a:bodyPr/>
                    <a:lstStyle/>
                    <a:p>
                      <a:r>
                        <a:rPr lang="en-US" altLang="zh-CN" dirty="0" smtClean="0">
                          <a:solidFill>
                            <a:srgbClr val="00B050"/>
                          </a:solidFill>
                        </a:rPr>
                        <a:t>Yes</a:t>
                      </a:r>
                      <a:endParaRPr lang="zh-CN" altLang="en-US" dirty="0"/>
                    </a:p>
                  </a:txBody>
                  <a:tcPr/>
                </a:tc>
                <a:tc>
                  <a:txBody>
                    <a:bodyPr/>
                    <a:lstStyle/>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No</a:t>
                      </a:r>
                      <a:endParaRPr lang="zh-CN" altLang="en-US" dirty="0" smtClean="0">
                        <a:solidFill>
                          <a:srgbClr val="FF0000"/>
                        </a:solidFill>
                      </a:endParaRPr>
                    </a:p>
                  </a:txBody>
                  <a:tcPr/>
                </a:tc>
                <a:tc>
                  <a:txBody>
                    <a:bodyPr/>
                    <a:lstStyle/>
                    <a:p>
                      <a:r>
                        <a:rPr lang="en-US" altLang="zh-CN" dirty="0" smtClean="0">
                          <a:solidFill>
                            <a:srgbClr val="FF0000"/>
                          </a:solidFill>
                        </a:rPr>
                        <a:t>No</a:t>
                      </a:r>
                      <a:endParaRPr lang="zh-CN" altLang="en-US" dirty="0"/>
                    </a:p>
                  </a:txBody>
                  <a:tcPr/>
                </a:tc>
                <a:tc>
                  <a:txBody>
                    <a:bodyPr/>
                    <a:lstStyle/>
                    <a:p>
                      <a:r>
                        <a:rPr lang="en-US" altLang="zh-CN" dirty="0" smtClean="0">
                          <a:solidFill>
                            <a:srgbClr val="00B050"/>
                          </a:solidFill>
                        </a:rPr>
                        <a:t>Yes</a:t>
                      </a:r>
                      <a:endParaRPr lang="zh-CN" altLang="en-US" dirty="0"/>
                    </a:p>
                  </a:txBody>
                  <a:tcPr/>
                </a:tc>
              </a:tr>
              <a:tr h="432048">
                <a:tc>
                  <a:txBody>
                    <a:bodyPr/>
                    <a:lstStyle/>
                    <a:p>
                      <a:r>
                        <a:rPr lang="en-US" altLang="zh-CN" dirty="0" err="1" smtClean="0">
                          <a:solidFill>
                            <a:srgbClr val="FF0000"/>
                          </a:solidFill>
                        </a:rPr>
                        <a:t>zotero</a:t>
                      </a:r>
                      <a:endParaRPr lang="zh-CN" altLang="en-US" dirty="0">
                        <a:solidFill>
                          <a:srgbClr val="FF0000"/>
                        </a:solidFill>
                      </a:endParaRPr>
                    </a:p>
                  </a:txBody>
                  <a:tcPr/>
                </a:tc>
                <a:tc>
                  <a:txBody>
                    <a:bodyPr/>
                    <a:lstStyle/>
                    <a:p>
                      <a:r>
                        <a:rPr lang="en-US" altLang="zh-CN" dirty="0" smtClean="0">
                          <a:solidFill>
                            <a:srgbClr val="00B050"/>
                          </a:solidFill>
                        </a:rPr>
                        <a:t>Yes</a:t>
                      </a:r>
                      <a:endParaRPr lang="zh-CN" altLang="en-US" dirty="0"/>
                    </a:p>
                  </a:txBody>
                  <a:tcPr/>
                </a:tc>
                <a:tc>
                  <a:txBody>
                    <a:bodyPr/>
                    <a:lstStyle/>
                    <a:p>
                      <a:endParaRPr lang="zh-CN" altLang="en-US" dirty="0"/>
                    </a:p>
                  </a:txBody>
                  <a:tcPr/>
                </a:tc>
                <a:tc>
                  <a:txBody>
                    <a:bodyPr/>
                    <a:lstStyle/>
                    <a:p>
                      <a:r>
                        <a:rPr lang="en-US" altLang="zh-CN" dirty="0" smtClean="0">
                          <a:solidFill>
                            <a:srgbClr val="00B050"/>
                          </a:solidFill>
                        </a:rPr>
                        <a:t>Yes</a:t>
                      </a:r>
                      <a:endParaRPr lang="zh-CN" altLang="en-US" dirty="0"/>
                    </a:p>
                  </a:txBody>
                  <a:tcPr/>
                </a:tc>
                <a:tc>
                  <a:txBody>
                    <a:bodyPr/>
                    <a:lstStyle/>
                    <a:p>
                      <a:r>
                        <a:rPr lang="en-US" altLang="zh-CN" dirty="0" smtClean="0">
                          <a:solidFill>
                            <a:srgbClr val="FF0000"/>
                          </a:solidFill>
                        </a:rPr>
                        <a:t>No</a:t>
                      </a:r>
                      <a:endParaRPr lang="zh-CN" altLang="en-US" dirty="0"/>
                    </a:p>
                  </a:txBody>
                  <a:tcPr/>
                </a:tc>
                <a:tc>
                  <a:txBody>
                    <a:bodyPr/>
                    <a:lstStyle/>
                    <a:p>
                      <a:r>
                        <a:rPr lang="en-US" altLang="zh-CN" dirty="0" smtClean="0">
                          <a:solidFill>
                            <a:srgbClr val="FF0000"/>
                          </a:solidFill>
                        </a:rPr>
                        <a:t>No</a:t>
                      </a:r>
                      <a:endParaRPr lang="zh-CN" altLang="en-US" dirty="0"/>
                    </a:p>
                  </a:txBody>
                  <a:tcPr/>
                </a:tc>
              </a:tr>
              <a:tr h="432048">
                <a:tc>
                  <a:txBody>
                    <a:bodyPr/>
                    <a:lstStyle/>
                    <a:p>
                      <a:r>
                        <a:rPr lang="en-US" altLang="zh-CN" dirty="0" err="1" smtClean="0">
                          <a:solidFill>
                            <a:srgbClr val="FF0000"/>
                          </a:solidFill>
                        </a:rPr>
                        <a:t>Mendeley</a:t>
                      </a:r>
                      <a:endParaRPr lang="zh-CN" altLang="en-US" dirty="0">
                        <a:solidFill>
                          <a:srgbClr val="FF0000"/>
                        </a:solidFill>
                      </a:endParaRPr>
                    </a:p>
                  </a:txBody>
                  <a:tcPr/>
                </a:tc>
                <a:tc>
                  <a:txBody>
                    <a:bodyPr/>
                    <a:lstStyle/>
                    <a:p>
                      <a:r>
                        <a:rPr lang="en-US" altLang="zh-CN" dirty="0" smtClean="0">
                          <a:solidFill>
                            <a:srgbClr val="00B050"/>
                          </a:solidFill>
                        </a:rPr>
                        <a:t>Yes</a:t>
                      </a:r>
                      <a:endParaRPr lang="zh-CN" altLang="en-US" dirty="0">
                        <a:solidFill>
                          <a:srgbClr val="00B050"/>
                        </a:solidFill>
                      </a:endParaRPr>
                    </a:p>
                  </a:txBody>
                  <a:tcPr/>
                </a:tc>
                <a:tc>
                  <a:txBody>
                    <a:bodyPr/>
                    <a:lstStyle/>
                    <a:p>
                      <a:endParaRPr lang="zh-CN" altLang="en-US" dirty="0">
                        <a:solidFill>
                          <a:srgbClr val="00B050"/>
                        </a:solidFill>
                      </a:endParaRPr>
                    </a:p>
                  </a:txBody>
                  <a:tcPr/>
                </a:tc>
                <a:tc>
                  <a:txBody>
                    <a:bodyPr/>
                    <a:lstStyle/>
                    <a:p>
                      <a:r>
                        <a:rPr lang="en-US" altLang="zh-CN" dirty="0" smtClean="0">
                          <a:solidFill>
                            <a:srgbClr val="00B050"/>
                          </a:solidFill>
                        </a:rPr>
                        <a:t>Yes</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FF0000"/>
                          </a:solidFill>
                        </a:rPr>
                        <a:t>No</a:t>
                      </a:r>
                      <a:endParaRPr lang="zh-CN" altLang="en-US" dirty="0" smtClean="0">
                        <a:solidFill>
                          <a:srgbClr val="FF0000"/>
                        </a:solidFill>
                      </a:endParaRPr>
                    </a:p>
                  </a:txBody>
                  <a:tcPr/>
                </a:tc>
                <a:tc>
                  <a:txBody>
                    <a:bodyPr/>
                    <a:lstStyle/>
                    <a:p>
                      <a:r>
                        <a:rPr lang="en-US" altLang="zh-CN" dirty="0" smtClean="0">
                          <a:solidFill>
                            <a:srgbClr val="FF0000"/>
                          </a:solidFill>
                        </a:rPr>
                        <a:t>No</a:t>
                      </a:r>
                      <a:endParaRPr lang="zh-CN" altLang="en-US" dirty="0"/>
                    </a:p>
                  </a:txBody>
                  <a:tcPr/>
                </a:tc>
              </a:tr>
              <a:tr h="432048">
                <a:tc>
                  <a:txBody>
                    <a:bodyPr/>
                    <a:lstStyle/>
                    <a:p>
                      <a:r>
                        <a:rPr lang="en-US" altLang="zh-CN" dirty="0" smtClean="0"/>
                        <a:t>Papers</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solidFill>
                          <a:srgbClr val="00B050"/>
                        </a:solidFill>
                      </a:endParaRPr>
                    </a:p>
                  </a:txBody>
                  <a:tcPr/>
                </a:tc>
                <a:tc>
                  <a:txBody>
                    <a:bodyPr/>
                    <a:lstStyle/>
                    <a:p>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solidFill>
                          <a:srgbClr val="00B050"/>
                        </a:solidFill>
                      </a:endParaRPr>
                    </a:p>
                  </a:txBody>
                  <a:tcPr/>
                </a:tc>
                <a:tc>
                  <a:txBody>
                    <a:bodyPr/>
                    <a:lstStyle/>
                    <a:p>
                      <a:endParaRPr lang="zh-CN" altLang="en-US" dirty="0">
                        <a:solidFill>
                          <a:srgbClr val="FF0000"/>
                        </a:solidFill>
                      </a:endParaRPr>
                    </a:p>
                  </a:txBody>
                  <a:tcPr/>
                </a:tc>
              </a:tr>
              <a:tr h="432048">
                <a:tc>
                  <a:txBody>
                    <a:bodyPr/>
                    <a:lstStyle/>
                    <a:p>
                      <a:r>
                        <a:rPr lang="en-US" altLang="zh-CN" dirty="0" smtClean="0"/>
                        <a:t>CNKI E-study:</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solidFill>
                            <a:srgbClr val="00B050"/>
                          </a:solidFill>
                        </a:rPr>
                        <a:t>Yes</a:t>
                      </a:r>
                      <a:endParaRPr lang="zh-CN" altLang="en-US" dirty="0" smtClean="0">
                        <a:solidFill>
                          <a:srgbClr val="00B05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CN" altLang="en-US" dirty="0" smtClean="0">
                        <a:solidFill>
                          <a:srgbClr val="00B050"/>
                        </a:solidFill>
                      </a:endParaRPr>
                    </a:p>
                  </a:txBody>
                  <a:tcPr/>
                </a:tc>
                <a:tc>
                  <a:txBody>
                    <a:bodyPr/>
                    <a:lstStyle/>
                    <a:p>
                      <a:endParaRPr lang="zh-CN" altLang="en-US" dirty="0"/>
                    </a:p>
                  </a:txBody>
                  <a:tcPr/>
                </a:tc>
                <a:tc>
                  <a:txBody>
                    <a:bodyPr/>
                    <a:lstStyle/>
                    <a:p>
                      <a:endParaRPr lang="zh-CN" altLang="en-US" dirty="0">
                        <a:solidFill>
                          <a:srgbClr val="FF0000"/>
                        </a:solidFill>
                      </a:endParaRPr>
                    </a:p>
                  </a:txBody>
                  <a:tcPr/>
                </a:tc>
                <a:tc>
                  <a:txBody>
                    <a:bodyPr/>
                    <a:lstStyle/>
                    <a:p>
                      <a:endParaRPr lang="zh-CN" altLang="en-US" dirty="0">
                        <a:solidFill>
                          <a:srgbClr val="FF0000"/>
                        </a:solidFill>
                      </a:endParaRPr>
                    </a:p>
                  </a:txBody>
                  <a:tcPr/>
                </a:tc>
              </a:tr>
            </a:tbl>
          </a:graphicData>
        </a:graphic>
      </p:graphicFrame>
    </p:spTree>
    <p:extLst>
      <p:ext uri="{BB962C8B-B14F-4D97-AF65-F5344CB8AC3E}">
        <p14:creationId xmlns:p14="http://schemas.microsoft.com/office/powerpoint/2010/main" val="1943129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NE</a:t>
            </a:r>
            <a:r>
              <a:rPr lang="zh-CN" altLang="en-US" dirty="0" smtClean="0"/>
              <a:t>和</a:t>
            </a:r>
            <a:r>
              <a:rPr lang="en-US" altLang="zh-CN" dirty="0" err="1" smtClean="0"/>
              <a:t>EN</a:t>
            </a:r>
            <a:r>
              <a:rPr lang="zh-CN" altLang="en-US" dirty="0" smtClean="0"/>
              <a:t>的区别</a:t>
            </a:r>
            <a:endParaRPr lang="zh-CN" altLang="en-US" dirty="0"/>
          </a:p>
        </p:txBody>
      </p:sp>
      <p:sp>
        <p:nvSpPr>
          <p:cNvPr id="3" name="内容占位符 2"/>
          <p:cNvSpPr>
            <a:spLocks noGrp="1"/>
          </p:cNvSpPr>
          <p:nvPr>
            <p:ph idx="1"/>
          </p:nvPr>
        </p:nvSpPr>
        <p:spPr>
          <a:xfrm>
            <a:off x="179512" y="1600200"/>
            <a:ext cx="8928992" cy="4525963"/>
          </a:xfrm>
        </p:spPr>
        <p:txBody>
          <a:bodyPr/>
          <a:lstStyle/>
          <a:p>
            <a:r>
              <a:rPr lang="zh-CN" altLang="en-US" dirty="0"/>
              <a:t>基本功</a:t>
            </a:r>
            <a:r>
              <a:rPr lang="zh-CN" altLang="en-US" dirty="0" smtClean="0"/>
              <a:t>能都一致，都能管理参考文献</a:t>
            </a:r>
            <a:endParaRPr lang="en-US" altLang="zh-CN" dirty="0" smtClean="0"/>
          </a:p>
          <a:p>
            <a:r>
              <a:rPr lang="en-US" altLang="zh-CN" sz="2800" dirty="0" smtClean="0"/>
              <a:t>NE</a:t>
            </a:r>
            <a:r>
              <a:rPr lang="zh-CN" altLang="en-US" sz="2800" dirty="0" smtClean="0"/>
              <a:t>是国内公司开发的</a:t>
            </a:r>
            <a:r>
              <a:rPr lang="zh-CN" altLang="en-US" sz="2800" b="1" dirty="0" smtClean="0">
                <a:solidFill>
                  <a:srgbClr val="FF0000"/>
                </a:solidFill>
              </a:rPr>
              <a:t>中文界面</a:t>
            </a:r>
            <a:r>
              <a:rPr lang="zh-CN" altLang="en-US" sz="2800" dirty="0" smtClean="0"/>
              <a:t>的软件，</a:t>
            </a:r>
            <a:r>
              <a:rPr lang="zh-CN" altLang="en-US" sz="2800" b="1" dirty="0" smtClean="0">
                <a:solidFill>
                  <a:srgbClr val="FF0000"/>
                </a:solidFill>
              </a:rPr>
              <a:t>对中文数据库有较好的支持</a:t>
            </a:r>
            <a:r>
              <a:rPr lang="zh-CN" altLang="en-US" sz="2800" dirty="0" smtClean="0"/>
              <a:t>，同时</a:t>
            </a:r>
            <a:r>
              <a:rPr lang="zh-CN" altLang="en-US" sz="2800" b="1" dirty="0" smtClean="0">
                <a:solidFill>
                  <a:srgbClr val="FF0000"/>
                </a:solidFill>
              </a:rPr>
              <a:t>也支持外文数据库</a:t>
            </a:r>
            <a:endParaRPr lang="en-US" altLang="zh-CN" sz="2800" b="1" dirty="0" smtClean="0">
              <a:solidFill>
                <a:srgbClr val="FF0000"/>
              </a:solidFill>
            </a:endParaRPr>
          </a:p>
          <a:p>
            <a:pPr lvl="1"/>
            <a:r>
              <a:rPr lang="zh-CN" altLang="en-US" sz="2000" dirty="0" smtClean="0"/>
              <a:t>推荐人文社科专业主要使用中文数据库的读者使用</a:t>
            </a:r>
            <a:endParaRPr lang="en-US" altLang="zh-CN" sz="2000" dirty="0" smtClean="0"/>
          </a:p>
          <a:p>
            <a:pPr lvl="1"/>
            <a:r>
              <a:rPr lang="zh-CN" altLang="en-US" sz="2000" dirty="0" smtClean="0"/>
              <a:t>功能齐全，但有些功能不稳定、不可用，使用体验相对一般</a:t>
            </a:r>
            <a:endParaRPr lang="en-US" altLang="zh-CN" sz="2000" dirty="0" smtClean="0"/>
          </a:p>
          <a:p>
            <a:r>
              <a:rPr lang="en-US" altLang="zh-CN" sz="2800" dirty="0" err="1" smtClean="0"/>
              <a:t>EN</a:t>
            </a:r>
            <a:r>
              <a:rPr lang="zh-CN" altLang="en-US" sz="2800" dirty="0" smtClean="0"/>
              <a:t>是科睿唯安（</a:t>
            </a:r>
            <a:r>
              <a:rPr lang="en-US" altLang="zh-CN" sz="2800" dirty="0" smtClean="0"/>
              <a:t>SCI</a:t>
            </a:r>
            <a:r>
              <a:rPr lang="zh-CN" altLang="en-US" sz="2800" dirty="0" smtClean="0"/>
              <a:t>）的</a:t>
            </a:r>
            <a:r>
              <a:rPr lang="zh-CN" altLang="en-US" sz="2800" b="1" dirty="0" smtClean="0">
                <a:solidFill>
                  <a:srgbClr val="FF0000"/>
                </a:solidFill>
              </a:rPr>
              <a:t>英文界面</a:t>
            </a:r>
            <a:r>
              <a:rPr lang="zh-CN" altLang="en-US" sz="2800" dirty="0" smtClean="0"/>
              <a:t>的软件，</a:t>
            </a:r>
            <a:r>
              <a:rPr lang="zh-CN" altLang="en-US" sz="2800" b="1" dirty="0" smtClean="0">
                <a:solidFill>
                  <a:srgbClr val="FF0000"/>
                </a:solidFill>
              </a:rPr>
              <a:t>仅支持外文数据库</a:t>
            </a:r>
            <a:endParaRPr lang="en-US" altLang="zh-CN" sz="2800" b="1" dirty="0" smtClean="0">
              <a:solidFill>
                <a:srgbClr val="FF0000"/>
              </a:solidFill>
            </a:endParaRPr>
          </a:p>
          <a:p>
            <a:pPr lvl="1"/>
            <a:r>
              <a:rPr lang="zh-CN" altLang="en-US" sz="2000" dirty="0" smtClean="0"/>
              <a:t>推荐医学理工类主要使用外文数据库的读者使用</a:t>
            </a:r>
            <a:endParaRPr lang="en-US" altLang="zh-CN" sz="2000" dirty="0" smtClean="0"/>
          </a:p>
          <a:p>
            <a:pPr lvl="1"/>
            <a:r>
              <a:rPr lang="zh-CN" altLang="en-US" sz="2000" dirty="0"/>
              <a:t>历史</a:t>
            </a:r>
            <a:r>
              <a:rPr lang="zh-CN" altLang="en-US" sz="2000" dirty="0" smtClean="0"/>
              <a:t>悠久，产品更成熟，使用体验更好</a:t>
            </a:r>
            <a:endParaRPr lang="en-US" altLang="zh-CN" sz="2000" dirty="0" smtClean="0"/>
          </a:p>
        </p:txBody>
      </p:sp>
    </p:spTree>
    <p:extLst>
      <p:ext uri="{BB962C8B-B14F-4D97-AF65-F5344CB8AC3E}">
        <p14:creationId xmlns:p14="http://schemas.microsoft.com/office/powerpoint/2010/main" val="51871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p:txBody>
          <a:bodyPr/>
          <a:lstStyle/>
          <a:p>
            <a:pPr eaLnBrk="1" hangingPunct="1"/>
            <a:r>
              <a:rPr lang="en-US" altLang="zh-CN" dirty="0" err="1" smtClean="0"/>
              <a:t>NoteExpress</a:t>
            </a:r>
            <a:r>
              <a:rPr lang="zh-CN" altLang="en-US" dirty="0" smtClean="0"/>
              <a:t>介绍</a:t>
            </a:r>
          </a:p>
        </p:txBody>
      </p:sp>
      <p:sp>
        <p:nvSpPr>
          <p:cNvPr id="8195" name="内容占位符 2"/>
          <p:cNvSpPr>
            <a:spLocks noGrp="1"/>
          </p:cNvSpPr>
          <p:nvPr>
            <p:ph idx="1"/>
          </p:nvPr>
        </p:nvSpPr>
        <p:spPr/>
        <p:txBody>
          <a:bodyPr/>
          <a:lstStyle/>
          <a:p>
            <a:pPr eaLnBrk="1" hangingPunct="1"/>
            <a:r>
              <a:rPr lang="zh-CN" altLang="en-US" dirty="0" smtClean="0"/>
              <a:t>简介</a:t>
            </a:r>
            <a:endParaRPr lang="en-US" altLang="zh-CN" dirty="0" smtClean="0"/>
          </a:p>
          <a:p>
            <a:pPr eaLnBrk="1" hangingPunct="1"/>
            <a:r>
              <a:rPr lang="en-US" altLang="zh-CN" dirty="0" err="1" smtClean="0"/>
              <a:t>NoteExpress</a:t>
            </a:r>
            <a:r>
              <a:rPr lang="en-US" altLang="zh-CN" dirty="0" smtClean="0"/>
              <a:t> </a:t>
            </a:r>
            <a:r>
              <a:rPr lang="zh-CN" altLang="en-US" dirty="0" smtClean="0"/>
              <a:t>是爱琴海乐之软件公司开发的一款文献管理软件，其核心功能涵盖</a:t>
            </a:r>
            <a:r>
              <a:rPr lang="zh-CN" altLang="en-US" dirty="0"/>
              <a:t>了</a:t>
            </a:r>
            <a:r>
              <a:rPr lang="zh-CN" altLang="en-US" dirty="0" smtClean="0"/>
              <a:t>文献检索</a:t>
            </a:r>
            <a:r>
              <a:rPr lang="zh-CN" altLang="en-US" dirty="0"/>
              <a:t>、</a:t>
            </a:r>
            <a:r>
              <a:rPr lang="zh-CN" altLang="en-US" dirty="0" smtClean="0"/>
              <a:t>管理，</a:t>
            </a:r>
            <a:r>
              <a:rPr lang="zh-CN" altLang="en-US" b="1" dirty="0" smtClean="0">
                <a:solidFill>
                  <a:srgbClr val="FF0000"/>
                </a:solidFill>
              </a:rPr>
              <a:t>插入参考文献</a:t>
            </a:r>
            <a:r>
              <a:rPr lang="zh-CN" altLang="en-US" dirty="0" smtClean="0"/>
              <a:t>，统计分析功能等知识管理的所有环节，是学术研究，知识管理的必备工具，撰写论文的好帮手。</a:t>
            </a:r>
            <a:endParaRPr lang="en-US" altLang="zh-CN" dirty="0" smtClean="0"/>
          </a:p>
          <a:p>
            <a:pPr eaLnBrk="1" hangingPunct="1"/>
            <a:r>
              <a:rPr lang="zh-CN" altLang="en-US" dirty="0"/>
              <a:t>下载</a:t>
            </a:r>
            <a:r>
              <a:rPr lang="zh-CN" altLang="en-US" dirty="0" smtClean="0"/>
              <a:t>地址：</a:t>
            </a:r>
            <a:r>
              <a:rPr lang="en-US" altLang="zh-CN" sz="2000" dirty="0">
                <a:hlinkClick r:id="rId3"/>
              </a:rPr>
              <a:t>http://www.inoteexpress.com/aegean</a:t>
            </a:r>
            <a:r>
              <a:rPr lang="en-US" altLang="zh-CN" sz="2000" dirty="0" smtClean="0">
                <a:hlinkClick r:id="rId3"/>
              </a:rPr>
              <a:t>/</a:t>
            </a:r>
            <a:r>
              <a:rPr lang="en-US" altLang="zh-CN" sz="2000" dirty="0" smtClean="0"/>
              <a:t> </a:t>
            </a:r>
          </a:p>
          <a:p>
            <a:pPr marL="0" indent="0" eaLnBrk="1" hangingPunct="1">
              <a:buNone/>
            </a:pPr>
            <a:r>
              <a:rPr lang="en-US" altLang="zh-CN" sz="2000" dirty="0"/>
              <a:t> </a:t>
            </a:r>
            <a:r>
              <a:rPr lang="en-US" altLang="zh-CN" sz="2000" dirty="0" smtClean="0"/>
              <a:t>                                         </a:t>
            </a:r>
            <a:r>
              <a:rPr lang="zh-CN" altLang="en-US" sz="2000" dirty="0" smtClean="0"/>
              <a:t>免费下载</a:t>
            </a:r>
            <a:r>
              <a:rPr lang="en-US" altLang="zh-CN" sz="2000" dirty="0" smtClean="0"/>
              <a:t>==》</a:t>
            </a:r>
            <a:r>
              <a:rPr lang="zh-CN" altLang="en-US" sz="2000" dirty="0" smtClean="0"/>
              <a:t>集团版</a:t>
            </a:r>
            <a:r>
              <a:rPr lang="en-US" altLang="zh-CN" sz="2000" dirty="0" smtClean="0"/>
              <a:t>==》</a:t>
            </a:r>
            <a:r>
              <a:rPr lang="zh-CN" altLang="en-US" sz="2000" dirty="0" smtClean="0"/>
              <a:t>搜索“四川大学图书馆版”</a:t>
            </a:r>
            <a:endParaRPr lang="en-US" altLang="zh-CN" sz="2000" dirty="0" smtClean="0"/>
          </a:p>
          <a:p>
            <a:pPr eaLnBrk="1" hangingPunct="1"/>
            <a:r>
              <a:rPr lang="zh-CN" altLang="en-US" dirty="0"/>
              <a:t>使用说明：</a:t>
            </a:r>
            <a:r>
              <a:rPr lang="en-US" altLang="zh-CN" sz="1400" dirty="0">
                <a:hlinkClick r:id="rId4"/>
              </a:rPr>
              <a:t>http://</a:t>
            </a:r>
            <a:r>
              <a:rPr lang="en-US" altLang="zh-CN" sz="1400" dirty="0" smtClean="0">
                <a:hlinkClick r:id="rId4"/>
              </a:rPr>
              <a:t>www.inoteexpress.com/wiki/index.php</a:t>
            </a:r>
            <a:r>
              <a:rPr lang="zh-CN" altLang="en-US" sz="1400" dirty="0" smtClean="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p:txBody>
          <a:bodyPr/>
          <a:lstStyle/>
          <a:p>
            <a:pPr eaLnBrk="1" hangingPunct="1"/>
            <a:r>
              <a:rPr lang="en-US" altLang="zh-CN" dirty="0" err="1" smtClean="0"/>
              <a:t>NoteExpress</a:t>
            </a:r>
            <a:r>
              <a:rPr lang="zh-CN" altLang="en-US" dirty="0" smtClean="0"/>
              <a:t>介绍</a:t>
            </a:r>
          </a:p>
        </p:txBody>
      </p:sp>
      <p:sp>
        <p:nvSpPr>
          <p:cNvPr id="9219" name="内容占位符 2"/>
          <p:cNvSpPr>
            <a:spLocks noGrp="1"/>
          </p:cNvSpPr>
          <p:nvPr>
            <p:ph idx="1"/>
          </p:nvPr>
        </p:nvSpPr>
        <p:spPr/>
        <p:txBody>
          <a:bodyPr/>
          <a:lstStyle/>
          <a:p>
            <a:pPr eaLnBrk="1" hangingPunct="1"/>
            <a:r>
              <a:rPr lang="zh-CN" altLang="en-US" dirty="0" smtClean="0"/>
              <a:t>特点：</a:t>
            </a:r>
            <a:endParaRPr lang="en-US" altLang="zh-CN" dirty="0" smtClean="0"/>
          </a:p>
          <a:p>
            <a:pPr eaLnBrk="1" hangingPunct="1"/>
            <a:r>
              <a:rPr lang="zh-CN" altLang="en-US" sz="2000" dirty="0" smtClean="0"/>
              <a:t>单机版收费软件，下载安装之后，无需注册，可离线使用</a:t>
            </a:r>
            <a:endParaRPr lang="en-US" altLang="zh-CN" sz="2000" dirty="0" smtClean="0"/>
          </a:p>
          <a:p>
            <a:pPr marL="0" indent="0" eaLnBrk="1" hangingPunct="1">
              <a:buNone/>
            </a:pPr>
            <a:r>
              <a:rPr lang="en-US" altLang="zh-CN" sz="2000" dirty="0" smtClean="0">
                <a:solidFill>
                  <a:srgbClr val="FF0000"/>
                </a:solidFill>
              </a:rPr>
              <a:t>【</a:t>
            </a:r>
            <a:r>
              <a:rPr lang="zh-CN" altLang="en-US" sz="2000" dirty="0" smtClean="0">
                <a:solidFill>
                  <a:srgbClr val="FF0000"/>
                </a:solidFill>
              </a:rPr>
              <a:t>注</a:t>
            </a:r>
            <a:r>
              <a:rPr lang="en-US" altLang="zh-CN" sz="2000" dirty="0" smtClean="0">
                <a:solidFill>
                  <a:srgbClr val="FF0000"/>
                </a:solidFill>
              </a:rPr>
              <a:t>:</a:t>
            </a:r>
            <a:r>
              <a:rPr lang="zh-CN" altLang="en-US" sz="2000" dirty="0" smtClean="0">
                <a:solidFill>
                  <a:srgbClr val="FF0000"/>
                </a:solidFill>
              </a:rPr>
              <a:t>最新版</a:t>
            </a:r>
            <a:r>
              <a:rPr lang="en-US" altLang="zh-CN" sz="2000" dirty="0" smtClean="0">
                <a:solidFill>
                  <a:srgbClr val="FF0000"/>
                </a:solidFill>
              </a:rPr>
              <a:t>NE</a:t>
            </a:r>
            <a:r>
              <a:rPr lang="zh-CN" altLang="en-US" sz="2000" dirty="0" smtClean="0">
                <a:solidFill>
                  <a:srgbClr val="FF0000"/>
                </a:solidFill>
              </a:rPr>
              <a:t>限制只能校园网内使用，非校园网使用</a:t>
            </a:r>
            <a:r>
              <a:rPr lang="en-US" altLang="zh-CN" sz="2000" dirty="0" smtClean="0">
                <a:solidFill>
                  <a:srgbClr val="FF0000"/>
                </a:solidFill>
              </a:rPr>
              <a:t>NE</a:t>
            </a:r>
            <a:r>
              <a:rPr lang="zh-CN" altLang="en-US" sz="2000" dirty="0">
                <a:solidFill>
                  <a:srgbClr val="FF0000"/>
                </a:solidFill>
              </a:rPr>
              <a:t>可</a:t>
            </a:r>
            <a:r>
              <a:rPr lang="zh-CN" altLang="en-US" sz="2000" dirty="0" smtClean="0">
                <a:solidFill>
                  <a:srgbClr val="FF0000"/>
                </a:solidFill>
              </a:rPr>
              <a:t>安装旧版</a:t>
            </a:r>
            <a:r>
              <a:rPr lang="en-US" altLang="zh-CN" sz="2000" dirty="0" smtClean="0">
                <a:solidFill>
                  <a:srgbClr val="FF0000"/>
                </a:solidFill>
              </a:rPr>
              <a:t>】</a:t>
            </a:r>
          </a:p>
          <a:p>
            <a:pPr eaLnBrk="1" hangingPunct="1"/>
            <a:r>
              <a:rPr lang="zh-CN" altLang="en-US" sz="2000" dirty="0" smtClean="0"/>
              <a:t>对中文数据库支持很好，非常适合主要阅读中文文献的用户；</a:t>
            </a:r>
            <a:endParaRPr lang="en-US" altLang="zh-CN" sz="2000" dirty="0" smtClean="0"/>
          </a:p>
          <a:p>
            <a:pPr eaLnBrk="1" hangingPunct="1"/>
            <a:r>
              <a:rPr lang="zh-CN" altLang="en-US" sz="2000" dirty="0"/>
              <a:t>外文</a:t>
            </a:r>
            <a:r>
              <a:rPr lang="zh-CN" altLang="en-US" sz="2000" dirty="0" smtClean="0"/>
              <a:t>数据库可将检索结果导出为</a:t>
            </a:r>
            <a:r>
              <a:rPr lang="en-US" altLang="zh-CN" sz="2000" dirty="0" smtClean="0"/>
              <a:t>RIS</a:t>
            </a:r>
            <a:r>
              <a:rPr lang="zh-CN" altLang="en-US" sz="2000" dirty="0" smtClean="0"/>
              <a:t>等格式的文件后再导入</a:t>
            </a:r>
            <a:r>
              <a:rPr lang="en-US" altLang="zh-CN" sz="2000" dirty="0" smtClean="0"/>
              <a:t>NE</a:t>
            </a:r>
            <a:r>
              <a:rPr lang="zh-CN" altLang="en-US" sz="2000" dirty="0" smtClean="0"/>
              <a:t>；</a:t>
            </a:r>
            <a:endParaRPr lang="en-US" altLang="zh-CN" sz="2000" dirty="0" smtClean="0"/>
          </a:p>
          <a:p>
            <a:pPr eaLnBrk="1" hangingPunct="1"/>
            <a:r>
              <a:rPr lang="zh-CN" altLang="en-US" sz="2000" dirty="0" smtClean="0"/>
              <a:t>具有相对强大的笔记功能，可以添加图片、表格和</a:t>
            </a:r>
            <a:r>
              <a:rPr lang="en-US" altLang="zh-CN" sz="2000" dirty="0" err="1" smtClean="0"/>
              <a:t>mathtype</a:t>
            </a:r>
            <a:r>
              <a:rPr lang="zh-CN" altLang="en-US" sz="2000" dirty="0" smtClean="0"/>
              <a:t>公式</a:t>
            </a:r>
            <a:endParaRPr lang="en-US" altLang="zh-CN" sz="2000" dirty="0" smtClean="0"/>
          </a:p>
          <a:p>
            <a:pPr eaLnBrk="1" hangingPunct="1"/>
            <a:r>
              <a:rPr lang="zh-CN" altLang="en-US" sz="2000" dirty="0" smtClean="0"/>
              <a:t>可以自己设置和更改要显示的题录信息，便于管理非论文资料</a:t>
            </a:r>
            <a:endParaRPr lang="en-US" altLang="zh-CN" sz="2000" dirty="0" smtClean="0"/>
          </a:p>
          <a:p>
            <a:pPr eaLnBrk="1" hangingPunct="1"/>
            <a:endParaRPr lang="en-US" altLang="zh-CN"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012.6.14">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2012.6.14</Template>
  <TotalTime>2732</TotalTime>
  <Words>4486</Words>
  <Application>Microsoft Office PowerPoint</Application>
  <PresentationFormat>全屏显示(4:3)</PresentationFormat>
  <Paragraphs>453</Paragraphs>
  <Slides>59</Slides>
  <Notes>36</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59</vt:i4>
      </vt:variant>
    </vt:vector>
  </HeadingPairs>
  <TitlesOfParts>
    <vt:vector size="68" baseType="lpstr">
      <vt:lpstr>lucida Grande</vt:lpstr>
      <vt:lpstr>黑体</vt:lpstr>
      <vt:lpstr>华文隶书</vt:lpstr>
      <vt:lpstr>楷体_GB2312</vt:lpstr>
      <vt:lpstr>宋体</vt:lpstr>
      <vt:lpstr>Arial</vt:lpstr>
      <vt:lpstr>Calibri</vt:lpstr>
      <vt:lpstr>Wingdings</vt:lpstr>
      <vt:lpstr>2012.6.14</vt:lpstr>
      <vt:lpstr>文献管理软件NoteExpress 入门</vt:lpstr>
      <vt:lpstr>为什么要使用文献管理软件？</vt:lpstr>
      <vt:lpstr>为什么要使用文献管理软件？</vt:lpstr>
      <vt:lpstr>几种常用的参考文献管理软件</vt:lpstr>
      <vt:lpstr>几种常用的参考文献管理软件</vt:lpstr>
      <vt:lpstr>几种常用的参考文献管理软件</vt:lpstr>
      <vt:lpstr>NE和EN的区别</vt:lpstr>
      <vt:lpstr>NoteExpress介绍</vt:lpstr>
      <vt:lpstr>NoteExpress介绍</vt:lpstr>
      <vt:lpstr>下载与安装</vt:lpstr>
      <vt:lpstr>注意：</vt:lpstr>
      <vt:lpstr>NoteExpress介绍</vt:lpstr>
      <vt:lpstr>两个演示</vt:lpstr>
      <vt:lpstr>利用NE建立个人数字图书馆</vt:lpstr>
      <vt:lpstr>PowerPoint 演示文稿</vt:lpstr>
      <vt:lpstr>一、导入已下载的文献</vt:lpstr>
      <vt:lpstr>一、导入已下载的文献</vt:lpstr>
      <vt:lpstr>一、导入已下载的文献</vt:lpstr>
      <vt:lpstr>一、导入已下载的文献</vt:lpstr>
      <vt:lpstr>一、导入已下载的文献</vt:lpstr>
      <vt:lpstr>一、导入已下载的文献</vt:lpstr>
      <vt:lpstr>一、导入已下载的文献</vt:lpstr>
      <vt:lpstr>二、通过NE查找和下载文献</vt:lpstr>
      <vt:lpstr>二、通过NE查找和下载文献</vt:lpstr>
      <vt:lpstr>二、通过NE查找和下载文献</vt:lpstr>
      <vt:lpstr>二、通过NE查找和下载文献</vt:lpstr>
      <vt:lpstr>二、通过NE查找和下载文献</vt:lpstr>
      <vt:lpstr>二、通过NE查找和下载文献</vt:lpstr>
      <vt:lpstr>二、通过NE查找和下载文献</vt:lpstr>
      <vt:lpstr>二、通过NE查找和下载文献</vt:lpstr>
      <vt:lpstr>二、通过NE查找和下载文献</vt:lpstr>
      <vt:lpstr>二、通过NE查找和下载文献</vt:lpstr>
      <vt:lpstr>三、将题录导入NE</vt:lpstr>
      <vt:lpstr>三、将题录导入NE</vt:lpstr>
      <vt:lpstr>CASE1:将wos中的题录导入NE</vt:lpstr>
      <vt:lpstr>CASE1:将wos的题录导入NE</vt:lpstr>
      <vt:lpstr>CASE1:将wos中的题录导入NE</vt:lpstr>
      <vt:lpstr>CASE2:将IEEE检索结果导入到NE</vt:lpstr>
      <vt:lpstr>CASE3:将必应学术、百度学术的检索结果导入到NE</vt:lpstr>
      <vt:lpstr>CASE3:将必应学术、百度学术的检索结果导入到NE</vt:lpstr>
      <vt:lpstr>CASE 4：维普数据库</vt:lpstr>
      <vt:lpstr>三、将题录导入NE——总结</vt:lpstr>
      <vt:lpstr>三、将题录导入NE——总结</vt:lpstr>
      <vt:lpstr>四、利用NE管理文献</vt:lpstr>
      <vt:lpstr>四、利用NE管理文献</vt:lpstr>
      <vt:lpstr>四、利用NE管理文献</vt:lpstr>
      <vt:lpstr>五、记录文献学习笔记</vt:lpstr>
      <vt:lpstr>六、将NE中的题录导入其他文献管理软件</vt:lpstr>
      <vt:lpstr>六、将NE中的题录导入其他文献管理软件</vt:lpstr>
      <vt:lpstr>六、将NE中的题录导入其他文献管理软件</vt:lpstr>
      <vt:lpstr>六、将NE中的题录导入其他文献管理软件</vt:lpstr>
      <vt:lpstr>七、利用NE撰写论文</vt:lpstr>
      <vt:lpstr>七、利用NE撰写论文</vt:lpstr>
      <vt:lpstr>七、利用NE撰写论文</vt:lpstr>
      <vt:lpstr>七、利用NE撰写论文</vt:lpstr>
      <vt:lpstr>七、利用NE撰写论文</vt:lpstr>
      <vt:lpstr>七、利用NE撰写论文</vt:lpstr>
      <vt:lpstr>七、利用NE撰写论文</vt:lpstr>
      <vt:lpstr>技术支持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文献管理软件NoteExpress介绍</dc:title>
  <dc:creator>liby</dc:creator>
  <cp:lastModifiedBy>闫 钟峰</cp:lastModifiedBy>
  <cp:revision>352</cp:revision>
  <dcterms:created xsi:type="dcterms:W3CDTF">2012-06-13T00:31:54Z</dcterms:created>
  <dcterms:modified xsi:type="dcterms:W3CDTF">2019-10-21T01:26:09Z</dcterms:modified>
</cp:coreProperties>
</file>