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30"/>
  </p:notesMasterIdLst>
  <p:handoutMasterIdLst>
    <p:handoutMasterId r:id="rId31"/>
  </p:handoutMasterIdLst>
  <p:sldIdLst>
    <p:sldId id="315" r:id="rId3"/>
    <p:sldId id="258" r:id="rId4"/>
    <p:sldId id="284" r:id="rId5"/>
    <p:sldId id="286" r:id="rId6"/>
    <p:sldId id="287" r:id="rId7"/>
    <p:sldId id="312" r:id="rId8"/>
    <p:sldId id="283" r:id="rId9"/>
    <p:sldId id="288" r:id="rId10"/>
    <p:sldId id="289" r:id="rId11"/>
    <p:sldId id="290" r:id="rId12"/>
    <p:sldId id="305" r:id="rId13"/>
    <p:sldId id="291" r:id="rId14"/>
    <p:sldId id="292" r:id="rId15"/>
    <p:sldId id="293" r:id="rId16"/>
    <p:sldId id="313" r:id="rId17"/>
    <p:sldId id="299" r:id="rId18"/>
    <p:sldId id="316" r:id="rId19"/>
    <p:sldId id="303" r:id="rId20"/>
    <p:sldId id="297" r:id="rId21"/>
    <p:sldId id="304" r:id="rId22"/>
    <p:sldId id="301" r:id="rId23"/>
    <p:sldId id="306" r:id="rId24"/>
    <p:sldId id="308" r:id="rId25"/>
    <p:sldId id="317" r:id="rId26"/>
    <p:sldId id="309" r:id="rId27"/>
    <p:sldId id="307" r:id="rId28"/>
    <p:sldId id="310" r:id="rId29"/>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9532" autoAdjust="0"/>
  </p:normalViewPr>
  <p:slideViewPr>
    <p:cSldViewPr snapToGrid="0">
      <p:cViewPr varScale="1">
        <p:scale>
          <a:sx n="108" d="100"/>
          <a:sy n="108" d="100"/>
        </p:scale>
        <p:origin x="144" y="13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86" d="100"/>
          <a:sy n="86" d="100"/>
        </p:scale>
        <p:origin x="-3846"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F9C4D9-4B09-4072-8CAA-C0865869B9CC}" type="datetimeFigureOut">
              <a:rPr lang="zh-CN" altLang="en-US" smtClean="0"/>
              <a:t>2020/4/26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02FD6-E3B6-44B7-8F87-F0EF3E96C7E2}" type="slidenum">
              <a:rPr lang="zh-CN" altLang="en-US" smtClean="0"/>
              <a:t>‹#›</a:t>
            </a:fld>
            <a:endParaRPr lang="zh-CN" altLang="en-US"/>
          </a:p>
        </p:txBody>
      </p:sp>
    </p:spTree>
    <p:extLst>
      <p:ext uri="{BB962C8B-B14F-4D97-AF65-F5344CB8AC3E}">
        <p14:creationId xmlns:p14="http://schemas.microsoft.com/office/powerpoint/2010/main" val="75925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7FA46-43F9-4F69-95F6-D7DDFEF302D0}" type="datetimeFigureOut">
              <a:rPr lang="zh-CN" altLang="en-US" smtClean="0"/>
              <a:t>2020/4/26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0AEF4-BDFE-4727-BF24-AD54F02E7CD2}" type="slidenum">
              <a:rPr lang="zh-CN" altLang="en-US" smtClean="0"/>
              <a:t>‹#›</a:t>
            </a:fld>
            <a:endParaRPr lang="zh-CN" altLang="en-US"/>
          </a:p>
        </p:txBody>
      </p:sp>
    </p:spTree>
    <p:extLst>
      <p:ext uri="{BB962C8B-B14F-4D97-AF65-F5344CB8AC3E}">
        <p14:creationId xmlns:p14="http://schemas.microsoft.com/office/powerpoint/2010/main" val="3195488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xfrm>
            <a:off x="686566" y="4344357"/>
            <a:ext cx="5484868" cy="4113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685669" indent="-263719" eaLnBrk="0" hangingPunct="0">
              <a:defRPr>
                <a:solidFill>
                  <a:schemeClr val="tx1"/>
                </a:solidFill>
                <a:latin typeface="Arial" charset="0"/>
                <a:ea typeface="宋体" charset="-122"/>
              </a:defRPr>
            </a:lvl2pPr>
            <a:lvl3pPr marL="1054875" indent="-210975" eaLnBrk="0" hangingPunct="0">
              <a:defRPr>
                <a:solidFill>
                  <a:schemeClr val="tx1"/>
                </a:solidFill>
                <a:latin typeface="Arial" charset="0"/>
                <a:ea typeface="宋体" charset="-122"/>
              </a:defRPr>
            </a:lvl3pPr>
            <a:lvl4pPr marL="1476825" indent="-210975" eaLnBrk="0" hangingPunct="0">
              <a:defRPr>
                <a:solidFill>
                  <a:schemeClr val="tx1"/>
                </a:solidFill>
                <a:latin typeface="Arial" charset="0"/>
                <a:ea typeface="宋体" charset="-122"/>
              </a:defRPr>
            </a:lvl4pPr>
            <a:lvl5pPr marL="1898774" indent="-210975" eaLnBrk="0" hangingPunct="0">
              <a:defRPr>
                <a:solidFill>
                  <a:schemeClr val="tx1"/>
                </a:solidFill>
                <a:latin typeface="Arial" charset="0"/>
                <a:ea typeface="宋体" charset="-122"/>
              </a:defRPr>
            </a:lvl5pPr>
            <a:lvl6pPr marL="2320724" indent="-210975" eaLnBrk="0" fontAlgn="base" hangingPunct="0">
              <a:spcBef>
                <a:spcPct val="0"/>
              </a:spcBef>
              <a:spcAft>
                <a:spcPct val="0"/>
              </a:spcAft>
              <a:buFont typeface="Arial" charset="0"/>
              <a:defRPr>
                <a:solidFill>
                  <a:schemeClr val="tx1"/>
                </a:solidFill>
                <a:latin typeface="Arial" charset="0"/>
                <a:ea typeface="宋体" charset="-122"/>
              </a:defRPr>
            </a:lvl6pPr>
            <a:lvl7pPr marL="2742674" indent="-210975" eaLnBrk="0" fontAlgn="base" hangingPunct="0">
              <a:spcBef>
                <a:spcPct val="0"/>
              </a:spcBef>
              <a:spcAft>
                <a:spcPct val="0"/>
              </a:spcAft>
              <a:buFont typeface="Arial" charset="0"/>
              <a:defRPr>
                <a:solidFill>
                  <a:schemeClr val="tx1"/>
                </a:solidFill>
                <a:latin typeface="Arial" charset="0"/>
                <a:ea typeface="宋体" charset="-122"/>
              </a:defRPr>
            </a:lvl7pPr>
            <a:lvl8pPr marL="3164624" indent="-210975" eaLnBrk="0" fontAlgn="base" hangingPunct="0">
              <a:spcBef>
                <a:spcPct val="0"/>
              </a:spcBef>
              <a:spcAft>
                <a:spcPct val="0"/>
              </a:spcAft>
              <a:buFont typeface="Arial" charset="0"/>
              <a:defRPr>
                <a:solidFill>
                  <a:schemeClr val="tx1"/>
                </a:solidFill>
                <a:latin typeface="Arial" charset="0"/>
                <a:ea typeface="宋体" charset="-122"/>
              </a:defRPr>
            </a:lvl8pPr>
            <a:lvl9pPr marL="3586574" indent="-210975"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 typeface="Arial" charset="0"/>
              <a:buNone/>
            </a:pPr>
            <a:fld id="{3937165B-5740-43E8-96FB-290BA9BAA521}" type="slidenum">
              <a:rPr lang="zh-CN" altLang="en-US"/>
              <a:pPr eaLnBrk="1" hangingPunct="1">
                <a:buFont typeface="Arial" charset="0"/>
                <a:buNone/>
              </a:pPr>
              <a:t>1</a:t>
            </a:fld>
            <a:endParaRPr lang="zh-CN" altLang="en-US"/>
          </a:p>
        </p:txBody>
      </p:sp>
    </p:spTree>
    <p:extLst>
      <p:ext uri="{BB962C8B-B14F-4D97-AF65-F5344CB8AC3E}">
        <p14:creationId xmlns:p14="http://schemas.microsoft.com/office/powerpoint/2010/main" val="117020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10</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11</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12</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13</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14</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15</a:t>
            </a:fld>
            <a:endParaRPr lang="zh-CN" altLang="en-US"/>
          </a:p>
        </p:txBody>
      </p:sp>
    </p:spTree>
    <p:extLst>
      <p:ext uri="{BB962C8B-B14F-4D97-AF65-F5344CB8AC3E}">
        <p14:creationId xmlns:p14="http://schemas.microsoft.com/office/powerpoint/2010/main" val="6017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16</a:t>
            </a:fld>
            <a:endParaRPr lang="zh-CN" altLang="en-US"/>
          </a:p>
        </p:txBody>
      </p:sp>
    </p:spTree>
    <p:extLst>
      <p:ext uri="{BB962C8B-B14F-4D97-AF65-F5344CB8AC3E}">
        <p14:creationId xmlns:p14="http://schemas.microsoft.com/office/powerpoint/2010/main" val="375548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18</a:t>
            </a:fld>
            <a:endParaRPr lang="zh-CN" altLang="en-US"/>
          </a:p>
        </p:txBody>
      </p:sp>
    </p:spTree>
    <p:extLst>
      <p:ext uri="{BB962C8B-B14F-4D97-AF65-F5344CB8AC3E}">
        <p14:creationId xmlns:p14="http://schemas.microsoft.com/office/powerpoint/2010/main" val="286182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19</a:t>
            </a:fld>
            <a:endParaRPr lang="zh-CN" altLang="en-US"/>
          </a:p>
        </p:txBody>
      </p:sp>
    </p:spTree>
    <p:extLst>
      <p:ext uri="{BB962C8B-B14F-4D97-AF65-F5344CB8AC3E}">
        <p14:creationId xmlns:p14="http://schemas.microsoft.com/office/powerpoint/2010/main" val="50128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20</a:t>
            </a:fld>
            <a:endParaRPr lang="zh-CN" altLang="en-US"/>
          </a:p>
        </p:txBody>
      </p:sp>
    </p:spTree>
    <p:extLst>
      <p:ext uri="{BB962C8B-B14F-4D97-AF65-F5344CB8AC3E}">
        <p14:creationId xmlns:p14="http://schemas.microsoft.com/office/powerpoint/2010/main" val="286182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2</a:t>
            </a:fld>
            <a:endParaRPr lang="zh-CN" altLang="en-US"/>
          </a:p>
        </p:txBody>
      </p:sp>
    </p:spTree>
    <p:extLst>
      <p:ext uri="{BB962C8B-B14F-4D97-AF65-F5344CB8AC3E}">
        <p14:creationId xmlns:p14="http://schemas.microsoft.com/office/powerpoint/2010/main" val="6017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21</a:t>
            </a:fld>
            <a:endParaRPr lang="zh-CN" altLang="en-US"/>
          </a:p>
        </p:txBody>
      </p:sp>
    </p:spTree>
    <p:extLst>
      <p:ext uri="{BB962C8B-B14F-4D97-AF65-F5344CB8AC3E}">
        <p14:creationId xmlns:p14="http://schemas.microsoft.com/office/powerpoint/2010/main" val="50128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22</a:t>
            </a:fld>
            <a:endParaRPr lang="zh-CN" altLang="en-US"/>
          </a:p>
        </p:txBody>
      </p:sp>
    </p:spTree>
    <p:extLst>
      <p:ext uri="{BB962C8B-B14F-4D97-AF65-F5344CB8AC3E}">
        <p14:creationId xmlns:p14="http://schemas.microsoft.com/office/powerpoint/2010/main" val="286182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23</a:t>
            </a:fld>
            <a:endParaRPr lang="zh-CN" altLang="en-US"/>
          </a:p>
        </p:txBody>
      </p:sp>
    </p:spTree>
    <p:extLst>
      <p:ext uri="{BB962C8B-B14F-4D97-AF65-F5344CB8AC3E}">
        <p14:creationId xmlns:p14="http://schemas.microsoft.com/office/powerpoint/2010/main" val="121570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3</a:t>
            </a:fld>
            <a:endParaRPr lang="zh-CN" altLang="en-US"/>
          </a:p>
        </p:txBody>
      </p:sp>
    </p:spTree>
    <p:extLst>
      <p:ext uri="{BB962C8B-B14F-4D97-AF65-F5344CB8AC3E}">
        <p14:creationId xmlns:p14="http://schemas.microsoft.com/office/powerpoint/2010/main" val="23183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4</a:t>
            </a:fld>
            <a:endParaRPr lang="zh-CN" altLang="en-US"/>
          </a:p>
        </p:txBody>
      </p:sp>
    </p:spTree>
    <p:extLst>
      <p:ext uri="{BB962C8B-B14F-4D97-AF65-F5344CB8AC3E}">
        <p14:creationId xmlns:p14="http://schemas.microsoft.com/office/powerpoint/2010/main" val="427897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5</a:t>
            </a:fld>
            <a:endParaRPr lang="zh-CN" altLang="en-US"/>
          </a:p>
        </p:txBody>
      </p:sp>
    </p:spTree>
    <p:extLst>
      <p:ext uri="{BB962C8B-B14F-4D97-AF65-F5344CB8AC3E}">
        <p14:creationId xmlns:p14="http://schemas.microsoft.com/office/powerpoint/2010/main" val="427897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6</a:t>
            </a:fld>
            <a:endParaRPr lang="zh-CN" altLang="en-US"/>
          </a:p>
        </p:txBody>
      </p:sp>
    </p:spTree>
    <p:extLst>
      <p:ext uri="{BB962C8B-B14F-4D97-AF65-F5344CB8AC3E}">
        <p14:creationId xmlns:p14="http://schemas.microsoft.com/office/powerpoint/2010/main" val="6017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pPr/>
              <a:t>7</a:t>
            </a:fld>
            <a:endParaRPr lang="zh-CN" altLang="en-US"/>
          </a:p>
        </p:txBody>
      </p:sp>
    </p:spTree>
    <p:extLst>
      <p:ext uri="{BB962C8B-B14F-4D97-AF65-F5344CB8AC3E}">
        <p14:creationId xmlns:p14="http://schemas.microsoft.com/office/powerpoint/2010/main" val="228382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8</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pPr/>
              <a:t>9</a:t>
            </a:fld>
            <a:endParaRPr lang="zh-CN" altLang="en-US"/>
          </a:p>
        </p:txBody>
      </p:sp>
    </p:spTree>
    <p:extLst>
      <p:ext uri="{BB962C8B-B14F-4D97-AF65-F5344CB8AC3E}">
        <p14:creationId xmlns:p14="http://schemas.microsoft.com/office/powerpoint/2010/main" val="422455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B149AB8-1AA9-41BA-BB9A-AD1700EBBE89}" type="datetime1">
              <a:rPr lang="zh-CN" altLang="en-US" smtClean="0"/>
              <a:t>2020/4/26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16428631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642"/>
            <a:ext cx="7886700" cy="3264511"/>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0AFEEC2-B205-4A90-A297-8A5D3DF0C577}" type="datetime1">
              <a:rPr lang="zh-CN" altLang="en-US" smtClean="0"/>
              <a:t>2020/4/26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15232253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46AE38-5AA3-4293-B4A7-28EA712B28F2}" type="datetime1">
              <a:rPr lang="zh-CN" altLang="en-US" smtClean="0"/>
              <a:t>2020/4/26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22689372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7B3AD62-5BAD-40F3-958B-A891932DAC68}" type="datetime1">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3813037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249EF1-1EA9-4DA7-8B12-8B7FA3159958}" type="datetime1">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189650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0F30F3F-FA3F-4189-AE43-ACE388664496}" type="datetime1">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16511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420587-34ED-4F63-B5E4-981036EBB3C6}" type="datetime1">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47420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432254-2658-44F3-8596-C525FF1AA9AD}" type="datetime1">
              <a:rPr lang="zh-CN" altLang="en-US" smtClean="0"/>
              <a:t>2020/4/26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210868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8EFAB2-AFCD-49A6-A177-D46642941ED7}" type="datetime1">
              <a:rPr lang="zh-CN" altLang="en-US" smtClean="0"/>
              <a:t>2020/4/26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71541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EED009-A0E1-4018-9FC7-6EC7ECA5C8CC}" type="datetime1">
              <a:rPr lang="zh-CN" altLang="en-US" smtClean="0"/>
              <a:t>2020/4/26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13517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FCD9DA9-CEB4-4B1D-8A55-992AEE624193}" type="datetime1">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252599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642"/>
            <a:ext cx="78867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03D59D-D3AD-475A-9FF9-203F399D8B9B}" type="datetime1">
              <a:rPr lang="zh-CN" altLang="en-US" smtClean="0"/>
              <a:t>2020/4/26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616309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88269DB-5A07-49E1-A77C-1CEA451C5481}" type="datetime1">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400635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C7F0F4-8A33-4790-A120-CA7B1ED321FA}" type="datetime1">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89271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B3EDD9-A75C-4F4F-90E2-939E987DACFE}" type="datetime1">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58051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EA717D5-40AF-48FE-BB35-DC5A0ACD6C62}" type="datetime1">
              <a:rPr lang="zh-CN" altLang="en-US" smtClean="0"/>
              <a:t>2020/4/26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7962807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3303FB9-16F3-4F24-89EC-1D18CD9D34AA}" type="datetime1">
              <a:rPr lang="zh-CN" altLang="en-US" smtClean="0"/>
              <a:t>2020/4/26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1510352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B9ADB95-0C70-4812-A5C8-892815924DEA}" type="datetime1">
              <a:rPr lang="zh-CN" altLang="en-US" smtClean="0"/>
              <a:t>2020/4/26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5DEA3F-5985-4DC4-8157-9881354D619E}" type="slidenum">
              <a:rPr lang="zh-CN" altLang="en-US" smtClean="0"/>
              <a:t>‹#›</a:t>
            </a:fld>
            <a:endParaRPr lang="zh-CN" altLang="en-US"/>
          </a:p>
        </p:txBody>
      </p:sp>
      <p:sp>
        <p:nvSpPr>
          <p:cNvPr id="11" name="矩形 10"/>
          <p:cNvSpPr/>
          <p:nvPr userDrawn="1"/>
        </p:nvSpPr>
        <p:spPr>
          <a:xfrm>
            <a:off x="5681040" y="4899491"/>
            <a:ext cx="775136" cy="246221"/>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pPr defTabSz="914400"/>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pPr defTabSz="914400"/>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pPr defTabSz="914400"/>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pPr defTabSz="914400"/>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pPr defTabSz="914400"/>
            <a:r>
              <a:rPr lang="zh-CN" altLang="en-US" sz="100" dirty="0">
                <a:solidFill>
                  <a:prstClr val="white"/>
                </a:solidFill>
                <a:ea typeface="宋体"/>
              </a:rPr>
              <a:t>教案下载：</a:t>
            </a:r>
            <a:r>
              <a:rPr lang="en-US" altLang="zh-CN" sz="100" dirty="0">
                <a:solidFill>
                  <a:prstClr val="white"/>
                </a:solidFill>
                <a:ea typeface="宋体"/>
              </a:rPr>
              <a:t>www.1ppt.com/jiaoan/  </a:t>
            </a:r>
            <a:r>
              <a:rPr lang="en-US" altLang="zh-CN" sz="100" dirty="0" smtClean="0">
                <a:solidFill>
                  <a:prstClr val="white"/>
                </a:solidFill>
                <a:ea typeface="宋体"/>
              </a:rPr>
              <a:t>      </a:t>
            </a:r>
            <a:endParaRPr lang="en-US" altLang="zh-CN" sz="100" dirty="0">
              <a:solidFill>
                <a:prstClr val="white"/>
              </a:solidFill>
              <a:ea typeface="宋体"/>
            </a:endParaRPr>
          </a:p>
          <a:p>
            <a:pPr defTabSz="914400"/>
            <a:r>
              <a:rPr lang="zh-CN" altLang="en-US" sz="100" dirty="0" smtClean="0">
                <a:solidFill>
                  <a:prstClr val="white"/>
                </a:solidFill>
                <a:ea typeface="宋体"/>
              </a:rPr>
              <a:t>字体下载：</a:t>
            </a:r>
            <a:r>
              <a:rPr lang="en-US" altLang="zh-CN" sz="100" dirty="0" smtClean="0">
                <a:solidFill>
                  <a:prstClr val="white"/>
                </a:solidFill>
                <a:ea typeface="宋体"/>
              </a:rPr>
              <a:t>www.1ppt.com/ziti/</a:t>
            </a:r>
            <a:endParaRPr lang="en-US" altLang="zh-CN" sz="100" dirty="0">
              <a:solidFill>
                <a:prstClr val="white"/>
              </a:solidFill>
              <a:ea typeface="宋体"/>
            </a:endParaRPr>
          </a:p>
          <a:p>
            <a:pPr defTabSz="914400"/>
            <a:r>
              <a:rPr lang="en-US" altLang="zh-CN" sz="100" dirty="0">
                <a:solidFill>
                  <a:prstClr val="white"/>
                </a:solidFill>
                <a:ea typeface="宋体"/>
              </a:rPr>
              <a:t> </a:t>
            </a:r>
            <a:endParaRPr lang="zh-CN" altLang="en-US" sz="100" dirty="0">
              <a:solidFill>
                <a:prstClr val="white"/>
              </a:solidFill>
              <a:ea typeface="宋体"/>
            </a:endParaRPr>
          </a:p>
        </p:txBody>
      </p:sp>
    </p:spTree>
    <p:extLst>
      <p:ext uri="{BB962C8B-B14F-4D97-AF65-F5344CB8AC3E}">
        <p14:creationId xmlns:p14="http://schemas.microsoft.com/office/powerpoint/2010/main" val="7975552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0EBE32-BEC6-4ABD-8F1A-EED7E794BD8A}" type="datetime1">
              <a:rPr lang="zh-CN" altLang="en-US" smtClean="0"/>
              <a:t>2020/4/26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7274783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D0DF-27EB-4871-B089-90BF5B7715CC}" type="datetime1">
              <a:rPr lang="zh-CN" altLang="en-US" smtClean="0"/>
              <a:t>2020/4/26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5DEA3F-5985-4DC4-8157-9881354D619E}" type="slidenum">
              <a:rPr lang="zh-CN" altLang="en-US" smtClean="0"/>
              <a:t>‹#›</a:t>
            </a:fld>
            <a:endParaRPr lang="zh-CN" altLang="en-US"/>
          </a:p>
        </p:txBody>
      </p:sp>
      <p:pic>
        <p:nvPicPr>
          <p:cNvPr id="10" name="图片 9" descr="四川大学图书馆（白色189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42" y="158750"/>
            <a:ext cx="2428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descr="11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4618" t="20526" r="1563" b="15168"/>
          <a:stretch/>
        </p:blipFill>
        <p:spPr bwMode="auto">
          <a:xfrm>
            <a:off x="-189363" y="-24538"/>
            <a:ext cx="2736686" cy="375987"/>
          </a:xfrm>
          <a:prstGeom prst="rect">
            <a:avLst/>
          </a:prstGeom>
          <a:noFill/>
          <a:ln>
            <a:noFill/>
          </a:ln>
          <a:scene3d>
            <a:camera prst="orthographicFront">
              <a:rot lat="0" lon="1800000" rev="107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descr="四川大学图书馆（白色189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29" y="32655"/>
            <a:ext cx="1755536"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5722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89AF010-8CE2-49C1-9374-740F6AC3B1F0}" type="datetime1">
              <a:rPr lang="zh-CN" altLang="en-US" smtClean="0"/>
              <a:t>2020/4/26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27677404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8B23E0B-AF2E-4BF9-AACE-E0F1A91D8197}" type="datetime1">
              <a:rPr lang="zh-CN" altLang="en-US" smtClean="0"/>
              <a:t>2020/4/26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xmlns:p14="http://schemas.microsoft.com/office/powerpoint/2010/main" val="38691863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21F0425C-9D02-4436-8315-943F96D913C1}" type="datetime1">
              <a:rPr lang="zh-CN" altLang="en-US" smtClean="0"/>
              <a:t>2020/4/26</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3A5DEA3F-5985-4DC4-8157-9881354D619E}" type="slidenum">
              <a:rPr lang="zh-CN" altLang="en-US" smtClean="0"/>
              <a:t>‹#›</a:t>
            </a:fld>
            <a:endParaRPr lang="zh-CN" altLang="en-US"/>
          </a:p>
        </p:txBody>
      </p:sp>
      <p:pic>
        <p:nvPicPr>
          <p:cNvPr id="7" name="图片 6" descr="四川大学图书馆（白色1896）.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242" y="158750"/>
            <a:ext cx="2428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descr="111.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24618" t="20526" r="1563" b="15168"/>
          <a:stretch/>
        </p:blipFill>
        <p:spPr bwMode="auto">
          <a:xfrm>
            <a:off x="-189363" y="-24538"/>
            <a:ext cx="2736686" cy="375987"/>
          </a:xfrm>
          <a:prstGeom prst="rect">
            <a:avLst/>
          </a:prstGeom>
          <a:noFill/>
          <a:ln>
            <a:noFill/>
          </a:ln>
          <a:scene3d>
            <a:camera prst="orthographicFront">
              <a:rot lat="0" lon="1800000" rev="107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descr="四川大学图书馆（白色1896）.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4829" y="32655"/>
            <a:ext cx="1755536"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318141" y="49852"/>
            <a:ext cx="2139005" cy="269284"/>
          </a:xfrm>
          <a:prstGeom prst="rect">
            <a:avLst/>
          </a:prstGeom>
          <a:noFill/>
        </p:spPr>
        <p:txBody>
          <a:bodyPr vert="horz" wrap="none" lIns="68559" tIns="34280" rIns="68559" bIns="34280" rtlCol="0">
            <a:spAutoFit/>
          </a:bodyPr>
          <a:lstStyle/>
          <a:p>
            <a:pPr algn="ctr"/>
            <a:r>
              <a:rPr lang="zh-CN" altLang="en-US" sz="1300" b="1" baseline="0" dirty="0" smtClean="0">
                <a:solidFill>
                  <a:srgbClr val="7F7F7F"/>
                </a:solidFill>
                <a:latin typeface="方正舒体" pitchFamily="2" charset="-122"/>
                <a:ea typeface="方正舒体" pitchFamily="2" charset="-122"/>
              </a:rPr>
              <a:t>知识产权信息服务系列讲座</a:t>
            </a:r>
          </a:p>
        </p:txBody>
      </p:sp>
    </p:spTree>
    <p:extLst>
      <p:ext uri="{BB962C8B-B14F-4D97-AF65-F5344CB8AC3E}">
        <p14:creationId xmlns:p14="http://schemas.microsoft.com/office/powerpoint/2010/main" val="256809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1755638-E98D-4A40-AEF7-2A71EF1402B4}" type="datetime1">
              <a:rPr lang="zh-CN" altLang="en-US" smtClean="0"/>
              <a:t>2020/4/26</a:t>
            </a:fld>
            <a:endParaRPr lang="zh-CN" altLang="en-US"/>
          </a:p>
        </p:txBody>
      </p:sp>
      <p:sp>
        <p:nvSpPr>
          <p:cNvPr id="5" name="页脚占位符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08926F68-8E26-4FEB-8A15-A95CF39C6E91}" type="slidenum">
              <a:rPr lang="zh-CN" altLang="en-US" smtClean="0"/>
              <a:t>‹#›</a:t>
            </a:fld>
            <a:endParaRPr lang="zh-CN" altLang="en-US"/>
          </a:p>
        </p:txBody>
      </p:sp>
    </p:spTree>
    <p:extLst>
      <p:ext uri="{BB962C8B-B14F-4D97-AF65-F5344CB8AC3E}">
        <p14:creationId xmlns:p14="http://schemas.microsoft.com/office/powerpoint/2010/main" val="4103893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071563" y="2040568"/>
            <a:ext cx="7143750" cy="623248"/>
          </a:xfrm>
          <a:prstGeom prst="rect">
            <a:avLst/>
          </a:prstGeom>
          <a:noFill/>
        </p:spPr>
        <p:txBody>
          <a:bodyPr lIns="68580" tIns="34290" rIns="68580" bIns="34290">
            <a:spAutoFit/>
          </a:bodyPr>
          <a:lstStyle/>
          <a:p>
            <a:pPr algn="r">
              <a:defRPr/>
            </a:pPr>
            <a:r>
              <a:rPr lang="zh-CN" altLang="en-US" sz="3300" b="1" spc="225" dirty="0">
                <a:solidFill>
                  <a:srgbClr val="C00000"/>
                </a:solidFill>
                <a:latin typeface="微软雅黑" panose="020B0503020204020204" pitchFamily="34" charset="-122"/>
                <a:ea typeface="微软雅黑" panose="020B0503020204020204" pitchFamily="34" charset="-122"/>
              </a:rPr>
              <a:t>第       讲</a:t>
            </a:r>
            <a:r>
              <a:rPr lang="zh-CN" altLang="en-US" sz="3300" b="1" spc="225" dirty="0" smtClean="0">
                <a:solidFill>
                  <a:srgbClr val="C00000"/>
                </a:solidFill>
                <a:latin typeface="微软雅黑" panose="020B0503020204020204" pitchFamily="34" charset="-122"/>
                <a:ea typeface="微软雅黑" panose="020B0503020204020204" pitchFamily="34" charset="-122"/>
              </a:rPr>
              <a:t>：</a:t>
            </a:r>
            <a:r>
              <a:rPr lang="zh-CN" altLang="en-US" sz="3600" b="1" dirty="0">
                <a:solidFill>
                  <a:schemeClr val="accent1"/>
                </a:solidFill>
                <a:latin typeface="微软雅黑" pitchFamily="34" charset="-122"/>
                <a:ea typeface="微软雅黑" pitchFamily="34" charset="-122"/>
              </a:rPr>
              <a:t>知识产权与</a:t>
            </a:r>
            <a:r>
              <a:rPr lang="zh-CN" altLang="en-US" sz="3600" b="1" dirty="0" smtClean="0">
                <a:solidFill>
                  <a:schemeClr val="accent1"/>
                </a:solidFill>
                <a:latin typeface="微软雅黑" pitchFamily="34" charset="-122"/>
                <a:ea typeface="微软雅黑" pitchFamily="34" charset="-122"/>
              </a:rPr>
              <a:t>保护</a:t>
            </a:r>
            <a:endParaRPr lang="zh-CN" altLang="en-US" sz="3600" b="1" dirty="0">
              <a:solidFill>
                <a:schemeClr val="accent1"/>
              </a:solidFill>
              <a:latin typeface="微软雅黑" pitchFamily="34" charset="-122"/>
              <a:ea typeface="微软雅黑" pitchFamily="34" charset="-122"/>
            </a:endParaRPr>
          </a:p>
        </p:txBody>
      </p:sp>
      <p:sp>
        <p:nvSpPr>
          <p:cNvPr id="11" name="矩形 10"/>
          <p:cNvSpPr/>
          <p:nvPr/>
        </p:nvSpPr>
        <p:spPr>
          <a:xfrm>
            <a:off x="3122377" y="1984641"/>
            <a:ext cx="715963" cy="716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sp>
        <p:nvSpPr>
          <p:cNvPr id="8" name="矩形 1"/>
          <p:cNvSpPr>
            <a:spLocks noChangeArrowheads="1"/>
          </p:cNvSpPr>
          <p:nvPr/>
        </p:nvSpPr>
        <p:spPr bwMode="auto">
          <a:xfrm>
            <a:off x="71439" y="857515"/>
            <a:ext cx="4929187" cy="524037"/>
          </a:xfrm>
          <a:prstGeom prst="rect">
            <a:avLst/>
          </a:prstGeom>
          <a:noFill/>
          <a:ln w="9525">
            <a:noFill/>
            <a:miter lim="800000"/>
            <a:headEnd/>
            <a:tailEnd/>
          </a:ln>
        </p:spPr>
        <p:txBody>
          <a:bodyPr lIns="91402" tIns="45700" rIns="91402" bIns="45700">
            <a:spAutoFit/>
          </a:bodyPr>
          <a:lstStyle/>
          <a:p>
            <a:pPr algn="r">
              <a:buFont typeface="Arial" pitchFamily="34" charset="0"/>
              <a:buNone/>
              <a:defRPr/>
            </a:pPr>
            <a:r>
              <a:rPr lang="zh-CN" altLang="en-US" sz="2800" b="1" spc="225" dirty="0">
                <a:solidFill>
                  <a:schemeClr val="tx1">
                    <a:lumMod val="65000"/>
                    <a:lumOff val="35000"/>
                  </a:schemeClr>
                </a:solidFill>
                <a:latin typeface="微软雅黑" panose="020B0503020204020204" pitchFamily="34" charset="-122"/>
                <a:ea typeface="微软雅黑" panose="020B0503020204020204" pitchFamily="34" charset="-122"/>
              </a:rPr>
              <a:t>知识产权信息服务系列讲座</a:t>
            </a:r>
          </a:p>
        </p:txBody>
      </p:sp>
      <p:sp>
        <p:nvSpPr>
          <p:cNvPr id="4101" name="矩形 3"/>
          <p:cNvSpPr>
            <a:spLocks noChangeArrowheads="1"/>
          </p:cNvSpPr>
          <p:nvPr/>
        </p:nvSpPr>
        <p:spPr bwMode="auto">
          <a:xfrm>
            <a:off x="1588" y="3171217"/>
            <a:ext cx="9142412" cy="8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p>
            <a:pPr algn="ctr">
              <a:lnSpc>
                <a:spcPct val="150000"/>
              </a:lnSpc>
            </a:pPr>
            <a:r>
              <a:rPr lang="zh-CN" altLang="en-US" sz="1600" dirty="0">
                <a:latin typeface="微软雅黑" pitchFamily="34" charset="-122"/>
                <a:ea typeface="微软雅黑" pitchFamily="34" charset="-122"/>
              </a:rPr>
              <a:t>四川大学图书馆       知识服务中心</a:t>
            </a:r>
            <a:r>
              <a:rPr lang="en-US" altLang="zh-CN" sz="1600" dirty="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魏丽敏</a:t>
            </a:r>
            <a:endParaRPr lang="en-US" altLang="zh-CN" sz="1600" dirty="0">
              <a:latin typeface="微软雅黑" pitchFamily="34" charset="-122"/>
              <a:ea typeface="微软雅黑" pitchFamily="34" charset="-122"/>
            </a:endParaRPr>
          </a:p>
          <a:p>
            <a:pPr algn="ctr">
              <a:lnSpc>
                <a:spcPct val="150000"/>
              </a:lnSpc>
            </a:pPr>
            <a:r>
              <a:rPr lang="en-US" altLang="zh-CN" sz="1600" dirty="0" smtClean="0">
                <a:solidFill>
                  <a:srgbClr val="800000"/>
                </a:solidFill>
                <a:latin typeface="微软雅黑" pitchFamily="34" charset="-122"/>
                <a:ea typeface="微软雅黑" pitchFamily="34" charset="-122"/>
              </a:rPr>
              <a:t>2020</a:t>
            </a:r>
            <a:r>
              <a:rPr lang="zh-CN" altLang="en-US" sz="1600" dirty="0" smtClean="0">
                <a:solidFill>
                  <a:srgbClr val="800000"/>
                </a:solidFill>
                <a:latin typeface="微软雅黑" pitchFamily="34" charset="-122"/>
                <a:ea typeface="微软雅黑" pitchFamily="34" charset="-122"/>
              </a:rPr>
              <a:t>年</a:t>
            </a:r>
            <a:r>
              <a:rPr lang="en-US" altLang="zh-CN" sz="1600" dirty="0" smtClean="0">
                <a:solidFill>
                  <a:srgbClr val="800000"/>
                </a:solidFill>
                <a:latin typeface="微软雅黑" pitchFamily="34" charset="-122"/>
                <a:ea typeface="微软雅黑" pitchFamily="34" charset="-122"/>
              </a:rPr>
              <a:t>4</a:t>
            </a:r>
            <a:r>
              <a:rPr lang="zh-CN" altLang="en-US" sz="1600" dirty="0" smtClean="0">
                <a:solidFill>
                  <a:srgbClr val="800000"/>
                </a:solidFill>
                <a:latin typeface="微软雅黑" pitchFamily="34" charset="-122"/>
                <a:ea typeface="微软雅黑" pitchFamily="34" charset="-122"/>
              </a:rPr>
              <a:t>月</a:t>
            </a:r>
            <a:r>
              <a:rPr lang="en-US" altLang="zh-CN" sz="1600" dirty="0" smtClean="0">
                <a:solidFill>
                  <a:srgbClr val="800000"/>
                </a:solidFill>
                <a:latin typeface="微软雅黑" pitchFamily="34" charset="-122"/>
                <a:ea typeface="微软雅黑" pitchFamily="34" charset="-122"/>
              </a:rPr>
              <a:t>26</a:t>
            </a:r>
            <a:r>
              <a:rPr lang="zh-CN" altLang="en-US" sz="1600" dirty="0" smtClean="0">
                <a:solidFill>
                  <a:srgbClr val="800000"/>
                </a:solidFill>
                <a:latin typeface="微软雅黑" pitchFamily="34" charset="-122"/>
                <a:ea typeface="微软雅黑" pitchFamily="34" charset="-122"/>
              </a:rPr>
              <a:t>日</a:t>
            </a:r>
            <a:endParaRPr lang="zh-CN" altLang="en-US" sz="1600" dirty="0">
              <a:solidFill>
                <a:srgbClr val="800000"/>
              </a:solidFill>
              <a:latin typeface="微软雅黑" pitchFamily="34" charset="-122"/>
              <a:ea typeface="微软雅黑" pitchFamily="34" charset="-122"/>
            </a:endParaRPr>
          </a:p>
        </p:txBody>
      </p:sp>
      <p:pic>
        <p:nvPicPr>
          <p:cNvPr id="6" name="图片 6" descr="111.png"/>
          <p:cNvPicPr>
            <a:picLocks noChangeAspect="1" noChangeArrowheads="1"/>
          </p:cNvPicPr>
          <p:nvPr/>
        </p:nvPicPr>
        <p:blipFill>
          <a:blip r:embed="rId3">
            <a:extLst>
              <a:ext uri="{28A0092B-C50C-407E-A947-70E740481C1C}">
                <a14:useLocalDpi xmlns:a14="http://schemas.microsoft.com/office/drawing/2010/main" val="0"/>
              </a:ext>
            </a:extLst>
          </a:blip>
          <a:srcRect l="3125" t="20526" r="1563" b="17902"/>
          <a:stretch>
            <a:fillRect/>
          </a:stretch>
        </p:blipFill>
        <p:spPr bwMode="auto">
          <a:xfrm>
            <a:off x="-14288" y="1588"/>
            <a:ext cx="9186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9" descr="四川大学图书馆（白色18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475" y="158750"/>
            <a:ext cx="2428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0" descr="31d4d8ff95b44e5aa03dd5e21636579e.PNG"/>
          <p:cNvPicPr>
            <a:picLocks noChangeAspect="1" noChangeArrowheads="1"/>
          </p:cNvPicPr>
          <p:nvPr/>
        </p:nvPicPr>
        <p:blipFill>
          <a:blip r:embed="rId5">
            <a:clrChange>
              <a:clrFrom>
                <a:srgbClr val="FFFFFF"/>
              </a:clrFrom>
              <a:clrTo>
                <a:srgbClr val="FFFFFF">
                  <a:alpha val="0"/>
                </a:srgbClr>
              </a:clrTo>
            </a:clrChange>
            <a:lum bright="40000"/>
            <a:extLst>
              <a:ext uri="{28A0092B-C50C-407E-A947-70E740481C1C}">
                <a14:useLocalDpi xmlns:a14="http://schemas.microsoft.com/office/drawing/2010/main" val="0"/>
              </a:ext>
            </a:extLst>
          </a:blip>
          <a:srcRect t="27344" b="29688"/>
          <a:stretch>
            <a:fillRect/>
          </a:stretch>
        </p:blipFill>
        <p:spPr bwMode="auto">
          <a:xfrm>
            <a:off x="6654800" y="53975"/>
            <a:ext cx="2214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263101"/>
      </p:ext>
    </p:extLst>
  </p:cSld>
  <p:clrMapOvr>
    <a:masterClrMapping/>
  </p:clrMapOvr>
  <p:transition spd="slow" advTm="1836">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8" y="1223756"/>
            <a:ext cx="3209256" cy="2008222"/>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著作权（版权）</a:t>
            </a:r>
            <a:r>
              <a:rPr lang="zh-CN" altLang="en-US" sz="1400" dirty="0" smtClean="0">
                <a:latin typeface="微软雅黑" pitchFamily="34" charset="-122"/>
                <a:ea typeface="微软雅黑" pitchFamily="34" charset="-122"/>
              </a:rPr>
              <a:t>，是指作者对其创作的文字、艺术和科学作品依法享有的专有权利，包括署名、发表、出版、获得报酬等权利。其邻接权是指与作品传播有关的权利，即表演者、录音制品制作者和传媒许可或禁止对其作品复制的权利。</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591168" y="1105200"/>
            <a:ext cx="4466457" cy="2414588"/>
            <a:chOff x="701281" y="1383077"/>
            <a:chExt cx="4466457" cy="2414588"/>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46458" y="2152988"/>
              <a:ext cx="1021280" cy="1342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矩形 1"/>
          <p:cNvSpPr/>
          <p:nvPr/>
        </p:nvSpPr>
        <p:spPr>
          <a:xfrm>
            <a:off x="1979579" y="3528070"/>
            <a:ext cx="3936297" cy="1311128"/>
          </a:xfrm>
          <a:prstGeom prst="rect">
            <a:avLst/>
          </a:prstGeom>
        </p:spPr>
        <p:txBody>
          <a:bodyPr wrap="square">
            <a:spAutoFit/>
          </a:bodyPr>
          <a:lstStyle/>
          <a:p>
            <a:pPr marL="469900" indent="-469900">
              <a:lnSpc>
                <a:spcPct val="110000"/>
              </a:lnSpc>
              <a:spcBef>
                <a:spcPct val="20000"/>
              </a:spcBef>
              <a:buClr>
                <a:schemeClr val="accent2"/>
              </a:buClr>
              <a:buFont typeface="Wingdings" pitchFamily="2" charset="2"/>
              <a:buNone/>
            </a:pPr>
            <a:r>
              <a:rPr lang="zh-CN" altLang="en-US" sz="1200" dirty="0" smtClean="0">
                <a:latin typeface="微软雅黑" pitchFamily="34" charset="-122"/>
                <a:ea typeface="微软雅黑" pitchFamily="34" charset="-122"/>
              </a:rPr>
              <a:t>著作权</a:t>
            </a:r>
            <a:r>
              <a:rPr lang="zh-CN" altLang="en-US" sz="1200" b="1" dirty="0" smtClean="0">
                <a:solidFill>
                  <a:schemeClr val="accent1"/>
                </a:solidFill>
                <a:latin typeface="微软雅黑" pitchFamily="34" charset="-122"/>
                <a:ea typeface="微软雅黑" pitchFamily="34" charset="-122"/>
              </a:rPr>
              <a:t>保护范围</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a:p>
            <a:pPr marL="180000" indent="-180000">
              <a:lnSpc>
                <a:spcPct val="110000"/>
              </a:lnSpc>
              <a:spcBef>
                <a:spcPct val="20000"/>
              </a:spcBef>
              <a:buFont typeface="Wingdings" pitchFamily="2" charset="2"/>
              <a:buChar char="ü"/>
            </a:pPr>
            <a:r>
              <a:rPr lang="zh-CN" altLang="en-US" sz="1200" dirty="0" smtClean="0">
                <a:latin typeface="微软雅黑" pitchFamily="34" charset="-122"/>
                <a:ea typeface="微软雅黑" pitchFamily="34" charset="-122"/>
              </a:rPr>
              <a:t>文学、科学和艺术领域内的一切作品。</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计算机程序与数据的汇编。</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表演者、录音制品制作者和传媒。</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计算机程序，包括源代码和目标代码。</a:t>
            </a:r>
            <a:endParaRPr lang="en-US" altLang="zh-CN" sz="1200" dirty="0" smtClean="0">
              <a:latin typeface="微软雅黑" pitchFamily="34" charset="-122"/>
              <a:ea typeface="微软雅黑" pitchFamily="34" charset="-122"/>
            </a:endParaRPr>
          </a:p>
        </p:txBody>
      </p:sp>
      <p:sp>
        <p:nvSpPr>
          <p:cNvPr id="3" name="矩形 2"/>
          <p:cNvSpPr/>
          <p:nvPr/>
        </p:nvSpPr>
        <p:spPr>
          <a:xfrm>
            <a:off x="5185951" y="1350704"/>
            <a:ext cx="3764086" cy="1846339"/>
          </a:xfrm>
          <a:prstGeom prst="rect">
            <a:avLst/>
          </a:prstGeom>
        </p:spPr>
        <p:txBody>
          <a:bodyPr wrap="square">
            <a:spAutoFit/>
          </a:bodyPr>
          <a:lstStyle/>
          <a:p>
            <a:pPr marL="171450" indent="-171450">
              <a:lnSpc>
                <a:spcPct val="120000"/>
              </a:lnSpc>
              <a:buFont typeface="Wingdings" pitchFamily="2" charset="2"/>
              <a:buChar char="ü"/>
            </a:pPr>
            <a:r>
              <a:rPr lang="zh-CN" altLang="en-US" sz="1200" dirty="0" smtClean="0">
                <a:latin typeface="微软雅黑" pitchFamily="34" charset="-122"/>
                <a:ea typeface="微软雅黑" pitchFamily="34" charset="-122"/>
              </a:rPr>
              <a:t>署名</a:t>
            </a:r>
            <a:r>
              <a:rPr lang="zh-CN" altLang="en-US" sz="1200" dirty="0">
                <a:latin typeface="微软雅黑" pitchFamily="34" charset="-122"/>
                <a:ea typeface="微软雅黑" pitchFamily="34" charset="-122"/>
              </a:rPr>
              <a:t>权、修改权、保护作品完整权的保护</a:t>
            </a:r>
            <a:r>
              <a:rPr lang="zh-CN" altLang="en-US" sz="1200" dirty="0" smtClean="0">
                <a:latin typeface="微软雅黑" pitchFamily="34" charset="-122"/>
                <a:ea typeface="微软雅黑" pitchFamily="34" charset="-122"/>
              </a:rPr>
              <a:t>期</a:t>
            </a:r>
            <a:r>
              <a:rPr lang="zh-CN" altLang="en-US" sz="1200" b="1" dirty="0" smtClean="0">
                <a:solidFill>
                  <a:schemeClr val="accent1"/>
                </a:solidFill>
                <a:latin typeface="微软雅黑" pitchFamily="34" charset="-122"/>
                <a:ea typeface="微软雅黑" pitchFamily="34" charset="-122"/>
              </a:rPr>
              <a:t>无限制</a:t>
            </a:r>
            <a:r>
              <a:rPr lang="zh-CN" altLang="en-US" sz="1200" dirty="0">
                <a:latin typeface="微软雅黑" pitchFamily="34" charset="-122"/>
                <a:ea typeface="微软雅黑" pitchFamily="34" charset="-122"/>
              </a:rPr>
              <a:t>。 </a:t>
            </a:r>
            <a:endParaRPr lang="en-US" altLang="zh-CN" sz="1200" dirty="0" smtClean="0">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sz="1200" dirty="0" smtClean="0">
                <a:latin typeface="微软雅黑" pitchFamily="34" charset="-122"/>
                <a:ea typeface="微软雅黑" pitchFamily="34" charset="-122"/>
              </a:rPr>
              <a:t>公民的发表</a:t>
            </a:r>
            <a:r>
              <a:rPr lang="zh-CN" altLang="en-US" sz="1200" dirty="0">
                <a:latin typeface="微软雅黑" pitchFamily="34" charset="-122"/>
                <a:ea typeface="微软雅黑" pitchFamily="34" charset="-122"/>
              </a:rPr>
              <a:t>权、复制权、发行权、出租权、汇编权、放映权、摄制权、信息网络传播权、展览权等使用权和获得报酬权的保护期为作者终生加上其死亡</a:t>
            </a:r>
            <a:r>
              <a:rPr lang="zh-CN" altLang="en-US" sz="1200" dirty="0" smtClean="0">
                <a:latin typeface="微软雅黑" pitchFamily="34" charset="-122"/>
                <a:ea typeface="微软雅黑" pitchFamily="34" charset="-122"/>
              </a:rPr>
              <a:t>后</a:t>
            </a:r>
            <a:r>
              <a:rPr lang="en-US" altLang="zh-CN" sz="1200" b="1" dirty="0" smtClean="0">
                <a:solidFill>
                  <a:schemeClr val="accent1"/>
                </a:solidFill>
                <a:latin typeface="微软雅黑" pitchFamily="34" charset="-122"/>
                <a:ea typeface="微软雅黑" pitchFamily="34" charset="-122"/>
              </a:rPr>
              <a:t>50</a:t>
            </a:r>
            <a:r>
              <a:rPr lang="zh-CN" altLang="en-US" sz="1200" b="1" dirty="0" smtClean="0">
                <a:solidFill>
                  <a:schemeClr val="accent1"/>
                </a:solidFill>
                <a:latin typeface="微软雅黑" pitchFamily="34" charset="-122"/>
                <a:ea typeface="微软雅黑" pitchFamily="34" charset="-122"/>
              </a:rPr>
              <a:t>年</a:t>
            </a:r>
            <a:r>
              <a:rPr lang="zh-CN" altLang="en-US" sz="1200" dirty="0">
                <a:latin typeface="微软雅黑" pitchFamily="34" charset="-122"/>
                <a:ea typeface="微软雅黑" pitchFamily="34" charset="-122"/>
              </a:rPr>
              <a:t>。</a:t>
            </a:r>
            <a:endParaRPr lang="en-US" altLang="zh-CN" sz="1200" b="1" dirty="0" smtClean="0">
              <a:solidFill>
                <a:schemeClr val="accent1"/>
              </a:solidFill>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sz="1200" dirty="0" smtClean="0">
                <a:latin typeface="微软雅黑" pitchFamily="34" charset="-122"/>
                <a:ea typeface="微软雅黑" pitchFamily="34" charset="-122"/>
              </a:rPr>
              <a:t>职务作品的发表</a:t>
            </a:r>
            <a:r>
              <a:rPr lang="zh-CN" altLang="en-US" sz="1200" dirty="0">
                <a:latin typeface="微软雅黑" pitchFamily="34" charset="-122"/>
                <a:ea typeface="微软雅黑" pitchFamily="34" charset="-122"/>
              </a:rPr>
              <a:t>权、使用权和获得报酬权的保护期</a:t>
            </a:r>
            <a:r>
              <a:rPr lang="zh-CN" altLang="en-US" sz="1200" dirty="0" smtClean="0">
                <a:latin typeface="微软雅黑" pitchFamily="34" charset="-122"/>
                <a:ea typeface="微软雅黑" pitchFamily="34" charset="-122"/>
              </a:rPr>
              <a:t>为</a:t>
            </a:r>
            <a:r>
              <a:rPr lang="en-US" altLang="zh-CN" sz="1200" b="1" dirty="0" smtClean="0">
                <a:solidFill>
                  <a:schemeClr val="accent1"/>
                </a:solidFill>
                <a:latin typeface="微软雅黑" pitchFamily="34" charset="-122"/>
                <a:ea typeface="微软雅黑" pitchFamily="34" charset="-122"/>
              </a:rPr>
              <a:t>50</a:t>
            </a:r>
            <a:r>
              <a:rPr lang="zh-CN" altLang="en-US" sz="1200" b="1" dirty="0" smtClean="0">
                <a:solidFill>
                  <a:schemeClr val="accent1"/>
                </a:solidFill>
                <a:latin typeface="微软雅黑" pitchFamily="34" charset="-122"/>
                <a:ea typeface="微软雅黑" pitchFamily="34" charset="-122"/>
              </a:rPr>
              <a:t>年</a:t>
            </a:r>
            <a:r>
              <a:rPr lang="zh-CN" altLang="en-US" sz="1200" dirty="0" smtClean="0">
                <a:latin typeface="微软雅黑" pitchFamily="34" charset="-122"/>
                <a:ea typeface="微软雅黑" pitchFamily="34" charset="-122"/>
              </a:rPr>
              <a:t>，</a:t>
            </a:r>
            <a:r>
              <a:rPr lang="zh-CN" altLang="en-US" sz="1200" dirty="0">
                <a:latin typeface="微软雅黑" pitchFamily="34" charset="-122"/>
                <a:ea typeface="微软雅黑" pitchFamily="34" charset="-122"/>
              </a:rPr>
              <a:t>但作品自创作完成</a:t>
            </a:r>
            <a:r>
              <a:rPr lang="zh-CN" altLang="en-US" sz="1200" dirty="0" smtClean="0">
                <a:latin typeface="微软雅黑" pitchFamily="34" charset="-122"/>
                <a:ea typeface="微软雅黑" pitchFamily="34" charset="-122"/>
              </a:rPr>
              <a:t>后</a:t>
            </a:r>
            <a:r>
              <a:rPr lang="en-US" altLang="zh-CN" sz="1200" dirty="0" smtClean="0">
                <a:latin typeface="微软雅黑" pitchFamily="34" charset="-122"/>
                <a:ea typeface="微软雅黑" pitchFamily="34" charset="-122"/>
              </a:rPr>
              <a:t>50</a:t>
            </a:r>
            <a:r>
              <a:rPr lang="zh-CN" altLang="en-US" sz="1200" dirty="0" smtClean="0">
                <a:latin typeface="微软雅黑" pitchFamily="34" charset="-122"/>
                <a:ea typeface="微软雅黑" pitchFamily="34" charset="-122"/>
              </a:rPr>
              <a:t>年内</a:t>
            </a:r>
            <a:r>
              <a:rPr lang="zh-CN" altLang="en-US" sz="1200" dirty="0">
                <a:latin typeface="微软雅黑" pitchFamily="34" charset="-122"/>
                <a:ea typeface="微软雅黑" pitchFamily="34" charset="-122"/>
              </a:rPr>
              <a:t>未发表的，其著作权不再受保护。</a:t>
            </a:r>
          </a:p>
        </p:txBody>
      </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A5DEA3F-5985-4DC4-8157-9881354D619E}" type="slidenum">
              <a:rPr lang="zh-CN" altLang="en-US" smtClean="0"/>
              <a:t>10</a:t>
            </a:fld>
            <a:endParaRPr lang="zh-CN" altLang="en-US"/>
          </a:p>
        </p:txBody>
      </p:sp>
    </p:spTree>
    <p:extLst>
      <p:ext uri="{BB962C8B-B14F-4D97-AF65-F5344CB8AC3E}">
        <p14:creationId xmlns:p14="http://schemas.microsoft.com/office/powerpoint/2010/main" val="134027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8" y="1358548"/>
            <a:ext cx="2689706" cy="1361891"/>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商业秘密权</a:t>
            </a:r>
            <a:r>
              <a:rPr lang="zh-CN" altLang="en-US" sz="1400" dirty="0" smtClean="0">
                <a:latin typeface="微软雅黑" pitchFamily="34" charset="-122"/>
                <a:ea typeface="微软雅黑" pitchFamily="34" charset="-122"/>
              </a:rPr>
              <a:t>，是指不为公众所知悉、能为权利人带来经济利益、具有实用性并经权利人采取保密措施的技术信息和经营信息。</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文本框 4"/>
          <p:cNvSpPr txBox="1"/>
          <p:nvPr/>
        </p:nvSpPr>
        <p:spPr>
          <a:xfrm>
            <a:off x="5333997" y="1214868"/>
            <a:ext cx="3352313" cy="2115559"/>
          </a:xfrm>
          <a:prstGeom prst="rect">
            <a:avLst/>
          </a:prstGeom>
          <a:solidFill>
            <a:schemeClr val="bg1"/>
          </a:solidFill>
          <a:ln>
            <a:noFill/>
          </a:ln>
        </p:spPr>
        <p:txBody>
          <a:bodyPr vert="horz" wrap="square" lIns="68559" tIns="34280" rIns="68559" bIns="34280" rtlCol="0">
            <a:spAutoFit/>
          </a:bodyPr>
          <a:lstStyle/>
          <a:p>
            <a:pPr>
              <a:lnSpc>
                <a:spcPct val="120000"/>
              </a:lnSpc>
            </a:pPr>
            <a:r>
              <a:rPr lang="zh-CN" altLang="en-US" sz="1400" b="1" dirty="0" smtClean="0">
                <a:solidFill>
                  <a:schemeClr val="accent1"/>
                </a:solidFill>
                <a:latin typeface="微软雅黑" pitchFamily="34" charset="-122"/>
                <a:ea typeface="微软雅黑" pitchFamily="34" charset="-122"/>
                <a:cs typeface="Tahoma" panose="020B0604030504040204" pitchFamily="34" charset="0"/>
              </a:rPr>
              <a:t>技术信息</a:t>
            </a:r>
            <a:r>
              <a:rPr lang="zh-CN" altLang="en-US" sz="1400" dirty="0" smtClean="0">
                <a:latin typeface="微软雅黑" pitchFamily="34" charset="-122"/>
                <a:ea typeface="微软雅黑" pitchFamily="34" charset="-122"/>
                <a:cs typeface="Tahoma" panose="020B0604030504040204" pitchFamily="34" charset="0"/>
              </a:rPr>
              <a:t>：指专业技术、技术诀窍。包括大家熟知的配方、研究开发的文件如会议纪要、实验结果、检验方法等、图纸、改进的机器设备、工艺程序、产品。</a:t>
            </a:r>
            <a:endParaRPr lang="en-US" altLang="zh-CN" sz="1400" dirty="0" smtClean="0">
              <a:latin typeface="微软雅黑" pitchFamily="34" charset="-122"/>
              <a:ea typeface="微软雅黑" pitchFamily="34" charset="-122"/>
              <a:cs typeface="Tahoma" panose="020B0604030504040204" pitchFamily="34" charset="0"/>
            </a:endParaRPr>
          </a:p>
          <a:p>
            <a:pPr>
              <a:lnSpc>
                <a:spcPct val="120000"/>
              </a:lnSpc>
            </a:pPr>
            <a:r>
              <a:rPr lang="zh-CN" altLang="en-US" sz="1400" b="1" dirty="0" smtClean="0">
                <a:solidFill>
                  <a:schemeClr val="accent1"/>
                </a:solidFill>
                <a:latin typeface="微软雅黑" pitchFamily="34" charset="-122"/>
                <a:ea typeface="微软雅黑" pitchFamily="34" charset="-122"/>
                <a:cs typeface="Tahoma" panose="020B0604030504040204" pitchFamily="34" charset="0"/>
              </a:rPr>
              <a:t>经营信息</a:t>
            </a:r>
            <a:r>
              <a:rPr lang="zh-CN" altLang="en-US" sz="1400" dirty="0" smtClean="0">
                <a:latin typeface="微软雅黑" pitchFamily="34" charset="-122"/>
                <a:ea typeface="微软雅黑" pitchFamily="34" charset="-122"/>
                <a:cs typeface="Tahoma" panose="020B0604030504040204" pitchFamily="34" charset="0"/>
              </a:rPr>
              <a:t>：指技术秘密以外的能够构成商业秘密的其他信息。包括客户情报、其他与竞争和效益相关的商业信息，如采购计划、供货渠道、重要的管理方法等。</a:t>
            </a:r>
            <a:endParaRPr lang="zh-CN" altLang="en-US" sz="1400" dirty="0">
              <a:latin typeface="微软雅黑" pitchFamily="34" charset="-122"/>
              <a:ea typeface="微软雅黑" pitchFamily="34" charset="-122"/>
              <a:cs typeface="Tahoma" panose="020B0604030504040204" pitchFamily="34" charset="0"/>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402450" y="1105997"/>
            <a:ext cx="4448409" cy="2307342"/>
            <a:chOff x="701281" y="1383077"/>
            <a:chExt cx="4655173" cy="2414588"/>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58655" flipH="1">
              <a:off x="4084186" y="2548459"/>
              <a:ext cx="1272268" cy="67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矩形 1"/>
          <p:cNvSpPr/>
          <p:nvPr/>
        </p:nvSpPr>
        <p:spPr>
          <a:xfrm>
            <a:off x="1979579" y="3541924"/>
            <a:ext cx="3936297" cy="1034129"/>
          </a:xfrm>
          <a:prstGeom prst="rect">
            <a:avLst/>
          </a:prstGeom>
        </p:spPr>
        <p:txBody>
          <a:bodyPr wrap="square">
            <a:spAutoFit/>
          </a:bodyPr>
          <a:lstStyle/>
          <a:p>
            <a:pPr marL="469900" indent="-469900">
              <a:lnSpc>
                <a:spcPct val="110000"/>
              </a:lnSpc>
              <a:spcBef>
                <a:spcPct val="20000"/>
              </a:spcBef>
              <a:buClr>
                <a:schemeClr val="accent2"/>
              </a:buClr>
              <a:buFont typeface="Wingdings" pitchFamily="2" charset="2"/>
              <a:buNone/>
            </a:pPr>
            <a:r>
              <a:rPr lang="zh-CN" altLang="en-US" sz="1200" dirty="0" smtClean="0">
                <a:latin typeface="微软雅黑" pitchFamily="34" charset="-122"/>
                <a:ea typeface="微软雅黑" pitchFamily="34" charset="-122"/>
              </a:rPr>
              <a:t>构成商业秘密的法定</a:t>
            </a:r>
            <a:r>
              <a:rPr lang="zh-CN" altLang="en-US" sz="1200" b="1" dirty="0" smtClean="0">
                <a:solidFill>
                  <a:schemeClr val="accent1"/>
                </a:solidFill>
                <a:latin typeface="微软雅黑" pitchFamily="34" charset="-122"/>
                <a:ea typeface="微软雅黑" pitchFamily="34" charset="-122"/>
              </a:rPr>
              <a:t>条件</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a:p>
            <a:pPr marL="180000" indent="-180000">
              <a:lnSpc>
                <a:spcPct val="110000"/>
              </a:lnSpc>
              <a:spcBef>
                <a:spcPct val="20000"/>
              </a:spcBef>
              <a:buFont typeface="Wingdings" pitchFamily="2" charset="2"/>
              <a:buChar char="ü"/>
            </a:pPr>
            <a:r>
              <a:rPr lang="zh-CN" altLang="en-US" sz="1200" dirty="0" smtClean="0">
                <a:latin typeface="微软雅黑" pitchFamily="34" charset="-122"/>
                <a:ea typeface="微软雅黑" pitchFamily="34" charset="-122"/>
              </a:rPr>
              <a:t>不为公众所知悉。</a:t>
            </a:r>
            <a:endParaRPr lang="en-US" altLang="zh-CN" sz="1200" dirty="0" smtClean="0">
              <a:latin typeface="微软雅黑" pitchFamily="34" charset="-122"/>
              <a:ea typeface="微软雅黑" pitchFamily="34" charset="-122"/>
            </a:endParaRPr>
          </a:p>
          <a:p>
            <a:pPr marL="180000" indent="-180000">
              <a:lnSpc>
                <a:spcPct val="110000"/>
              </a:lnSpc>
              <a:spcBef>
                <a:spcPct val="20000"/>
              </a:spcBef>
              <a:buFont typeface="Wingdings" pitchFamily="2" charset="2"/>
              <a:buChar char="ü"/>
            </a:pPr>
            <a:r>
              <a:rPr lang="zh-CN" altLang="en-US" sz="1200" dirty="0" smtClean="0">
                <a:latin typeface="微软雅黑" pitchFamily="34" charset="-122"/>
                <a:ea typeface="微软雅黑" pitchFamily="34" charset="-122"/>
              </a:rPr>
              <a:t>具有商业价值。</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采取保密措施。</a:t>
            </a:r>
            <a:endParaRPr lang="en-US" altLang="zh-CN" sz="1200" dirty="0" smtClean="0">
              <a:latin typeface="微软雅黑" pitchFamily="34" charset="-122"/>
              <a:ea typeface="微软雅黑" pitchFamily="34" charset="-122"/>
            </a:endParaRPr>
          </a:p>
        </p:txBody>
      </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A5DEA3F-5985-4DC4-8157-9881354D619E}" type="slidenum">
              <a:rPr lang="zh-CN" altLang="en-US" smtClean="0"/>
              <a:t>11</a:t>
            </a:fld>
            <a:endParaRPr lang="zh-CN" altLang="en-US"/>
          </a:p>
        </p:txBody>
      </p:sp>
    </p:spTree>
    <p:extLst>
      <p:ext uri="{BB962C8B-B14F-4D97-AF65-F5344CB8AC3E}">
        <p14:creationId xmlns:p14="http://schemas.microsoft.com/office/powerpoint/2010/main" val="163116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7" y="1223756"/>
            <a:ext cx="3160765" cy="2192888"/>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地理标识权</a:t>
            </a:r>
            <a:r>
              <a:rPr lang="zh-CN" altLang="en-US" sz="1400" dirty="0">
                <a:latin typeface="微软雅黑" pitchFamily="34" charset="-122"/>
                <a:ea typeface="微软雅黑" pitchFamily="34" charset="-122"/>
              </a:rPr>
              <a:t>，</a:t>
            </a:r>
            <a:r>
              <a:rPr lang="zh-CN" altLang="en-US" sz="1300" dirty="0">
                <a:latin typeface="微软雅黑" pitchFamily="34" charset="-122"/>
                <a:ea typeface="微软雅黑" pitchFamily="34" charset="-122"/>
              </a:rPr>
              <a:t>是指产自特定地域，所具有的质量、声誉或其他特性本质上取决于该产地的自然因素和人文因素，经审核批准以地理名称进行命名的产品。</a:t>
            </a:r>
            <a:r>
              <a:rPr lang="zh-CN" altLang="en-US" sz="1300" dirty="0" smtClean="0">
                <a:latin typeface="微软雅黑" pitchFamily="34" charset="-122"/>
                <a:ea typeface="微软雅黑" pitchFamily="34" charset="-122"/>
              </a:rPr>
              <a:t>包括来自</a:t>
            </a:r>
            <a:r>
              <a:rPr lang="zh-CN" altLang="en-US" sz="1300" dirty="0">
                <a:latin typeface="微软雅黑" pitchFamily="34" charset="-122"/>
                <a:ea typeface="微软雅黑" pitchFamily="34" charset="-122"/>
              </a:rPr>
              <a:t>本地区的种植、养殖</a:t>
            </a:r>
            <a:r>
              <a:rPr lang="zh-CN" altLang="en-US" sz="1300" dirty="0" smtClean="0">
                <a:latin typeface="微软雅黑" pitchFamily="34" charset="-122"/>
                <a:ea typeface="微软雅黑" pitchFamily="34" charset="-122"/>
              </a:rPr>
              <a:t>产品、原材料</a:t>
            </a:r>
            <a:r>
              <a:rPr lang="zh-CN" altLang="en-US" sz="1300" dirty="0">
                <a:latin typeface="微软雅黑" pitchFamily="34" charset="-122"/>
                <a:ea typeface="微软雅黑" pitchFamily="34" charset="-122"/>
              </a:rPr>
              <a:t>来自本</a:t>
            </a:r>
            <a:r>
              <a:rPr lang="zh-CN" altLang="en-US" sz="1300" dirty="0" smtClean="0">
                <a:latin typeface="微软雅黑" pitchFamily="34" charset="-122"/>
                <a:ea typeface="微软雅黑" pitchFamily="34" charset="-122"/>
              </a:rPr>
              <a:t>地区并</a:t>
            </a:r>
            <a:r>
              <a:rPr lang="zh-CN" altLang="en-US" sz="1300" dirty="0">
                <a:latin typeface="微软雅黑" pitchFamily="34" charset="-122"/>
                <a:ea typeface="微软雅黑" pitchFamily="34" charset="-122"/>
              </a:rPr>
              <a:t>在本地区按照特定工艺生产和加工的产品。地理标志可以</a:t>
            </a:r>
            <a:r>
              <a:rPr lang="zh-CN" altLang="en-US" sz="1300" b="1" dirty="0">
                <a:solidFill>
                  <a:schemeClr val="accent1"/>
                </a:solidFill>
                <a:latin typeface="微软雅黑" pitchFamily="34" charset="-122"/>
                <a:ea typeface="微软雅黑" pitchFamily="34" charset="-122"/>
              </a:rPr>
              <a:t>永久</a:t>
            </a:r>
            <a:r>
              <a:rPr lang="zh-CN" altLang="en-US" sz="1300" dirty="0">
                <a:latin typeface="微软雅黑" pitchFamily="34" charset="-122"/>
                <a:ea typeface="微软雅黑" pitchFamily="34" charset="-122"/>
              </a:rPr>
              <a:t>得到</a:t>
            </a:r>
            <a:r>
              <a:rPr lang="zh-CN" altLang="en-US" sz="1300" dirty="0" smtClean="0">
                <a:latin typeface="微软雅黑" pitchFamily="34" charset="-122"/>
                <a:ea typeface="微软雅黑" pitchFamily="34" charset="-122"/>
              </a:rPr>
              <a:t>保护。</a:t>
            </a:r>
            <a:endParaRPr lang="zh-CN" altLang="en-US" sz="1300" dirty="0">
              <a:solidFill>
                <a:schemeClr val="tx1">
                  <a:lumMod val="50000"/>
                  <a:lumOff val="50000"/>
                </a:schemeClr>
              </a:solidFill>
              <a:latin typeface="微软雅黑" pitchFamily="34" charset="-122"/>
              <a:ea typeface="微软雅黑" pitchFamily="34" charset="-122"/>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42942" y="1092143"/>
            <a:ext cx="5100567" cy="2414588"/>
            <a:chOff x="701281" y="1383077"/>
            <a:chExt cx="5100567" cy="2414588"/>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96096" flipH="1">
              <a:off x="3766537" y="2204024"/>
              <a:ext cx="2035311" cy="1008000"/>
            </a:xfrm>
            <a:prstGeom prst="ellipse">
              <a:avLst/>
            </a:prstGeom>
            <a:ln>
              <a:noFill/>
            </a:ln>
            <a:effectLst>
              <a:softEdge rad="112500"/>
            </a:effectLst>
          </p:spPr>
        </p:pic>
      </p:grpSp>
      <p:sp>
        <p:nvSpPr>
          <p:cNvPr id="2" name="矩形 1"/>
          <p:cNvSpPr/>
          <p:nvPr/>
        </p:nvSpPr>
        <p:spPr>
          <a:xfrm>
            <a:off x="1752599" y="3604267"/>
            <a:ext cx="3394363" cy="960969"/>
          </a:xfrm>
          <a:prstGeom prst="rect">
            <a:avLst/>
          </a:prstGeom>
        </p:spPr>
        <p:txBody>
          <a:bodyPr wrap="square">
            <a:spAutoFit/>
          </a:bodyPr>
          <a:lstStyle/>
          <a:p>
            <a:pPr>
              <a:lnSpc>
                <a:spcPct val="120000"/>
              </a:lnSpc>
              <a:buClr>
                <a:schemeClr val="accent2"/>
              </a:buClr>
              <a:buFont typeface="Wingdings" pitchFamily="2" charset="2"/>
              <a:buNone/>
            </a:pPr>
            <a:r>
              <a:rPr lang="zh-CN" altLang="en-US" sz="1200" b="1" dirty="0"/>
              <a:t>我国自</a:t>
            </a:r>
            <a:r>
              <a:rPr lang="en-US" altLang="zh-CN" sz="1200" b="1" dirty="0"/>
              <a:t>1994</a:t>
            </a:r>
            <a:r>
              <a:rPr lang="zh-CN" altLang="en-US" sz="1200" b="1" dirty="0"/>
              <a:t>年将地理标志纳入商标法律保护范畴，按照</a:t>
            </a:r>
            <a:r>
              <a:rPr lang="en-US" altLang="zh-CN" sz="1200" b="1" dirty="0"/>
              <a:t>《</a:t>
            </a:r>
            <a:r>
              <a:rPr lang="zh-CN" altLang="en-US" sz="1200" b="1" dirty="0"/>
              <a:t>商标法</a:t>
            </a:r>
            <a:r>
              <a:rPr lang="en-US" altLang="zh-CN" sz="1200" b="1" dirty="0"/>
              <a:t>》</a:t>
            </a:r>
            <a:r>
              <a:rPr lang="zh-CN" altLang="en-US" sz="1200" b="1" dirty="0"/>
              <a:t>的规定，参考其他国家的做法，适用地理标志保护的商品范围，原则上不宜超过农产品、食品、葡萄酒、烈性酒的</a:t>
            </a:r>
            <a:r>
              <a:rPr lang="zh-CN" altLang="en-US" sz="1200" b="1" dirty="0">
                <a:solidFill>
                  <a:schemeClr val="accent1"/>
                </a:solidFill>
              </a:rPr>
              <a:t>范畴</a:t>
            </a:r>
            <a:r>
              <a:rPr lang="zh-CN" altLang="en-US" sz="1200" b="1" dirty="0"/>
              <a:t>。</a:t>
            </a:r>
            <a:endParaRPr lang="en-US" altLang="zh-CN" sz="1200" b="1" dirty="0"/>
          </a:p>
        </p:txBody>
      </p:sp>
      <p:sp>
        <p:nvSpPr>
          <p:cNvPr id="17" name="TextBox 16"/>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a:off x="5283581" y="1738407"/>
            <a:ext cx="3223110" cy="1514967"/>
          </a:xfrm>
          <a:prstGeom prst="rect">
            <a:avLst/>
          </a:prstGeom>
        </p:spPr>
        <p:txBody>
          <a:bodyPr wrap="square">
            <a:spAutoFit/>
          </a:bodyPr>
          <a:lstStyle/>
          <a:p>
            <a:pPr marL="469900" indent="-469900">
              <a:lnSpc>
                <a:spcPct val="120000"/>
              </a:lnSpc>
              <a:spcBef>
                <a:spcPct val="20000"/>
              </a:spcBef>
              <a:buClr>
                <a:schemeClr val="accent2"/>
              </a:buClr>
              <a:buFont typeface="Wingdings" pitchFamily="2" charset="2"/>
              <a:buNone/>
            </a:pPr>
            <a:r>
              <a:rPr lang="zh-CN" altLang="en-US" sz="1200" dirty="0" smtClean="0">
                <a:latin typeface="微软雅黑" pitchFamily="34" charset="-122"/>
                <a:ea typeface="微软雅黑" pitchFamily="34" charset="-122"/>
              </a:rPr>
              <a:t>特殊地理标识权的</a:t>
            </a:r>
            <a:r>
              <a:rPr lang="zh-CN" altLang="en-US" sz="1200" b="1" dirty="0" smtClean="0">
                <a:solidFill>
                  <a:schemeClr val="accent1"/>
                </a:solidFill>
                <a:latin typeface="微软雅黑" pitchFamily="34" charset="-122"/>
                <a:ea typeface="微软雅黑" pitchFamily="34" charset="-122"/>
              </a:rPr>
              <a:t>构成要件</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a:p>
            <a:pPr marL="180000" indent="-180000">
              <a:lnSpc>
                <a:spcPct val="120000"/>
              </a:lnSpc>
              <a:spcBef>
                <a:spcPct val="20000"/>
              </a:spcBef>
              <a:buFont typeface="Wingdings" pitchFamily="2" charset="2"/>
              <a:buChar char="ü"/>
            </a:pPr>
            <a:r>
              <a:rPr lang="zh-CN" altLang="en-US" sz="1200" b="1" dirty="0"/>
              <a:t>必须是确实存在的地理</a:t>
            </a:r>
            <a:r>
              <a:rPr lang="zh-CN" altLang="en-US" sz="1200" b="1" dirty="0" smtClean="0"/>
              <a:t>名称</a:t>
            </a:r>
            <a:endParaRPr lang="en-US" altLang="zh-CN" sz="1200" b="1" dirty="0" smtClean="0"/>
          </a:p>
          <a:p>
            <a:pPr marL="180000" indent="-180000">
              <a:lnSpc>
                <a:spcPct val="120000"/>
              </a:lnSpc>
              <a:spcBef>
                <a:spcPct val="20000"/>
              </a:spcBef>
              <a:buFont typeface="Wingdings" pitchFamily="2" charset="2"/>
              <a:buChar char="ü"/>
            </a:pPr>
            <a:r>
              <a:rPr lang="zh-CN" altLang="en-US" sz="1200" b="1" dirty="0"/>
              <a:t>其使用人是利用该产地相同自然条件、采用相同传统工艺的生产</a:t>
            </a:r>
            <a:r>
              <a:rPr lang="zh-CN" altLang="en-US" sz="1200" b="1" dirty="0" smtClean="0"/>
              <a:t>经营者</a:t>
            </a:r>
            <a:endParaRPr lang="en-US" altLang="zh-CN" sz="1200" b="1" dirty="0" smtClean="0"/>
          </a:p>
          <a:p>
            <a:pPr marL="180000" indent="-180000">
              <a:lnSpc>
                <a:spcPct val="120000"/>
              </a:lnSpc>
              <a:spcBef>
                <a:spcPct val="20000"/>
              </a:spcBef>
              <a:buFont typeface="Wingdings" pitchFamily="2" charset="2"/>
              <a:buChar char="ü"/>
            </a:pPr>
            <a:r>
              <a:rPr lang="zh-CN" altLang="en-US" sz="1200" b="1" dirty="0"/>
              <a:t>其所附着的商品是驰名的地方特产，在原产地以外的广大地域范围内为公众知晓</a:t>
            </a:r>
            <a:r>
              <a:rPr lang="zh-CN" altLang="en-US" sz="1200" b="1" dirty="0" smtClean="0"/>
              <a:t>。</a:t>
            </a:r>
            <a:endParaRPr lang="en-US" altLang="zh-CN" sz="1200" b="1" dirty="0"/>
          </a:p>
        </p:txBody>
      </p:sp>
      <p:sp>
        <p:nvSpPr>
          <p:cNvPr id="3" name="灯片编号占位符 2"/>
          <p:cNvSpPr>
            <a:spLocks noGrp="1"/>
          </p:cNvSpPr>
          <p:nvPr>
            <p:ph type="sldNum" sz="quarter" idx="12"/>
          </p:nvPr>
        </p:nvSpPr>
        <p:spPr/>
        <p:txBody>
          <a:bodyPr/>
          <a:lstStyle/>
          <a:p>
            <a:fld id="{3A5DEA3F-5985-4DC4-8157-9881354D619E}" type="slidenum">
              <a:rPr lang="zh-CN" altLang="en-US" smtClean="0"/>
              <a:t>12</a:t>
            </a:fld>
            <a:endParaRPr lang="zh-CN" altLang="en-US"/>
          </a:p>
        </p:txBody>
      </p:sp>
    </p:spTree>
    <p:extLst>
      <p:ext uri="{BB962C8B-B14F-4D97-AF65-F5344CB8AC3E}">
        <p14:creationId xmlns:p14="http://schemas.microsoft.com/office/powerpoint/2010/main" val="196858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7" y="1237610"/>
            <a:ext cx="3181547" cy="2008222"/>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植物新品种权</a:t>
            </a:r>
            <a:r>
              <a:rPr lang="zh-CN" altLang="en-US" sz="1400" dirty="0">
                <a:latin typeface="微软雅黑" pitchFamily="34" charset="-122"/>
                <a:ea typeface="微软雅黑" pitchFamily="34" charset="-122"/>
              </a:rPr>
              <a:t>，是指经过人工培育的或者对发现的野生植物加以开发，具备新颖性、特异性、一致性、稳定性，并有适当的命名的植物新品种。完成育种的单位和个人对其授权的品种，享有排他的独占权，即拥有植物新品种权。</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文本框 4"/>
          <p:cNvSpPr txBox="1"/>
          <p:nvPr/>
        </p:nvSpPr>
        <p:spPr>
          <a:xfrm>
            <a:off x="5201860" y="1518093"/>
            <a:ext cx="1433761" cy="931004"/>
          </a:xfrm>
          <a:prstGeom prst="rect">
            <a:avLst/>
          </a:prstGeom>
          <a:solidFill>
            <a:schemeClr val="bg1"/>
          </a:solidFill>
          <a:ln>
            <a:noFill/>
          </a:ln>
        </p:spPr>
        <p:txBody>
          <a:bodyPr vert="horz" wrap="square" lIns="68559" tIns="34280" rIns="68559" bIns="34280" rtlCol="0">
            <a:spAutoFit/>
          </a:bodyPr>
          <a:lstStyle/>
          <a:p>
            <a:pPr>
              <a:lnSpc>
                <a:spcPct val="200000"/>
              </a:lnSpc>
            </a:pPr>
            <a:r>
              <a:rPr lang="zh-CN" altLang="en-US" sz="1400" dirty="0">
                <a:solidFill>
                  <a:schemeClr val="accent1"/>
                </a:solidFill>
                <a:latin typeface="微软雅黑" pitchFamily="34" charset="-122"/>
                <a:ea typeface="微软雅黑" pitchFamily="34" charset="-122"/>
                <a:cs typeface="Tahoma" panose="020B0604030504040204" pitchFamily="34" charset="0"/>
              </a:rPr>
              <a:t>藤本植物、林木、果树和</a:t>
            </a:r>
            <a:r>
              <a:rPr lang="zh-CN" altLang="en-US" sz="1400" dirty="0" smtClean="0">
                <a:solidFill>
                  <a:schemeClr val="accent1"/>
                </a:solidFill>
                <a:latin typeface="微软雅黑" pitchFamily="34" charset="-122"/>
                <a:ea typeface="微软雅黑" pitchFamily="34" charset="-122"/>
                <a:cs typeface="Tahoma" panose="020B0604030504040204" pitchFamily="34" charset="0"/>
              </a:rPr>
              <a:t>观赏树木</a:t>
            </a:r>
            <a:endParaRPr lang="en-US" altLang="zh-CN" sz="1400" dirty="0">
              <a:solidFill>
                <a:schemeClr val="accent1"/>
              </a:solidFill>
              <a:latin typeface="微软雅黑" pitchFamily="34" charset="-122"/>
              <a:ea typeface="微软雅黑" pitchFamily="34" charset="-122"/>
              <a:cs typeface="Tahoma" panose="020B0604030504040204" pitchFamily="34" charset="0"/>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527386" y="1105997"/>
            <a:ext cx="4530239" cy="2463077"/>
            <a:chOff x="701281" y="1383077"/>
            <a:chExt cx="4530239" cy="2463077"/>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p:cNvPicPr>
            <p:nvPr/>
          </p:nvPicPr>
          <p:blipFill rotWithShape="1">
            <a:blip r:embed="rId3" cstate="print">
              <a:extLst>
                <a:ext uri="{28A0092B-C50C-407E-A947-70E740481C1C}">
                  <a14:useLocalDpi xmlns:a14="http://schemas.microsoft.com/office/drawing/2010/main" val="0"/>
                </a:ext>
              </a:extLst>
            </a:blip>
            <a:srcRect r="50000"/>
            <a:stretch/>
          </p:blipFill>
          <p:spPr>
            <a:xfrm flipH="1">
              <a:off x="4209120" y="1646554"/>
              <a:ext cx="1022400" cy="219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矩形 1"/>
          <p:cNvSpPr/>
          <p:nvPr/>
        </p:nvSpPr>
        <p:spPr>
          <a:xfrm>
            <a:off x="1722019" y="3561241"/>
            <a:ext cx="4775390" cy="1446550"/>
          </a:xfrm>
          <a:prstGeom prst="rect">
            <a:avLst/>
          </a:prstGeom>
        </p:spPr>
        <p:txBody>
          <a:bodyPr wrap="square">
            <a:spAutoFit/>
          </a:bodyPr>
          <a:lstStyle/>
          <a:p>
            <a:pPr>
              <a:lnSpc>
                <a:spcPct val="110000"/>
              </a:lnSpc>
              <a:buClr>
                <a:schemeClr val="accent2"/>
              </a:buClr>
              <a:buFont typeface="Wingdings" pitchFamily="2" charset="2"/>
              <a:buNone/>
            </a:pPr>
            <a:r>
              <a:rPr lang="zh-CN" altLang="en-US" sz="1000" dirty="0" smtClean="0">
                <a:latin typeface="微软雅黑" pitchFamily="34" charset="-122"/>
                <a:ea typeface="微软雅黑" pitchFamily="34" charset="-122"/>
              </a:rPr>
              <a:t>近年来转基因</a:t>
            </a:r>
            <a:r>
              <a:rPr lang="zh-CN" altLang="en-US" sz="1000" dirty="0">
                <a:latin typeface="微软雅黑" pitchFamily="34" charset="-122"/>
                <a:ea typeface="微软雅黑" pitchFamily="34" charset="-122"/>
              </a:rPr>
              <a:t>技术在农业领域得到广泛应用，从最先的基因分类，到基因克隆、基因修饰、基因转化，最后培育出新品种。这样一个过程，把农业技术跟其他工业技术一样，形成了一个由众多人参与的综合技术体系。在这样一个体系当中，最后培育出来的新品种，实际上包含着非常复杂的知识产权问题。从遗传资源里面分出来的功能基因，还有对这些基因的装饰，可以申请基因专利，分类技术、装饰技术本身也可以申请专利。当然到了转化体以后，在有些国家也是可以申请专利的。最后转化体培育出的新品种，这个新品种本身也可以单独申请形成一个知识产权，即植物新品种权，在品种权里面实际上又包含着专利的问题，遗传资源的</a:t>
            </a:r>
            <a:r>
              <a:rPr lang="zh-CN" altLang="en-US" sz="1000" dirty="0" smtClean="0">
                <a:latin typeface="微软雅黑" pitchFamily="34" charset="-122"/>
                <a:ea typeface="微软雅黑" pitchFamily="34" charset="-122"/>
              </a:rPr>
              <a:t>问题</a:t>
            </a:r>
            <a:r>
              <a:rPr lang="zh-CN" altLang="en-US" sz="1000" b="1" dirty="0">
                <a:latin typeface="微软雅黑" pitchFamily="34" charset="-122"/>
                <a:ea typeface="微软雅黑" pitchFamily="34" charset="-122"/>
              </a:rPr>
              <a:t>。</a:t>
            </a:r>
            <a:endParaRPr lang="en-US" altLang="zh-CN" sz="1000" dirty="0" smtClean="0">
              <a:latin typeface="微软雅黑" pitchFamily="34" charset="-122"/>
              <a:ea typeface="微软雅黑" pitchFamily="34" charset="-122"/>
            </a:endParaRPr>
          </a:p>
        </p:txBody>
      </p:sp>
      <p:sp>
        <p:nvSpPr>
          <p:cNvPr id="4" name="TextBox 3"/>
          <p:cNvSpPr txBox="1"/>
          <p:nvPr/>
        </p:nvSpPr>
        <p:spPr>
          <a:xfrm>
            <a:off x="5726422" y="2546978"/>
            <a:ext cx="378907"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20</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8" name="TextBox 17"/>
          <p:cNvSpPr txBox="1"/>
          <p:nvPr/>
        </p:nvSpPr>
        <p:spPr>
          <a:xfrm>
            <a:off x="7047462" y="2546990"/>
            <a:ext cx="378907"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15</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12" name="文本框 4"/>
          <p:cNvSpPr txBox="1"/>
          <p:nvPr/>
        </p:nvSpPr>
        <p:spPr>
          <a:xfrm>
            <a:off x="6957572" y="1741322"/>
            <a:ext cx="1333451" cy="487421"/>
          </a:xfrm>
          <a:prstGeom prst="rect">
            <a:avLst/>
          </a:prstGeom>
          <a:solidFill>
            <a:schemeClr val="bg1"/>
          </a:solidFill>
          <a:ln>
            <a:noFill/>
          </a:ln>
        </p:spPr>
        <p:txBody>
          <a:bodyPr vert="horz" wrap="square" lIns="68559" tIns="34280" rIns="68559" bIns="34280" rtlCol="0">
            <a:spAutoFit/>
          </a:bodyPr>
          <a:lstStyle/>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其他</a:t>
            </a:r>
            <a:endParaRPr lang="en-US" altLang="zh-CN" sz="1600" dirty="0">
              <a:solidFill>
                <a:schemeClr val="accent1"/>
              </a:solidFill>
              <a:latin typeface="微软雅黑" pitchFamily="34" charset="-122"/>
              <a:ea typeface="微软雅黑" pitchFamily="34" charset="-122"/>
              <a:cs typeface="Tahoma" panose="020B0604030504040204" pitchFamily="34" charset="0"/>
            </a:endParaRPr>
          </a:p>
        </p:txBody>
      </p:sp>
      <p:sp>
        <p:nvSpPr>
          <p:cNvPr id="3" name="灯片编号占位符 2"/>
          <p:cNvSpPr>
            <a:spLocks noGrp="1"/>
          </p:cNvSpPr>
          <p:nvPr>
            <p:ph type="sldNum" sz="quarter" idx="12"/>
          </p:nvPr>
        </p:nvSpPr>
        <p:spPr/>
        <p:txBody>
          <a:bodyPr/>
          <a:lstStyle/>
          <a:p>
            <a:fld id="{3A5DEA3F-5985-4DC4-8157-9881354D619E}" type="slidenum">
              <a:rPr lang="zh-CN" altLang="en-US" smtClean="0"/>
              <a:t>13</a:t>
            </a:fld>
            <a:endParaRPr lang="zh-CN" altLang="en-US"/>
          </a:p>
        </p:txBody>
      </p:sp>
    </p:spTree>
    <p:extLst>
      <p:ext uri="{BB962C8B-B14F-4D97-AF65-F5344CB8AC3E}">
        <p14:creationId xmlns:p14="http://schemas.microsoft.com/office/powerpoint/2010/main" val="325135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 grpId="0"/>
      <p:bldP spid="4" grpId="0"/>
      <p:bldP spid="1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836820" y="1308439"/>
            <a:ext cx="2689706" cy="1646969"/>
          </a:xfrm>
          <a:prstGeom prst="rect">
            <a:avLst/>
          </a:prstGeom>
        </p:spPr>
        <p:txBody>
          <a:bodyPr vert="horz" wrap="square" lIns="68559" tIns="34280" rIns="68559" bIns="34280">
            <a:spAutoFit/>
          </a:bodyPr>
          <a:lstStyle/>
          <a:p>
            <a:pPr>
              <a:lnSpc>
                <a:spcPct val="150000"/>
              </a:lnSpc>
            </a:pPr>
            <a:r>
              <a:rPr lang="zh-CN" altLang="en-US" sz="1400" b="1" dirty="0">
                <a:solidFill>
                  <a:schemeClr val="accent1"/>
                </a:solidFill>
                <a:latin typeface="微软雅黑" pitchFamily="34" charset="-122"/>
                <a:ea typeface="微软雅黑" pitchFamily="34" charset="-122"/>
              </a:rPr>
              <a:t>集成电路布图设计专有权</a:t>
            </a:r>
            <a:r>
              <a:rPr lang="zh-CN" altLang="en-US" sz="1400" dirty="0" smtClean="0">
                <a:latin typeface="微软雅黑" pitchFamily="34" charset="-122"/>
                <a:ea typeface="微软雅黑" pitchFamily="34" charset="-122"/>
              </a:rPr>
              <a:t>，是</a:t>
            </a:r>
            <a:r>
              <a:rPr lang="zh-CN" altLang="en-US" sz="1400" dirty="0">
                <a:latin typeface="微软雅黑" pitchFamily="34" charset="-122"/>
                <a:ea typeface="微软雅黑" pitchFamily="34" charset="-122"/>
              </a:rPr>
              <a:t>指通过申请注册后，依法获得的利用集成电路设计布图实现布图设计价值得到商业利益的权利。</a:t>
            </a:r>
            <a:r>
              <a:rPr lang="zh-CN" altLang="en-US" sz="1400" dirty="0" smtClean="0">
                <a:latin typeface="微软雅黑" pitchFamily="34" charset="-122"/>
                <a:ea typeface="微软雅黑" pitchFamily="34" charset="-122"/>
              </a:rPr>
              <a:t>内容包括复制权和商业</a:t>
            </a:r>
            <a:r>
              <a:rPr lang="zh-CN" altLang="en-US" sz="1400" dirty="0">
                <a:latin typeface="微软雅黑" pitchFamily="34" charset="-122"/>
                <a:ea typeface="微软雅黑" pitchFamily="34" charset="-122"/>
              </a:rPr>
              <a:t>利用</a:t>
            </a:r>
            <a:r>
              <a:rPr lang="zh-CN" altLang="en-US" sz="1400" dirty="0" smtClean="0">
                <a:latin typeface="微软雅黑" pitchFamily="34" charset="-122"/>
                <a:ea typeface="微软雅黑" pitchFamily="34" charset="-122"/>
              </a:rPr>
              <a:t>权。</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文本框 4"/>
          <p:cNvSpPr txBox="1"/>
          <p:nvPr/>
        </p:nvSpPr>
        <p:spPr>
          <a:xfrm>
            <a:off x="5290406" y="1472007"/>
            <a:ext cx="2385402" cy="881760"/>
          </a:xfrm>
          <a:prstGeom prst="rect">
            <a:avLst/>
          </a:prstGeom>
          <a:solidFill>
            <a:schemeClr val="bg1"/>
          </a:solidFill>
          <a:ln>
            <a:noFill/>
          </a:ln>
        </p:spPr>
        <p:txBody>
          <a:bodyPr vert="horz" wrap="square" lIns="68559" tIns="34280" rIns="68559" bIns="34280" rtlCol="0">
            <a:spAutoFit/>
          </a:bodyPr>
          <a:lstStyle/>
          <a:p>
            <a:pPr>
              <a:lnSpc>
                <a:spcPct val="110000"/>
              </a:lnSpc>
            </a:pPr>
            <a:r>
              <a:rPr lang="zh-CN" altLang="en-US" sz="1200" dirty="0"/>
              <a:t>布图设计权的保护期限为</a:t>
            </a:r>
            <a:r>
              <a:rPr lang="en-US" altLang="zh-CN" sz="1200" b="1" dirty="0">
                <a:solidFill>
                  <a:schemeClr val="accent1"/>
                </a:solidFill>
              </a:rPr>
              <a:t>10</a:t>
            </a:r>
            <a:r>
              <a:rPr lang="zh-CN" altLang="en-US" sz="1200" b="1" dirty="0" smtClean="0">
                <a:solidFill>
                  <a:schemeClr val="accent1"/>
                </a:solidFill>
              </a:rPr>
              <a:t>年</a:t>
            </a:r>
            <a:r>
              <a:rPr lang="zh-CN" altLang="en-US" sz="1200" dirty="0" smtClean="0"/>
              <a:t>。</a:t>
            </a:r>
            <a:endParaRPr lang="en-US" altLang="zh-CN" sz="1200" dirty="0" smtClean="0"/>
          </a:p>
          <a:p>
            <a:pPr>
              <a:lnSpc>
                <a:spcPct val="110000"/>
              </a:lnSpc>
            </a:pPr>
            <a:r>
              <a:rPr lang="zh-CN" altLang="en-US" sz="1200" dirty="0" smtClean="0"/>
              <a:t>无论</a:t>
            </a:r>
            <a:r>
              <a:rPr lang="zh-CN" altLang="en-US" sz="1200" dirty="0"/>
              <a:t>是否登记或投入商业利用，布图设计自创作完成之日起</a:t>
            </a:r>
            <a:r>
              <a:rPr lang="en-US" altLang="zh-CN" sz="1200" b="1" dirty="0">
                <a:solidFill>
                  <a:schemeClr val="accent1"/>
                </a:solidFill>
              </a:rPr>
              <a:t>15</a:t>
            </a:r>
            <a:r>
              <a:rPr lang="zh-CN" altLang="en-US" sz="1200" b="1" dirty="0">
                <a:solidFill>
                  <a:schemeClr val="accent1"/>
                </a:solidFill>
              </a:rPr>
              <a:t>年</a:t>
            </a:r>
            <a:r>
              <a:rPr lang="zh-CN" altLang="en-US" sz="1200" dirty="0"/>
              <a:t>后，不再受到保护。</a:t>
            </a:r>
            <a:endParaRPr lang="zh-CN" altLang="en-US" sz="1200" dirty="0">
              <a:solidFill>
                <a:schemeClr val="accent1"/>
              </a:solidFill>
              <a:latin typeface="微软雅黑" pitchFamily="34" charset="-122"/>
              <a:ea typeface="微软雅黑" pitchFamily="34" charset="-122"/>
              <a:cs typeface="Tahoma" panose="020B0604030504040204" pitchFamily="34" charset="0"/>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289798" y="1105997"/>
            <a:ext cx="4767827" cy="2571093"/>
            <a:chOff x="701281" y="1383077"/>
            <a:chExt cx="4767827" cy="2571093"/>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p:cNvPicPr>
            <p:nvPr/>
          </p:nvPicPr>
          <p:blipFill rotWithShape="1">
            <a:blip r:embed="rId3">
              <a:extLst>
                <a:ext uri="{28A0092B-C50C-407E-A947-70E740481C1C}">
                  <a14:useLocalDpi xmlns:a14="http://schemas.microsoft.com/office/drawing/2010/main" val="0"/>
                </a:ext>
              </a:extLst>
            </a:blip>
            <a:srcRect l="3459" r="54095"/>
            <a:stretch/>
          </p:blipFill>
          <p:spPr>
            <a:xfrm flipH="1">
              <a:off x="4446708" y="1754570"/>
              <a:ext cx="1022400" cy="219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A5DEA3F-5985-4DC4-8157-9881354D619E}" type="slidenum">
              <a:rPr lang="zh-CN" altLang="en-US" smtClean="0"/>
              <a:t>14</a:t>
            </a:fld>
            <a:endParaRPr lang="zh-CN" altLang="en-US"/>
          </a:p>
        </p:txBody>
      </p:sp>
    </p:spTree>
    <p:extLst>
      <p:ext uri="{BB962C8B-B14F-4D97-AF65-F5344CB8AC3E}">
        <p14:creationId xmlns:p14="http://schemas.microsoft.com/office/powerpoint/2010/main" val="83389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433" y="-13245"/>
            <a:ext cx="9360000" cy="52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809482" y="1115291"/>
            <a:ext cx="4972319" cy="3141177"/>
          </a:xfrm>
          <a:prstGeom prst="rect">
            <a:avLst/>
          </a:prstGeom>
          <a:solidFill>
            <a:srgbClr val="7F7F7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sz="1600" b="1" dirty="0" smtClean="0">
                <a:solidFill>
                  <a:srgbClr val="FFFF00"/>
                </a:solidFill>
                <a:latin typeface="微软雅黑" pitchFamily="34" charset="-122"/>
                <a:ea typeface="微软雅黑" pitchFamily="34" charset="-122"/>
              </a:rPr>
              <a:t>                                </a:t>
            </a:r>
            <a:r>
              <a:rPr lang="zh-CN" altLang="en-US" sz="2000" b="1" dirty="0" smtClean="0">
                <a:solidFill>
                  <a:srgbClr val="FFFF00"/>
                </a:solidFill>
                <a:latin typeface="微软雅黑" pitchFamily="34" charset="-122"/>
                <a:ea typeface="微软雅黑" pitchFamily="34" charset="-122"/>
              </a:rPr>
              <a:t>目    录</a:t>
            </a:r>
            <a:endParaRPr lang="en-US" altLang="zh-CN" sz="2000" b="1" dirty="0" smtClean="0">
              <a:solidFill>
                <a:srgbClr val="FFFF00"/>
              </a:solidFill>
              <a:latin typeface="微软雅黑" pitchFamily="34" charset="-122"/>
              <a:ea typeface="微软雅黑" pitchFamily="34" charset="-122"/>
            </a:endParaRPr>
          </a:p>
          <a:p>
            <a:pPr>
              <a:lnSpc>
                <a:spcPct val="200000"/>
              </a:lnSpc>
            </a:pPr>
            <a:r>
              <a:rPr lang="en-US" altLang="zh-CN" sz="2000" b="1" dirty="0" smtClean="0">
                <a:solidFill>
                  <a:schemeClr val="bg1"/>
                </a:solidFill>
                <a:latin typeface="微软雅黑" pitchFamily="34" charset="-122"/>
                <a:ea typeface="微软雅黑" pitchFamily="34" charset="-122"/>
              </a:rPr>
              <a:t>             </a:t>
            </a:r>
            <a:r>
              <a:rPr lang="zh-CN" altLang="en-US" sz="2000" b="1" dirty="0" smtClean="0">
                <a:solidFill>
                  <a:schemeClr val="bg1"/>
                </a:solidFill>
                <a:latin typeface="微软雅黑" pitchFamily="34" charset="-122"/>
                <a:ea typeface="微软雅黑" pitchFamily="34" charset="-122"/>
              </a:rPr>
              <a:t>一、知识产权</a:t>
            </a:r>
            <a:r>
              <a:rPr lang="zh-CN" altLang="en-US" sz="2000" b="1" dirty="0">
                <a:solidFill>
                  <a:schemeClr val="bg1"/>
                </a:solidFill>
                <a:latin typeface="微软雅黑" panose="020B0503020204020204" pitchFamily="34" charset="-122"/>
                <a:ea typeface="微软雅黑" panose="020B0503020204020204" pitchFamily="34" charset="-122"/>
              </a:rPr>
              <a:t>的发展</a:t>
            </a:r>
            <a:r>
              <a:rPr lang="zh-CN" altLang="en-US" sz="2000" b="1" dirty="0" smtClean="0">
                <a:solidFill>
                  <a:schemeClr val="bg1"/>
                </a:solidFill>
                <a:latin typeface="微软雅黑" panose="020B0503020204020204" pitchFamily="34" charset="-122"/>
                <a:ea typeface="微软雅黑" panose="020B0503020204020204" pitchFamily="34" charset="-122"/>
              </a:rPr>
              <a:t>脉络</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二、知识产权的概念及保护</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rgbClr val="FFFF00"/>
                </a:solidFill>
                <a:latin typeface="微软雅黑" panose="020B0503020204020204" pitchFamily="34" charset="-122"/>
                <a:ea typeface="微软雅黑" panose="020B0503020204020204" pitchFamily="34" charset="-122"/>
              </a:rPr>
              <a:t>三、高校中的知识产权工作</a:t>
            </a:r>
            <a:endParaRPr lang="zh-CN" altLang="en-US" sz="2000" b="1" dirty="0">
              <a:solidFill>
                <a:srgbClr val="FFFF00"/>
              </a:solidFill>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p>
            <a:pPr algn="ctr"/>
            <a:endParaRPr lang="zh-CN" altLang="en-US" sz="1000" dirty="0"/>
          </a:p>
        </p:txBody>
      </p:sp>
      <p:sp>
        <p:nvSpPr>
          <p:cNvPr id="2" name="灯片编号占位符 1"/>
          <p:cNvSpPr>
            <a:spLocks noGrp="1"/>
          </p:cNvSpPr>
          <p:nvPr>
            <p:ph type="sldNum" sz="quarter" idx="12"/>
          </p:nvPr>
        </p:nvSpPr>
        <p:spPr/>
        <p:txBody>
          <a:bodyPr/>
          <a:lstStyle/>
          <a:p>
            <a:fld id="{3A5DEA3F-5985-4DC4-8157-9881354D619E}" type="slidenum">
              <a:rPr lang="zh-CN" altLang="en-US" smtClean="0"/>
              <a:t>15</a:t>
            </a:fld>
            <a:endParaRPr lang="zh-CN" altLang="en-US"/>
          </a:p>
        </p:txBody>
      </p:sp>
      <p:sp>
        <p:nvSpPr>
          <p:cNvPr id="5" name="文本框 11"/>
          <p:cNvSpPr txBox="1"/>
          <p:nvPr/>
        </p:nvSpPr>
        <p:spPr>
          <a:xfrm>
            <a:off x="3345331" y="3711805"/>
            <a:ext cx="3468894" cy="354308"/>
          </a:xfrm>
          <a:prstGeom prst="rect">
            <a:avLst/>
          </a:prstGeom>
          <a:noFill/>
        </p:spPr>
        <p:txBody>
          <a:bodyPr vert="horz" wrap="square" lIns="68559" tIns="34280" rIns="68559" bIns="34280" rtlCol="0" anchor="ctr">
            <a:spAutoFit/>
          </a:bodyPr>
          <a:lstStyle/>
          <a:p>
            <a:pPr algn="just">
              <a:lnSpc>
                <a:spcPct val="150000"/>
              </a:lnSpc>
            </a:pPr>
            <a:r>
              <a:rPr lang="zh-CN" altLang="en-US" sz="1400" spc="225" dirty="0" smtClean="0">
                <a:solidFill>
                  <a:schemeClr val="bg1"/>
                </a:solidFill>
                <a:latin typeface="微软雅黑" pitchFamily="34" charset="-122"/>
                <a:ea typeface="微软雅黑" pitchFamily="34" charset="-122"/>
              </a:rPr>
              <a:t>权利的归属 权利的利用 权利</a:t>
            </a:r>
            <a:r>
              <a:rPr lang="zh-CN" altLang="en-US" sz="1400" spc="225" dirty="0">
                <a:solidFill>
                  <a:schemeClr val="bg1"/>
                </a:solidFill>
                <a:latin typeface="微软雅黑" pitchFamily="34" charset="-122"/>
                <a:ea typeface="微软雅黑" pitchFamily="34" charset="-122"/>
              </a:rPr>
              <a:t>的转化</a:t>
            </a:r>
          </a:p>
        </p:txBody>
      </p:sp>
    </p:spTree>
    <p:extLst>
      <p:ext uri="{BB962C8B-B14F-4D97-AF65-F5344CB8AC3E}">
        <p14:creationId xmlns:p14="http://schemas.microsoft.com/office/powerpoint/2010/main" val="1063817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436031" y="1487529"/>
            <a:ext cx="2065021" cy="206438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3" name="矩形 2"/>
          <p:cNvSpPr/>
          <p:nvPr/>
        </p:nvSpPr>
        <p:spPr>
          <a:xfrm>
            <a:off x="216068" y="1692563"/>
            <a:ext cx="2065021" cy="2064383"/>
          </a:xfrm>
          <a:prstGeom prst="rect">
            <a:avLst/>
          </a:prstGeom>
          <a:blipFill>
            <a:blip r:embed="rId3"/>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12" name="文本框 11"/>
          <p:cNvSpPr txBox="1"/>
          <p:nvPr/>
        </p:nvSpPr>
        <p:spPr>
          <a:xfrm>
            <a:off x="2654816" y="1692563"/>
            <a:ext cx="1548245" cy="577061"/>
          </a:xfrm>
          <a:prstGeom prst="rect">
            <a:avLst/>
          </a:prstGeom>
          <a:noFill/>
        </p:spPr>
        <p:txBody>
          <a:bodyPr vert="horz" wrap="square" lIns="68559" tIns="34280" rIns="68559" bIns="34280" rtlCol="0" anchor="ctr">
            <a:spAutoFit/>
          </a:bodyPr>
          <a:lstStyle/>
          <a:p>
            <a:pPr algn="just">
              <a:lnSpc>
                <a:spcPct val="150000"/>
              </a:lnSpc>
            </a:pPr>
            <a:r>
              <a:rPr lang="zh-CN" altLang="en-US" sz="1400" spc="225" dirty="0" smtClean="0">
                <a:solidFill>
                  <a:schemeClr val="accent1"/>
                </a:solidFill>
                <a:latin typeface="微软雅黑" pitchFamily="34" charset="-122"/>
                <a:ea typeface="微软雅黑" pitchFamily="34" charset="-122"/>
              </a:rPr>
              <a:t>著作权</a:t>
            </a:r>
            <a:endParaRPr lang="en-US" altLang="zh-CN" sz="1400" spc="225" dirty="0" smtClean="0">
              <a:solidFill>
                <a:schemeClr val="accent1"/>
              </a:solidFill>
              <a:latin typeface="微软雅黑" pitchFamily="34" charset="-122"/>
              <a:ea typeface="微软雅黑" pitchFamily="34" charset="-122"/>
            </a:endParaRPr>
          </a:p>
          <a:p>
            <a:pPr algn="just">
              <a:lnSpc>
                <a:spcPct val="150000"/>
              </a:lnSpc>
            </a:pPr>
            <a:endParaRPr lang="zh-CN" altLang="en-US" sz="800" spc="225" dirty="0">
              <a:solidFill>
                <a:schemeClr val="tx1">
                  <a:lumMod val="75000"/>
                  <a:lumOff val="25000"/>
                </a:schemeClr>
              </a:solidFill>
            </a:endParaRPr>
          </a:p>
        </p:txBody>
      </p:sp>
      <p:sp>
        <p:nvSpPr>
          <p:cNvPr id="5" name="灯片编号占位符 4"/>
          <p:cNvSpPr>
            <a:spLocks noGrp="1"/>
          </p:cNvSpPr>
          <p:nvPr>
            <p:ph type="sldNum" sz="quarter" idx="12"/>
          </p:nvPr>
        </p:nvSpPr>
        <p:spPr/>
        <p:txBody>
          <a:bodyPr/>
          <a:lstStyle/>
          <a:p>
            <a:fld id="{3A5DEA3F-5985-4DC4-8157-9881354D619E}" type="slidenum">
              <a:rPr lang="zh-CN" altLang="en-US" smtClean="0"/>
              <a:t>16</a:t>
            </a:fld>
            <a:endParaRPr lang="zh-CN" altLang="en-US"/>
          </a:p>
        </p:txBody>
      </p:sp>
      <p:sp>
        <p:nvSpPr>
          <p:cNvPr id="2" name="矩形 1"/>
          <p:cNvSpPr/>
          <p:nvPr/>
        </p:nvSpPr>
        <p:spPr>
          <a:xfrm>
            <a:off x="2654816" y="2047963"/>
            <a:ext cx="2040586" cy="867930"/>
          </a:xfrm>
          <a:prstGeom prst="rect">
            <a:avLst/>
          </a:prstGeom>
        </p:spPr>
        <p:txBody>
          <a:bodyPr wrap="square">
            <a:spAutoFit/>
          </a:bodyPr>
          <a:lstStyle/>
          <a:p>
            <a:pPr marL="285750" indent="-285750">
              <a:lnSpc>
                <a:spcPct val="120000"/>
              </a:lnSpc>
              <a:buFont typeface="Wingdings" pitchFamily="2" charset="2"/>
              <a:buChar char="ü"/>
            </a:pPr>
            <a:r>
              <a:rPr lang="zh-CN" altLang="en-US" sz="1400" spc="225" dirty="0" smtClean="0">
                <a:latin typeface="微软雅黑" pitchFamily="34" charset="-122"/>
                <a:ea typeface="微软雅黑" pitchFamily="34" charset="-122"/>
              </a:rPr>
              <a:t>法人</a:t>
            </a:r>
            <a:r>
              <a:rPr lang="zh-CN" altLang="en-US" sz="1400" spc="225" dirty="0">
                <a:latin typeface="微软雅黑" pitchFamily="34" charset="-122"/>
                <a:ea typeface="微软雅黑" pitchFamily="34" charset="-122"/>
              </a:rPr>
              <a:t>作品</a:t>
            </a:r>
            <a:endParaRPr lang="en-US" altLang="zh-CN" sz="1400" spc="225" dirty="0">
              <a:latin typeface="微软雅黑" pitchFamily="34" charset="-122"/>
              <a:ea typeface="微软雅黑" pitchFamily="34" charset="-122"/>
            </a:endParaRPr>
          </a:p>
          <a:p>
            <a:pPr marL="285750" indent="-285750">
              <a:lnSpc>
                <a:spcPct val="120000"/>
              </a:lnSpc>
              <a:buFont typeface="Wingdings" pitchFamily="2" charset="2"/>
              <a:buChar char="ü"/>
            </a:pPr>
            <a:r>
              <a:rPr lang="zh-CN" altLang="en-US" sz="1400" spc="225" dirty="0">
                <a:latin typeface="微软雅黑" pitchFamily="34" charset="-122"/>
                <a:ea typeface="微软雅黑" pitchFamily="34" charset="-122"/>
              </a:rPr>
              <a:t>职务作品</a:t>
            </a:r>
            <a:endParaRPr lang="en-US" altLang="zh-CN" sz="1400" spc="225" dirty="0">
              <a:latin typeface="微软雅黑" pitchFamily="34" charset="-122"/>
              <a:ea typeface="微软雅黑" pitchFamily="34" charset="-122"/>
            </a:endParaRPr>
          </a:p>
          <a:p>
            <a:pPr marL="285750" indent="-285750">
              <a:lnSpc>
                <a:spcPct val="120000"/>
              </a:lnSpc>
              <a:buFont typeface="Wingdings" pitchFamily="2" charset="2"/>
              <a:buChar char="ü"/>
            </a:pPr>
            <a:r>
              <a:rPr lang="zh-CN" altLang="en-US" sz="1400" spc="225" dirty="0">
                <a:latin typeface="微软雅黑" pitchFamily="34" charset="-122"/>
                <a:ea typeface="微软雅黑" pitchFamily="34" charset="-122"/>
              </a:rPr>
              <a:t>个人</a:t>
            </a:r>
            <a:r>
              <a:rPr lang="zh-CN" altLang="en-US" sz="1400" spc="225" dirty="0" smtClean="0">
                <a:latin typeface="微软雅黑" pitchFamily="34" charset="-122"/>
                <a:ea typeface="微软雅黑" pitchFamily="34" charset="-122"/>
              </a:rPr>
              <a:t>作品</a:t>
            </a:r>
          </a:p>
        </p:txBody>
      </p:sp>
      <p:sp>
        <p:nvSpPr>
          <p:cNvPr id="7" name="TextBox 6"/>
          <p:cNvSpPr txBox="1"/>
          <p:nvPr/>
        </p:nvSpPr>
        <p:spPr>
          <a:xfrm>
            <a:off x="0" y="635500"/>
            <a:ext cx="2445327"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4774586" y="95172"/>
            <a:ext cx="3337250" cy="1842043"/>
          </a:xfrm>
          <a:prstGeom prst="rect">
            <a:avLst/>
          </a:prstGeom>
        </p:spPr>
        <p:txBody>
          <a:bodyPr vert="horz" wrap="square" lIns="68580" tIns="34290" rIns="68580" bIns="34290">
            <a:spAutoFit/>
          </a:bodyPr>
          <a:lstStyle/>
          <a:p>
            <a:pPr>
              <a:lnSpc>
                <a:spcPct val="120000"/>
              </a:lnSpc>
            </a:pPr>
            <a:r>
              <a:rPr lang="zh-CN" altLang="en-US" sz="1200" b="1" spc="225" dirty="0" smtClean="0">
                <a:solidFill>
                  <a:schemeClr val="accent1"/>
                </a:solidFill>
                <a:latin typeface="微软雅黑" pitchFamily="34" charset="-122"/>
                <a:ea typeface="微软雅黑" pitchFamily="34" charset="-122"/>
              </a:rPr>
              <a:t>法人作品</a:t>
            </a:r>
            <a:endParaRPr lang="en-US" altLang="zh-CN" sz="1200" b="1" spc="225" dirty="0" smtClean="0">
              <a:solidFill>
                <a:schemeClr val="accent1"/>
              </a:solidFill>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sz="1200" spc="225" dirty="0">
                <a:latin typeface="微软雅黑" pitchFamily="34" charset="-122"/>
                <a:ea typeface="微软雅黑" pitchFamily="34" charset="-122"/>
              </a:rPr>
              <a:t>经过层层讨论</a:t>
            </a:r>
            <a:r>
              <a:rPr lang="zh-CN" altLang="en-US" sz="1200" spc="225" dirty="0" smtClean="0">
                <a:latin typeface="微软雅黑" pitchFamily="34" charset="-122"/>
                <a:ea typeface="微软雅黑" pitchFamily="34" charset="-122"/>
              </a:rPr>
              <a:t>审批，由法人主持，代表法人意见、理念、措施，并由法人承担责任的作品。</a:t>
            </a:r>
            <a:endParaRPr lang="en-US" altLang="zh-CN" sz="1200" spc="225" dirty="0" smtClean="0">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sz="1200" spc="225" dirty="0">
                <a:latin typeface="微软雅黑" pitchFamily="34" charset="-122"/>
                <a:ea typeface="微软雅黑" pitchFamily="34" charset="-122"/>
              </a:rPr>
              <a:t>个人不对对此作品主张</a:t>
            </a:r>
            <a:r>
              <a:rPr lang="zh-CN" altLang="en-US" sz="1200" spc="225" dirty="0" smtClean="0">
                <a:latin typeface="微软雅黑" pitchFamily="34" charset="-122"/>
                <a:ea typeface="微软雅黑" pitchFamily="34" charset="-122"/>
              </a:rPr>
              <a:t>著作权。不能署名，作者为学校。</a:t>
            </a:r>
            <a:endParaRPr lang="en-US" altLang="zh-CN" sz="1200" spc="225" dirty="0" smtClean="0">
              <a:latin typeface="微软雅黑" pitchFamily="34" charset="-122"/>
              <a:ea typeface="微软雅黑" pitchFamily="34" charset="-122"/>
            </a:endParaRPr>
          </a:p>
          <a:p>
            <a:pPr marL="171450" indent="-171450">
              <a:lnSpc>
                <a:spcPct val="120000"/>
              </a:lnSpc>
              <a:buFont typeface="Wingdings" pitchFamily="2" charset="2"/>
              <a:buChar char="ü"/>
            </a:pPr>
            <a:r>
              <a:rPr lang="zh-CN" altLang="en-US" sz="1200" spc="225" dirty="0">
                <a:latin typeface="微软雅黑" pitchFamily="34" charset="-122"/>
                <a:ea typeface="微软雅黑" pitchFamily="34" charset="-122"/>
              </a:rPr>
              <a:t>法人作品的作者</a:t>
            </a:r>
            <a:r>
              <a:rPr lang="zh-CN" altLang="en-US" sz="1200" spc="225" dirty="0" smtClean="0">
                <a:latin typeface="微软雅黑" pitchFamily="34" charset="-122"/>
                <a:ea typeface="微软雅黑" pitchFamily="34" charset="-122"/>
              </a:rPr>
              <a:t>为特定法人，它享有著作权的一切精神权利和经济权利。</a:t>
            </a:r>
            <a:endParaRPr lang="en-US" altLang="zh-CN" sz="1200" spc="225" dirty="0" smtClean="0">
              <a:latin typeface="微软雅黑" pitchFamily="34" charset="-122"/>
              <a:ea typeface="微软雅黑" pitchFamily="34" charset="-122"/>
            </a:endParaRPr>
          </a:p>
        </p:txBody>
      </p:sp>
      <p:sp>
        <p:nvSpPr>
          <p:cNvPr id="9" name="矩形 8"/>
          <p:cNvSpPr/>
          <p:nvPr/>
        </p:nvSpPr>
        <p:spPr>
          <a:xfrm>
            <a:off x="4774585" y="3701768"/>
            <a:ext cx="3164070" cy="900246"/>
          </a:xfrm>
          <a:prstGeom prst="rect">
            <a:avLst/>
          </a:prstGeom>
        </p:spPr>
        <p:txBody>
          <a:bodyPr vert="horz" wrap="square" lIns="68580" tIns="34290" rIns="68580" bIns="34290">
            <a:spAutoFit/>
          </a:bodyPr>
          <a:lstStyle/>
          <a:p>
            <a:pPr>
              <a:lnSpc>
                <a:spcPct val="150000"/>
              </a:lnSpc>
            </a:pPr>
            <a:r>
              <a:rPr lang="zh-CN" altLang="en-US" sz="1200" b="1" dirty="0" smtClean="0">
                <a:solidFill>
                  <a:schemeClr val="accent1"/>
                </a:solidFill>
                <a:latin typeface="微软雅黑" pitchFamily="34" charset="-122"/>
                <a:ea typeface="微软雅黑" pitchFamily="34" charset="-122"/>
              </a:rPr>
              <a:t>个人作品</a:t>
            </a:r>
            <a:endParaRPr lang="en-US" altLang="zh-CN" sz="1200" b="1" dirty="0">
              <a:solidFill>
                <a:schemeClr val="accent1"/>
              </a:solidFill>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a:latin typeface="微软雅黑" pitchFamily="34" charset="-122"/>
                <a:ea typeface="微软雅黑" pitchFamily="34" charset="-122"/>
              </a:rPr>
              <a:t>不属于学校单位计划之中的个人创作，并无使用学校资源、财产及占用</a:t>
            </a:r>
            <a:r>
              <a:rPr lang="zh-CN" altLang="en-US" sz="1200" dirty="0" smtClean="0">
                <a:latin typeface="微软雅黑" pitchFamily="34" charset="-122"/>
                <a:ea typeface="微软雅黑" pitchFamily="34" charset="-122"/>
              </a:rPr>
              <a:t>工作时间。</a:t>
            </a:r>
            <a:endParaRPr lang="en-US" altLang="zh-CN" sz="1200" dirty="0">
              <a:latin typeface="微软雅黑" pitchFamily="34" charset="-122"/>
              <a:ea typeface="微软雅黑" pitchFamily="34" charset="-122"/>
            </a:endParaRPr>
          </a:p>
        </p:txBody>
      </p:sp>
      <p:sp>
        <p:nvSpPr>
          <p:cNvPr id="10" name="矩形 9"/>
          <p:cNvSpPr/>
          <p:nvPr/>
        </p:nvSpPr>
        <p:spPr>
          <a:xfrm>
            <a:off x="4774586" y="1944077"/>
            <a:ext cx="3337250" cy="1938992"/>
          </a:xfrm>
          <a:prstGeom prst="rect">
            <a:avLst/>
          </a:prstGeom>
        </p:spPr>
        <p:txBody>
          <a:bodyPr vert="horz" wrap="square" lIns="68580" tIns="34290" rIns="68580" bIns="34290">
            <a:spAutoFit/>
          </a:bodyPr>
          <a:lstStyle/>
          <a:p>
            <a:pPr>
              <a:lnSpc>
                <a:spcPct val="150000"/>
              </a:lnSpc>
            </a:pPr>
            <a:r>
              <a:rPr lang="zh-CN" altLang="en-US" sz="1200" b="1" dirty="0" smtClean="0">
                <a:solidFill>
                  <a:schemeClr val="accent1"/>
                </a:solidFill>
                <a:latin typeface="微软雅黑" pitchFamily="34" charset="-122"/>
                <a:ea typeface="微软雅黑" pitchFamily="34" charset="-122"/>
              </a:rPr>
              <a:t>职务作品</a:t>
            </a:r>
            <a:endParaRPr lang="en-US" altLang="zh-CN" sz="1200" b="1" dirty="0">
              <a:solidFill>
                <a:schemeClr val="accent1"/>
              </a:solidFill>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学校在政策、财务上支持的老师利用履行职务的时间，作为工作来完成的作品。</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著作权归个人，然而并非完整归个人。</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使用权及出版权归单位、法人，除非与个人间有规定，则个人享有相应的权利。</a:t>
            </a:r>
            <a:endParaRPr lang="en-US" altLang="zh-CN" sz="1200" dirty="0">
              <a:latin typeface="微软雅黑" pitchFamily="34" charset="-122"/>
              <a:ea typeface="微软雅黑" pitchFamily="34" charset="-122"/>
            </a:endParaRPr>
          </a:p>
          <a:p>
            <a:pPr>
              <a:lnSpc>
                <a:spcPct val="150000"/>
              </a:lnSpc>
            </a:pPr>
            <a:endParaRPr lang="en-US" altLang="zh-CN" sz="900" dirty="0">
              <a:solidFill>
                <a:schemeClr val="tx1">
                  <a:lumMod val="50000"/>
                  <a:lumOff val="50000"/>
                </a:schemeClr>
              </a:solidFill>
            </a:endParaRPr>
          </a:p>
        </p:txBody>
      </p:sp>
      <p:sp>
        <p:nvSpPr>
          <p:cNvPr id="6" name="右箭头 5"/>
          <p:cNvSpPr/>
          <p:nvPr/>
        </p:nvSpPr>
        <p:spPr>
          <a:xfrm rot="19281224">
            <a:off x="3927764" y="1371600"/>
            <a:ext cx="436418" cy="512618"/>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3" name="右箭头 12"/>
          <p:cNvSpPr/>
          <p:nvPr/>
        </p:nvSpPr>
        <p:spPr>
          <a:xfrm>
            <a:off x="4062846" y="2225618"/>
            <a:ext cx="436418" cy="512618"/>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4" name="右箭头 13"/>
          <p:cNvSpPr/>
          <p:nvPr/>
        </p:nvSpPr>
        <p:spPr>
          <a:xfrm rot="1365501">
            <a:off x="3984852" y="2996040"/>
            <a:ext cx="436418" cy="512618"/>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Tree>
    <p:extLst>
      <p:ext uri="{BB962C8B-B14F-4D97-AF65-F5344CB8AC3E}">
        <p14:creationId xmlns:p14="http://schemas.microsoft.com/office/powerpoint/2010/main" val="136787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500"/>
                                        <p:tgtEl>
                                          <p:spTgt spid="14"/>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anim calcmode="lin" valueType="num">
                                      <p:cBhvr>
                                        <p:cTn id="18" dur="1250" fill="hold"/>
                                        <p:tgtEl>
                                          <p:spTgt spid="8"/>
                                        </p:tgtEl>
                                        <p:attrNameLst>
                                          <p:attrName>ppt_x</p:attrName>
                                        </p:attrNameLst>
                                      </p:cBhvr>
                                      <p:tavLst>
                                        <p:tav tm="0">
                                          <p:val>
                                            <p:strVal val="#ppt_x"/>
                                          </p:val>
                                        </p:tav>
                                        <p:tav tm="100000">
                                          <p:val>
                                            <p:strVal val="#ppt_x"/>
                                          </p:val>
                                        </p:tav>
                                      </p:tavLst>
                                    </p:anim>
                                    <p:anim calcmode="lin" valueType="num">
                                      <p:cBhvr>
                                        <p:cTn id="19" dur="1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250"/>
                                        <p:tgtEl>
                                          <p:spTgt spid="9"/>
                                        </p:tgtEl>
                                      </p:cBhvr>
                                    </p:animEffect>
                                    <p:anim calcmode="lin" valueType="num">
                                      <p:cBhvr>
                                        <p:cTn id="30" dur="1250" fill="hold"/>
                                        <p:tgtEl>
                                          <p:spTgt spid="9"/>
                                        </p:tgtEl>
                                        <p:attrNameLst>
                                          <p:attrName>ppt_x</p:attrName>
                                        </p:attrNameLst>
                                      </p:cBhvr>
                                      <p:tavLst>
                                        <p:tav tm="0">
                                          <p:val>
                                            <p:strVal val="#ppt_x"/>
                                          </p:val>
                                        </p:tav>
                                        <p:tav tm="100000">
                                          <p:val>
                                            <p:strVal val="#ppt_x"/>
                                          </p:val>
                                        </p:tav>
                                      </p:tavLst>
                                    </p:anim>
                                    <p:anim calcmode="lin" valueType="num">
                                      <p:cBhvr>
                                        <p:cTn id="31" dur="1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6"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A5DEA3F-5985-4DC4-8157-9881354D619E}" type="slidenum">
              <a:rPr lang="zh-CN" altLang="en-US" smtClean="0"/>
              <a:t>17</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07" y="1464466"/>
            <a:ext cx="5405537" cy="29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06835"/>
            <a:ext cx="2445327"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
        <p:nvSpPr>
          <p:cNvPr id="5" name="文本框 11"/>
          <p:cNvSpPr txBox="1"/>
          <p:nvPr/>
        </p:nvSpPr>
        <p:spPr>
          <a:xfrm>
            <a:off x="693907" y="1160585"/>
            <a:ext cx="1548245" cy="577061"/>
          </a:xfrm>
          <a:prstGeom prst="rect">
            <a:avLst/>
          </a:prstGeom>
          <a:noFill/>
        </p:spPr>
        <p:txBody>
          <a:bodyPr vert="horz" wrap="square" lIns="68559" tIns="34280" rIns="68559" bIns="34280" rtlCol="0" anchor="ctr">
            <a:spAutoFit/>
          </a:bodyPr>
          <a:lstStyle/>
          <a:p>
            <a:pPr algn="just">
              <a:lnSpc>
                <a:spcPct val="150000"/>
              </a:lnSpc>
            </a:pPr>
            <a:r>
              <a:rPr lang="zh-CN" altLang="en-US" sz="1400" b="1" spc="225" dirty="0" smtClean="0">
                <a:solidFill>
                  <a:schemeClr val="accent1"/>
                </a:solidFill>
                <a:latin typeface="微软雅黑" pitchFamily="34" charset="-122"/>
                <a:ea typeface="微软雅黑" pitchFamily="34" charset="-122"/>
              </a:rPr>
              <a:t>著作权</a:t>
            </a:r>
            <a:endParaRPr lang="en-US" altLang="zh-CN" sz="1400" b="1" spc="225" dirty="0" smtClean="0">
              <a:solidFill>
                <a:schemeClr val="accent1"/>
              </a:solidFill>
              <a:latin typeface="微软雅黑" pitchFamily="34" charset="-122"/>
              <a:ea typeface="微软雅黑" pitchFamily="34" charset="-122"/>
            </a:endParaRPr>
          </a:p>
          <a:p>
            <a:pPr algn="just">
              <a:lnSpc>
                <a:spcPct val="150000"/>
              </a:lnSpc>
            </a:pPr>
            <a:endParaRPr lang="zh-CN" altLang="en-US" sz="800" spc="225" dirty="0">
              <a:solidFill>
                <a:schemeClr val="tx1">
                  <a:lumMod val="75000"/>
                  <a:lumOff val="25000"/>
                </a:schemeClr>
              </a:solidFill>
            </a:endParaRPr>
          </a:p>
        </p:txBody>
      </p:sp>
      <p:sp>
        <p:nvSpPr>
          <p:cNvPr id="3" name="矩形 2"/>
          <p:cNvSpPr/>
          <p:nvPr/>
        </p:nvSpPr>
        <p:spPr>
          <a:xfrm>
            <a:off x="5564221" y="3904034"/>
            <a:ext cx="1031132" cy="953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7" name="TextBox 6"/>
          <p:cNvSpPr txBox="1"/>
          <p:nvPr/>
        </p:nvSpPr>
        <p:spPr>
          <a:xfrm>
            <a:off x="693907" y="4371996"/>
            <a:ext cx="4099266" cy="438561"/>
          </a:xfrm>
          <a:prstGeom prst="rect">
            <a:avLst/>
          </a:prstGeom>
          <a:noFill/>
        </p:spPr>
        <p:txBody>
          <a:bodyPr vert="horz" wrap="square" lIns="68559" tIns="34280" rIns="68559" bIns="34280" rtlCol="0" anchor="ctr" anchorCtr="1">
            <a:spAutoFit/>
          </a:bodyPr>
          <a:lstStyle/>
          <a:p>
            <a:r>
              <a:rPr lang="zh-CN" altLang="en-US" sz="1200" dirty="0" smtClean="0">
                <a:latin typeface="微软雅黑" pitchFamily="34" charset="-122"/>
                <a:ea typeface="微软雅黑" pitchFamily="34" charset="-122"/>
              </a:rPr>
              <a:t>演绎作品：改编、翻译、注释、整理已有作品而产生的作品，演绎作品著作权的行使不得侵犯原作品的著作权。</a:t>
            </a:r>
          </a:p>
        </p:txBody>
      </p:sp>
    </p:spTree>
    <p:extLst>
      <p:ext uri="{BB962C8B-B14F-4D97-AF65-F5344CB8AC3E}">
        <p14:creationId xmlns:p14="http://schemas.microsoft.com/office/powerpoint/2010/main" val="126443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868717" y="1314680"/>
            <a:ext cx="842176"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案例</a:t>
            </a:r>
            <a:r>
              <a:rPr lang="en-US" altLang="zh-CN" sz="1600" spc="450" dirty="0" smtClean="0">
                <a:solidFill>
                  <a:schemeClr val="tx1">
                    <a:lumMod val="85000"/>
                    <a:lumOff val="15000"/>
                  </a:schemeClr>
                </a:solidFill>
                <a:latin typeface="微软雅黑" pitchFamily="34" charset="-122"/>
                <a:ea typeface="微软雅黑" pitchFamily="34" charset="-122"/>
              </a:rPr>
              <a:t>1</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54" name="Content Placeholder 2"/>
          <p:cNvSpPr txBox="1"/>
          <p:nvPr/>
        </p:nvSpPr>
        <p:spPr>
          <a:xfrm>
            <a:off x="1883358" y="892907"/>
            <a:ext cx="4877660" cy="2162021"/>
          </a:xfrm>
          <a:prstGeom prst="rect">
            <a:avLst/>
          </a:prstGeom>
        </p:spPr>
        <p:txBody>
          <a:bodyPr vert="horz" lIns="68559" tIns="34280" rIns="68559" bIns="3428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pPr>
            <a:r>
              <a:rPr lang="zh-CN" altLang="en-US" sz="1200" dirty="0" smtClean="0">
                <a:solidFill>
                  <a:schemeClr val="tx1">
                    <a:lumMod val="75000"/>
                    <a:lumOff val="25000"/>
                  </a:schemeClr>
                </a:solidFill>
                <a:latin typeface="微软雅黑" pitchFamily="34" charset="-122"/>
                <a:ea typeface="微软雅黑" pitchFamily="34" charset="-122"/>
              </a:rPr>
              <a:t>李某于</a:t>
            </a:r>
            <a:r>
              <a:rPr lang="en-US" altLang="zh-CN" sz="1200" dirty="0" smtClean="0">
                <a:solidFill>
                  <a:schemeClr val="tx1">
                    <a:lumMod val="75000"/>
                    <a:lumOff val="25000"/>
                  </a:schemeClr>
                </a:solidFill>
                <a:latin typeface="微软雅黑" pitchFamily="34" charset="-122"/>
                <a:ea typeface="微软雅黑" pitchFamily="34" charset="-122"/>
              </a:rPr>
              <a:t>2016</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8</a:t>
            </a:r>
            <a:r>
              <a:rPr lang="zh-CN" altLang="en-US" sz="1200" dirty="0" smtClean="0">
                <a:solidFill>
                  <a:schemeClr val="tx1">
                    <a:lumMod val="75000"/>
                    <a:lumOff val="25000"/>
                  </a:schemeClr>
                </a:solidFill>
                <a:latin typeface="微软雅黑" pitchFamily="34" charset="-122"/>
                <a:ea typeface="微软雅黑" pitchFamily="34" charset="-122"/>
              </a:rPr>
              <a:t>月</a:t>
            </a:r>
            <a:r>
              <a:rPr lang="en-US" altLang="zh-CN" sz="1200" dirty="0" smtClean="0">
                <a:solidFill>
                  <a:schemeClr val="tx1">
                    <a:lumMod val="75000"/>
                    <a:lumOff val="25000"/>
                  </a:schemeClr>
                </a:solidFill>
                <a:latin typeface="微软雅黑" pitchFamily="34" charset="-122"/>
                <a:ea typeface="微软雅黑" pitchFamily="34" charset="-122"/>
              </a:rPr>
              <a:t>4</a:t>
            </a:r>
            <a:r>
              <a:rPr lang="zh-CN" altLang="en-US" sz="1200" dirty="0" smtClean="0">
                <a:solidFill>
                  <a:schemeClr val="tx1">
                    <a:lumMod val="75000"/>
                    <a:lumOff val="25000"/>
                  </a:schemeClr>
                </a:solidFill>
                <a:latin typeface="微软雅黑" pitchFamily="34" charset="-122"/>
                <a:ea typeface="微软雅黑" pitchFamily="34" charset="-122"/>
              </a:rPr>
              <a:t>日创作完成小说，</a:t>
            </a:r>
            <a:r>
              <a:rPr lang="en-US" altLang="zh-CN" sz="1200" dirty="0" smtClean="0">
                <a:solidFill>
                  <a:schemeClr val="tx1">
                    <a:lumMod val="75000"/>
                    <a:lumOff val="25000"/>
                  </a:schemeClr>
                </a:solidFill>
                <a:latin typeface="微软雅黑" pitchFamily="34" charset="-122"/>
                <a:ea typeface="微软雅黑" pitchFamily="34" charset="-122"/>
              </a:rPr>
              <a:t>2017</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3</a:t>
            </a:r>
            <a:r>
              <a:rPr lang="zh-CN" altLang="en-US" sz="1200" dirty="0" smtClean="0">
                <a:solidFill>
                  <a:schemeClr val="tx1">
                    <a:lumMod val="75000"/>
                    <a:lumOff val="25000"/>
                  </a:schemeClr>
                </a:solidFill>
                <a:latin typeface="微软雅黑" pitchFamily="34" charset="-122"/>
                <a:ea typeface="微软雅黑" pitchFamily="34" charset="-122"/>
              </a:rPr>
              <a:t>月</a:t>
            </a:r>
            <a:r>
              <a:rPr lang="en-US" altLang="zh-CN" sz="1200" dirty="0" smtClean="0">
                <a:solidFill>
                  <a:schemeClr val="tx1">
                    <a:lumMod val="75000"/>
                    <a:lumOff val="25000"/>
                  </a:schemeClr>
                </a:solidFill>
                <a:latin typeface="微软雅黑" pitchFamily="34" charset="-122"/>
                <a:ea typeface="微软雅黑" pitchFamily="34" charset="-122"/>
              </a:rPr>
              <a:t>5</a:t>
            </a:r>
            <a:r>
              <a:rPr lang="zh-CN" altLang="en-US" sz="1200" dirty="0" smtClean="0">
                <a:solidFill>
                  <a:schemeClr val="tx1">
                    <a:lumMod val="75000"/>
                    <a:lumOff val="25000"/>
                  </a:schemeClr>
                </a:solidFill>
                <a:latin typeface="微软雅黑" pitchFamily="34" charset="-122"/>
                <a:ea typeface="微软雅黑" pitchFamily="34" charset="-122"/>
              </a:rPr>
              <a:t>日发表于某文学刊物后被张某改编成剧本，</a:t>
            </a:r>
            <a:r>
              <a:rPr lang="zh-CN" altLang="en-US" sz="1200" dirty="0">
                <a:solidFill>
                  <a:schemeClr val="tx1">
                    <a:lumMod val="75000"/>
                    <a:lumOff val="25000"/>
                  </a:schemeClr>
                </a:solidFill>
                <a:latin typeface="微软雅黑" pitchFamily="34" charset="-122"/>
                <a:ea typeface="微软雅黑" pitchFamily="34" charset="-122"/>
              </a:rPr>
              <a:t>甲</a:t>
            </a:r>
            <a:r>
              <a:rPr lang="zh-CN" altLang="en-US" sz="1200" dirty="0" smtClean="0">
                <a:solidFill>
                  <a:schemeClr val="tx1">
                    <a:lumMod val="75000"/>
                    <a:lumOff val="25000"/>
                  </a:schemeClr>
                </a:solidFill>
                <a:latin typeface="微软雅黑" pitchFamily="34" charset="-122"/>
                <a:ea typeface="微软雅黑" pitchFamily="34" charset="-122"/>
              </a:rPr>
              <a:t>公司根据该剧本拍摄同名电视剧，乙电视台将该电视剧进行播放。下列哪一说法是错误的？</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r>
              <a:rPr lang="en-US" altLang="zh-CN" sz="1200" dirty="0" smtClean="0">
                <a:solidFill>
                  <a:schemeClr val="tx1">
                    <a:lumMod val="75000"/>
                    <a:lumOff val="25000"/>
                  </a:schemeClr>
                </a:solidFill>
                <a:latin typeface="微软雅黑" pitchFamily="34" charset="-122"/>
                <a:ea typeface="微软雅黑" pitchFamily="34" charset="-122"/>
              </a:rPr>
              <a:t>A</a:t>
            </a:r>
            <a:r>
              <a:rPr lang="zh-CN" altLang="en-US" sz="1200" dirty="0" smtClean="0">
                <a:solidFill>
                  <a:schemeClr val="tx1">
                    <a:lumMod val="75000"/>
                    <a:lumOff val="25000"/>
                  </a:schemeClr>
                </a:solidFill>
                <a:latin typeface="微软雅黑" pitchFamily="34" charset="-122"/>
                <a:ea typeface="微软雅黑" pitchFamily="34" charset="-122"/>
              </a:rPr>
              <a:t>李某从</a:t>
            </a:r>
            <a:r>
              <a:rPr lang="en-US" altLang="zh-CN" sz="1200" dirty="0" smtClean="0">
                <a:solidFill>
                  <a:schemeClr val="tx1">
                    <a:lumMod val="75000"/>
                    <a:lumOff val="25000"/>
                  </a:schemeClr>
                </a:solidFill>
                <a:latin typeface="微软雅黑" pitchFamily="34" charset="-122"/>
                <a:ea typeface="微软雅黑" pitchFamily="34" charset="-122"/>
              </a:rPr>
              <a:t>2017</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3</a:t>
            </a:r>
            <a:r>
              <a:rPr lang="zh-CN" altLang="en-US" sz="1200" dirty="0" smtClean="0">
                <a:solidFill>
                  <a:schemeClr val="tx1">
                    <a:lumMod val="75000"/>
                    <a:lumOff val="25000"/>
                  </a:schemeClr>
                </a:solidFill>
                <a:latin typeface="微软雅黑" pitchFamily="34" charset="-122"/>
                <a:ea typeface="微软雅黑" pitchFamily="34" charset="-122"/>
              </a:rPr>
              <a:t>月</a:t>
            </a:r>
            <a:r>
              <a:rPr lang="en-US" altLang="zh-CN" sz="1200" dirty="0" smtClean="0">
                <a:solidFill>
                  <a:schemeClr val="tx1">
                    <a:lumMod val="75000"/>
                    <a:lumOff val="25000"/>
                  </a:schemeClr>
                </a:solidFill>
                <a:latin typeface="微软雅黑" pitchFamily="34" charset="-122"/>
                <a:ea typeface="微软雅黑" pitchFamily="34" charset="-122"/>
              </a:rPr>
              <a:t>5</a:t>
            </a:r>
            <a:r>
              <a:rPr lang="zh-CN" altLang="en-US" sz="1200" dirty="0" smtClean="0">
                <a:solidFill>
                  <a:schemeClr val="tx1">
                    <a:lumMod val="75000"/>
                    <a:lumOff val="25000"/>
                  </a:schemeClr>
                </a:solidFill>
                <a:latin typeface="微软雅黑" pitchFamily="34" charset="-122"/>
                <a:ea typeface="微软雅黑" pitchFamily="34" charset="-122"/>
              </a:rPr>
              <a:t>日起对小说享有著作权；</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r>
              <a:rPr lang="en-US" altLang="zh-CN" sz="1200" dirty="0" smtClean="0">
                <a:solidFill>
                  <a:schemeClr val="tx1">
                    <a:lumMod val="75000"/>
                    <a:lumOff val="25000"/>
                  </a:schemeClr>
                </a:solidFill>
                <a:latin typeface="微软雅黑" pitchFamily="34" charset="-122"/>
                <a:ea typeface="微软雅黑" pitchFamily="34" charset="-122"/>
              </a:rPr>
              <a:t>B</a:t>
            </a:r>
            <a:r>
              <a:rPr lang="zh-CN" altLang="en-US" sz="1200" dirty="0" smtClean="0">
                <a:solidFill>
                  <a:schemeClr val="tx1">
                    <a:lumMod val="75000"/>
                    <a:lumOff val="25000"/>
                  </a:schemeClr>
                </a:solidFill>
                <a:latin typeface="微软雅黑" pitchFamily="34" charset="-122"/>
                <a:ea typeface="微软雅黑" pitchFamily="34" charset="-122"/>
              </a:rPr>
              <a:t>张某对剧本享有著作权；</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r>
              <a:rPr lang="en-US" altLang="zh-CN" sz="1200" dirty="0" smtClean="0">
                <a:solidFill>
                  <a:schemeClr val="tx1">
                    <a:lumMod val="75000"/>
                    <a:lumOff val="25000"/>
                  </a:schemeClr>
                </a:solidFill>
                <a:latin typeface="微软雅黑" pitchFamily="34" charset="-122"/>
                <a:ea typeface="微软雅黑" pitchFamily="34" charset="-122"/>
              </a:rPr>
              <a:t>C</a:t>
            </a:r>
            <a:r>
              <a:rPr lang="zh-CN" altLang="en-US" sz="1200" dirty="0">
                <a:solidFill>
                  <a:schemeClr val="tx1">
                    <a:lumMod val="75000"/>
                    <a:lumOff val="25000"/>
                  </a:schemeClr>
                </a:solidFill>
                <a:latin typeface="微软雅黑" pitchFamily="34" charset="-122"/>
                <a:ea typeface="微软雅黑" pitchFamily="34" charset="-122"/>
              </a:rPr>
              <a:t>甲</a:t>
            </a:r>
            <a:r>
              <a:rPr lang="zh-CN" altLang="en-US" sz="1200" dirty="0" smtClean="0">
                <a:solidFill>
                  <a:schemeClr val="tx1">
                    <a:lumMod val="75000"/>
                    <a:lumOff val="25000"/>
                  </a:schemeClr>
                </a:solidFill>
                <a:latin typeface="微软雅黑" pitchFamily="34" charset="-122"/>
                <a:ea typeface="微软雅黑" pitchFamily="34" charset="-122"/>
              </a:rPr>
              <a:t>公司将该剧本拍成电视剧应当取得李某和张某的许可并支付报酬；</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r>
              <a:rPr lang="en-US" altLang="zh-CN" sz="1200" dirty="0" smtClean="0">
                <a:solidFill>
                  <a:schemeClr val="tx1">
                    <a:lumMod val="75000"/>
                    <a:lumOff val="25000"/>
                  </a:schemeClr>
                </a:solidFill>
                <a:latin typeface="微软雅黑" pitchFamily="34" charset="-122"/>
                <a:ea typeface="微软雅黑" pitchFamily="34" charset="-122"/>
              </a:rPr>
              <a:t>D</a:t>
            </a:r>
            <a:r>
              <a:rPr lang="zh-CN" altLang="en-US" sz="1200" dirty="0" smtClean="0">
                <a:solidFill>
                  <a:schemeClr val="tx1">
                    <a:lumMod val="75000"/>
                    <a:lumOff val="25000"/>
                  </a:schemeClr>
                </a:solidFill>
                <a:latin typeface="微软雅黑" pitchFamily="34" charset="-122"/>
                <a:ea typeface="微软雅黑" pitchFamily="34" charset="-122"/>
              </a:rPr>
              <a:t>乙电视台播放该电视剧应当取得甲公司许可并支付报酬。</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endParaRPr lang="en-US" altLang="zh-CN" sz="1000" dirty="0" smtClean="0">
              <a:solidFill>
                <a:schemeClr val="tx1">
                  <a:lumMod val="75000"/>
                  <a:lumOff val="25000"/>
                </a:schemeClr>
              </a:solidFill>
              <a:latin typeface="微软雅黑" pitchFamily="34" charset="-122"/>
              <a:ea typeface="微软雅黑" pitchFamily="34" charset="-122"/>
            </a:endParaRPr>
          </a:p>
        </p:txBody>
      </p:sp>
      <p:cxnSp>
        <p:nvCxnSpPr>
          <p:cNvPr id="8" name="直接连接符 7"/>
          <p:cNvCxnSpPr/>
          <p:nvPr/>
        </p:nvCxnSpPr>
        <p:spPr>
          <a:xfrm>
            <a:off x="6829433" y="1559483"/>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717677" y="1060018"/>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3A5DEA3F-5985-4DC4-8157-9881354D619E}" type="slidenum">
              <a:rPr lang="zh-CN" altLang="en-US" smtClean="0"/>
              <a:t>18</a:t>
            </a:fld>
            <a:endParaRPr lang="zh-CN" altLang="en-US"/>
          </a:p>
        </p:txBody>
      </p:sp>
      <p:sp>
        <p:nvSpPr>
          <p:cNvPr id="9" name="文本框 42"/>
          <p:cNvSpPr txBox="1"/>
          <p:nvPr/>
        </p:nvSpPr>
        <p:spPr>
          <a:xfrm>
            <a:off x="1871336" y="4064806"/>
            <a:ext cx="866221"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答案</a:t>
            </a:r>
            <a:r>
              <a:rPr lang="en-US" altLang="zh-CN" sz="1600" spc="450" dirty="0" smtClean="0">
                <a:solidFill>
                  <a:schemeClr val="tx1">
                    <a:lumMod val="85000"/>
                    <a:lumOff val="15000"/>
                  </a:schemeClr>
                </a:solidFill>
                <a:latin typeface="微软雅黑" pitchFamily="34" charset="-122"/>
                <a:ea typeface="微软雅黑" pitchFamily="34" charset="-122"/>
              </a:rPr>
              <a:t>A</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10" name="TextBox 9"/>
          <p:cNvSpPr txBox="1"/>
          <p:nvPr/>
        </p:nvSpPr>
        <p:spPr>
          <a:xfrm>
            <a:off x="0" y="635500"/>
            <a:ext cx="2376055"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35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1000"/>
                                        <p:tgtEl>
                                          <p:spTgt spid="5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childTnLst>
                          </p:cTn>
                        </p:par>
                        <p:par>
                          <p:cTn id="15" fill="hold">
                            <p:stCondLst>
                              <p:cond delay="2000"/>
                            </p:stCondLst>
                            <p:childTnLst>
                              <p:par>
                                <p:cTn id="16" presetID="5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2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250" decel="50000" fill="hold">
                                          <p:stCondLst>
                                            <p:cond delay="0"/>
                                          </p:stCondLst>
                                        </p:cTn>
                                        <p:tgtEl>
                                          <p:spTgt spid="9"/>
                                        </p:tgtEl>
                                        <p:attrNameLst>
                                          <p:attrName>ppt_x</p:attrName>
                                          <p:attrName>ppt_y</p:attrName>
                                        </p:attrNameLst>
                                      </p:cBhvr>
                                    </p:animMotion>
                                    <p:animEffect transition="in" filter="fade">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AD0C39E3-E34A-4CAC-B154-58AF474E5631}"/>
              </a:ext>
            </a:extLst>
          </p:cNvPr>
          <p:cNvSpPr/>
          <p:nvPr/>
        </p:nvSpPr>
        <p:spPr>
          <a:xfrm rot="5400000">
            <a:off x="826275" y="1546078"/>
            <a:ext cx="1296145" cy="19234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11" name="矩形 10"/>
          <p:cNvSpPr/>
          <p:nvPr/>
        </p:nvSpPr>
        <p:spPr>
          <a:xfrm>
            <a:off x="4695402" y="814501"/>
            <a:ext cx="3047757" cy="623248"/>
          </a:xfrm>
          <a:prstGeom prst="rect">
            <a:avLst/>
          </a:prstGeom>
        </p:spPr>
        <p:txBody>
          <a:bodyPr vert="horz" wrap="square" lIns="68580" tIns="34290" rIns="68580" bIns="34290">
            <a:spAutoFit/>
          </a:bodyPr>
          <a:lstStyle/>
          <a:p>
            <a:pPr>
              <a:lnSpc>
                <a:spcPct val="150000"/>
              </a:lnSpc>
            </a:pPr>
            <a:r>
              <a:rPr lang="zh-CN" altLang="en-US" sz="1200" dirty="0">
                <a:latin typeface="微软雅黑" pitchFamily="34" charset="-122"/>
                <a:ea typeface="微软雅黑" pitchFamily="34" charset="-122"/>
              </a:rPr>
              <a:t>职务发明创造的</a:t>
            </a:r>
            <a:r>
              <a:rPr lang="zh-CN" altLang="en-US" sz="1200" b="1" dirty="0">
                <a:solidFill>
                  <a:schemeClr val="accent1"/>
                </a:solidFill>
                <a:latin typeface="微软雅黑" pitchFamily="34" charset="-122"/>
                <a:ea typeface="微软雅黑" pitchFamily="34" charset="-122"/>
              </a:rPr>
              <a:t>申请权</a:t>
            </a:r>
            <a:r>
              <a:rPr lang="zh-CN" altLang="en-US" sz="1200" dirty="0">
                <a:latin typeface="微软雅黑" pitchFamily="34" charset="-122"/>
                <a:ea typeface="微软雅黑" pitchFamily="34" charset="-122"/>
              </a:rPr>
              <a:t>和</a:t>
            </a:r>
            <a:r>
              <a:rPr lang="zh-CN" altLang="en-US" sz="1200" b="1" dirty="0">
                <a:solidFill>
                  <a:schemeClr val="accent1"/>
                </a:solidFill>
                <a:latin typeface="微软雅黑" pitchFamily="34" charset="-122"/>
                <a:ea typeface="微软雅黑" pitchFamily="34" charset="-122"/>
              </a:rPr>
              <a:t>专利权</a:t>
            </a:r>
            <a:r>
              <a:rPr lang="zh-CN" altLang="en-US" sz="1200" dirty="0">
                <a:latin typeface="微软雅黑" pitchFamily="34" charset="-122"/>
                <a:ea typeface="微软雅黑" pitchFamily="34" charset="-122"/>
              </a:rPr>
              <a:t>属于单位，另有约定的从其约定。</a:t>
            </a:r>
            <a:endParaRPr lang="en-US" altLang="zh-CN" sz="1200" dirty="0">
              <a:latin typeface="微软雅黑" pitchFamily="34" charset="-122"/>
              <a:ea typeface="微软雅黑" pitchFamily="34" charset="-122"/>
            </a:endParaRPr>
          </a:p>
        </p:txBody>
      </p:sp>
      <p:pic>
        <p:nvPicPr>
          <p:cNvPr id="10" name="Picture 3">
            <a:extLst>
              <a:ext uri="{FF2B5EF4-FFF2-40B4-BE49-F238E27FC236}">
                <a16:creationId xmlns="" xmlns:a16="http://schemas.microsoft.com/office/drawing/2014/main" id="{68361457-53EB-496A-B5F5-CCB662AF03F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124" b="6666"/>
          <a:stretch/>
        </p:blipFill>
        <p:spPr bwMode="auto">
          <a:xfrm>
            <a:off x="242455" y="2007789"/>
            <a:ext cx="2062553" cy="125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3A5DEA3F-5985-4DC4-8157-9881354D619E}" type="slidenum">
              <a:rPr lang="zh-CN" altLang="en-US" smtClean="0"/>
              <a:t>19</a:t>
            </a:fld>
            <a:endParaRPr lang="zh-CN" altLang="en-US" dirty="0"/>
          </a:p>
        </p:txBody>
      </p:sp>
      <p:sp>
        <p:nvSpPr>
          <p:cNvPr id="8" name="TextBox 7"/>
          <p:cNvSpPr txBox="1"/>
          <p:nvPr/>
        </p:nvSpPr>
        <p:spPr>
          <a:xfrm>
            <a:off x="0" y="635500"/>
            <a:ext cx="2436074"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
        <p:nvSpPr>
          <p:cNvPr id="9" name="文本框 11"/>
          <p:cNvSpPr txBox="1"/>
          <p:nvPr/>
        </p:nvSpPr>
        <p:spPr>
          <a:xfrm>
            <a:off x="2654816" y="1692563"/>
            <a:ext cx="1548245" cy="577061"/>
          </a:xfrm>
          <a:prstGeom prst="rect">
            <a:avLst/>
          </a:prstGeom>
          <a:noFill/>
        </p:spPr>
        <p:txBody>
          <a:bodyPr vert="horz" wrap="square" lIns="68559" tIns="34280" rIns="68559" bIns="34280" rtlCol="0" anchor="ctr">
            <a:spAutoFit/>
          </a:bodyPr>
          <a:lstStyle/>
          <a:p>
            <a:pPr algn="just">
              <a:lnSpc>
                <a:spcPct val="150000"/>
              </a:lnSpc>
            </a:pPr>
            <a:r>
              <a:rPr lang="zh-CN" altLang="en-US" sz="1400" spc="225" dirty="0" smtClean="0">
                <a:solidFill>
                  <a:schemeClr val="accent1"/>
                </a:solidFill>
                <a:latin typeface="微软雅黑" pitchFamily="34" charset="-122"/>
                <a:ea typeface="微软雅黑" pitchFamily="34" charset="-122"/>
              </a:rPr>
              <a:t>专利权</a:t>
            </a:r>
            <a:endParaRPr lang="en-US" altLang="zh-CN" sz="1400" spc="225" dirty="0" smtClean="0">
              <a:solidFill>
                <a:schemeClr val="accent1"/>
              </a:solidFill>
              <a:latin typeface="微软雅黑" pitchFamily="34" charset="-122"/>
              <a:ea typeface="微软雅黑" pitchFamily="34" charset="-122"/>
            </a:endParaRPr>
          </a:p>
          <a:p>
            <a:pPr algn="just">
              <a:lnSpc>
                <a:spcPct val="150000"/>
              </a:lnSpc>
            </a:pPr>
            <a:endParaRPr lang="zh-CN" altLang="en-US" sz="800" spc="225" dirty="0">
              <a:solidFill>
                <a:schemeClr val="tx1">
                  <a:lumMod val="75000"/>
                  <a:lumOff val="25000"/>
                </a:schemeClr>
              </a:solidFill>
            </a:endParaRPr>
          </a:p>
        </p:txBody>
      </p:sp>
      <p:sp>
        <p:nvSpPr>
          <p:cNvPr id="14" name="矩形 13"/>
          <p:cNvSpPr/>
          <p:nvPr/>
        </p:nvSpPr>
        <p:spPr>
          <a:xfrm>
            <a:off x="2654816" y="2047963"/>
            <a:ext cx="2040586" cy="609398"/>
          </a:xfrm>
          <a:prstGeom prst="rect">
            <a:avLst/>
          </a:prstGeom>
        </p:spPr>
        <p:txBody>
          <a:bodyPr wrap="square">
            <a:spAutoFit/>
          </a:bodyPr>
          <a:lstStyle/>
          <a:p>
            <a:pPr marL="285750" indent="-285750">
              <a:lnSpc>
                <a:spcPct val="120000"/>
              </a:lnSpc>
              <a:buFont typeface="Wingdings" pitchFamily="2" charset="2"/>
              <a:buChar char="ü"/>
            </a:pPr>
            <a:r>
              <a:rPr lang="zh-CN" altLang="en-US" sz="1400" spc="225" dirty="0" smtClean="0">
                <a:latin typeface="微软雅黑" pitchFamily="34" charset="-122"/>
                <a:ea typeface="微软雅黑" pitchFamily="34" charset="-122"/>
              </a:rPr>
              <a:t>职务发明</a:t>
            </a:r>
            <a:endParaRPr lang="en-US" altLang="zh-CN" sz="1400" spc="225" dirty="0" smtClean="0">
              <a:latin typeface="微软雅黑" pitchFamily="34" charset="-122"/>
              <a:ea typeface="微软雅黑" pitchFamily="34" charset="-122"/>
            </a:endParaRPr>
          </a:p>
          <a:p>
            <a:pPr marL="285750" indent="-285750">
              <a:lnSpc>
                <a:spcPct val="120000"/>
              </a:lnSpc>
              <a:buFont typeface="Wingdings" pitchFamily="2" charset="2"/>
              <a:buChar char="ü"/>
            </a:pPr>
            <a:r>
              <a:rPr lang="zh-CN" altLang="en-US" sz="1400" spc="225" dirty="0" smtClean="0">
                <a:latin typeface="微软雅黑" pitchFamily="34" charset="-122"/>
                <a:ea typeface="微软雅黑" pitchFamily="34" charset="-122"/>
              </a:rPr>
              <a:t>非职务发明</a:t>
            </a:r>
          </a:p>
        </p:txBody>
      </p:sp>
      <p:sp>
        <p:nvSpPr>
          <p:cNvPr id="15" name="右箭头 14"/>
          <p:cNvSpPr/>
          <p:nvPr/>
        </p:nvSpPr>
        <p:spPr>
          <a:xfrm rot="19281224">
            <a:off x="3927764" y="1371600"/>
            <a:ext cx="436418" cy="512618"/>
          </a:xfrm>
          <a:prstGeom prst="rightArrow">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7" name="右箭头 16"/>
          <p:cNvSpPr/>
          <p:nvPr/>
        </p:nvSpPr>
        <p:spPr>
          <a:xfrm rot="1365501">
            <a:off x="3984852" y="2996040"/>
            <a:ext cx="436418" cy="512618"/>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8" name="矩形 17"/>
          <p:cNvSpPr/>
          <p:nvPr/>
        </p:nvSpPr>
        <p:spPr>
          <a:xfrm>
            <a:off x="4695402" y="1462845"/>
            <a:ext cx="3721234" cy="3116238"/>
          </a:xfrm>
          <a:prstGeom prst="rect">
            <a:avLst/>
          </a:prstGeom>
        </p:spPr>
        <p:txBody>
          <a:bodyPr vert="horz" wrap="square" lIns="68580" tIns="34290" rIns="68580" bIns="34290">
            <a:spAutoFit/>
          </a:bodyPr>
          <a:lstStyle/>
          <a:p>
            <a:pPr>
              <a:lnSpc>
                <a:spcPct val="150000"/>
              </a:lnSpc>
            </a:pPr>
            <a:r>
              <a:rPr lang="zh-CN" altLang="en-US" sz="1200" dirty="0" smtClean="0">
                <a:latin typeface="微软雅黑" pitchFamily="34" charset="-122"/>
                <a:ea typeface="微软雅黑" pitchFamily="34" charset="-122"/>
              </a:rPr>
              <a:t>职务发明的</a:t>
            </a:r>
            <a:r>
              <a:rPr lang="zh-CN" altLang="en-US" sz="1200" b="1" dirty="0" smtClean="0">
                <a:solidFill>
                  <a:schemeClr val="accent1"/>
                </a:solidFill>
                <a:latin typeface="微软雅黑" pitchFamily="34" charset="-122"/>
                <a:ea typeface="微软雅黑" pitchFamily="34" charset="-122"/>
              </a:rPr>
              <a:t>界定</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50000"/>
              </a:lnSpc>
            </a:pPr>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执行本单位的任务所完成的发明创造：</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在</a:t>
            </a:r>
            <a:r>
              <a:rPr lang="zh-CN" altLang="en-US" sz="1200" dirty="0">
                <a:latin typeface="微软雅黑" pitchFamily="34" charset="-122"/>
                <a:ea typeface="微软雅黑" pitchFamily="34" charset="-122"/>
              </a:rPr>
              <a:t>本职工作</a:t>
            </a:r>
            <a:r>
              <a:rPr lang="zh-CN" altLang="en-US" sz="1200" dirty="0" smtClean="0">
                <a:latin typeface="微软雅黑" pitchFamily="34" charset="-122"/>
                <a:ea typeface="微软雅黑" pitchFamily="34" charset="-122"/>
              </a:rPr>
              <a:t>中做出的发明创造；</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a:latin typeface="微软雅黑" pitchFamily="34" charset="-122"/>
                <a:ea typeface="微软雅黑" pitchFamily="34" charset="-122"/>
              </a:rPr>
              <a:t>履行本单位交付</a:t>
            </a:r>
            <a:r>
              <a:rPr lang="zh-CN" altLang="en-US" sz="1200" dirty="0" smtClean="0">
                <a:latin typeface="微软雅黑" pitchFamily="34" charset="-122"/>
                <a:ea typeface="微软雅黑" pitchFamily="34" charset="-122"/>
              </a:rPr>
              <a:t>的本职工作之外的任务所做出的发明创造；</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退休、调离原单位后或者劳动、人事关系终止后</a:t>
            </a:r>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年内做出的，与其在原单位承担的本职工作或者原单位分配的任务有关的发明创造。</a:t>
            </a:r>
            <a:endParaRPr lang="en-US" altLang="zh-CN" sz="1200" dirty="0" smtClean="0">
              <a:latin typeface="微软雅黑" pitchFamily="34" charset="-122"/>
              <a:ea typeface="微软雅黑" pitchFamily="34" charset="-122"/>
            </a:endParaRPr>
          </a:p>
          <a:p>
            <a:pPr>
              <a:lnSpc>
                <a:spcPct val="150000"/>
              </a:lnSpc>
            </a:pPr>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主要利用本单位的物质技术条件所完成的发明创造。</a:t>
            </a:r>
            <a:endParaRPr lang="en-US" altLang="zh-CN" sz="1200" dirty="0" smtClean="0">
              <a:latin typeface="微软雅黑" pitchFamily="34" charset="-122"/>
              <a:ea typeface="微软雅黑" pitchFamily="34" charset="-122"/>
            </a:endParaRP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物质技术条件是指本单位的资金、设备、零部件、原材料或者不对外公开的技术资料等。</a:t>
            </a:r>
            <a:endParaRPr lang="en-US" altLang="zh-CN" sz="1200" dirty="0">
              <a:latin typeface="微软雅黑" pitchFamily="34" charset="-122"/>
              <a:ea typeface="微软雅黑" pitchFamily="34" charset="-122"/>
            </a:endParaRPr>
          </a:p>
        </p:txBody>
      </p:sp>
    </p:spTree>
    <p:extLst>
      <p:ext uri="{BB962C8B-B14F-4D97-AF65-F5344CB8AC3E}">
        <p14:creationId xmlns:p14="http://schemas.microsoft.com/office/powerpoint/2010/main" val="78062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250"/>
                                        <p:tgtEl>
                                          <p:spTgt spid="18"/>
                                        </p:tgtEl>
                                      </p:cBhvr>
                                    </p:animEffect>
                                    <p:anim calcmode="lin" valueType="num">
                                      <p:cBhvr>
                                        <p:cTn id="20" dur="1250" fill="hold"/>
                                        <p:tgtEl>
                                          <p:spTgt spid="18"/>
                                        </p:tgtEl>
                                        <p:attrNameLst>
                                          <p:attrName>ppt_x</p:attrName>
                                        </p:attrNameLst>
                                      </p:cBhvr>
                                      <p:tavLst>
                                        <p:tav tm="0">
                                          <p:val>
                                            <p:strVal val="#ppt_x"/>
                                          </p:val>
                                        </p:tav>
                                        <p:tav tm="100000">
                                          <p:val>
                                            <p:strVal val="#ppt_x"/>
                                          </p:val>
                                        </p:tav>
                                      </p:tavLst>
                                    </p:anim>
                                    <p:anim calcmode="lin" valueType="num">
                                      <p:cBhvr>
                                        <p:cTn id="21"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433" y="-13245"/>
            <a:ext cx="9360000" cy="52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809482" y="1115291"/>
            <a:ext cx="4972319" cy="3141177"/>
          </a:xfrm>
          <a:prstGeom prst="rect">
            <a:avLst/>
          </a:prstGeom>
          <a:solidFill>
            <a:srgbClr val="7F7F7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sz="1600" b="1" dirty="0" smtClean="0">
                <a:solidFill>
                  <a:srgbClr val="FFFF00"/>
                </a:solidFill>
                <a:latin typeface="微软雅黑" pitchFamily="34" charset="-122"/>
                <a:ea typeface="微软雅黑" pitchFamily="34" charset="-122"/>
              </a:rPr>
              <a:t>                                </a:t>
            </a:r>
            <a:r>
              <a:rPr lang="zh-CN" altLang="en-US" sz="2000" b="1" dirty="0" smtClean="0">
                <a:solidFill>
                  <a:srgbClr val="FFFF00"/>
                </a:solidFill>
                <a:latin typeface="微软雅黑" pitchFamily="34" charset="-122"/>
                <a:ea typeface="微软雅黑" pitchFamily="34" charset="-122"/>
              </a:rPr>
              <a:t>目    录</a:t>
            </a:r>
            <a:endParaRPr lang="en-US" altLang="zh-CN" sz="2000" b="1" dirty="0" smtClean="0">
              <a:solidFill>
                <a:srgbClr val="FFFF00"/>
              </a:solidFill>
              <a:latin typeface="微软雅黑" pitchFamily="34" charset="-122"/>
              <a:ea typeface="微软雅黑" pitchFamily="34" charset="-122"/>
            </a:endParaRPr>
          </a:p>
          <a:p>
            <a:pPr>
              <a:lnSpc>
                <a:spcPct val="200000"/>
              </a:lnSpc>
            </a:pPr>
            <a:r>
              <a:rPr lang="en-US" altLang="zh-CN" sz="2000" b="1" dirty="0" smtClean="0">
                <a:solidFill>
                  <a:srgbClr val="FFFF00"/>
                </a:solidFill>
                <a:latin typeface="微软雅黑" pitchFamily="34" charset="-122"/>
                <a:ea typeface="微软雅黑" pitchFamily="34" charset="-122"/>
              </a:rPr>
              <a:t>             </a:t>
            </a:r>
            <a:r>
              <a:rPr lang="zh-CN" altLang="en-US" sz="2000" b="1" dirty="0" smtClean="0">
                <a:solidFill>
                  <a:srgbClr val="FFFF00"/>
                </a:solidFill>
                <a:latin typeface="微软雅黑" pitchFamily="34" charset="-122"/>
                <a:ea typeface="微软雅黑" pitchFamily="34" charset="-122"/>
              </a:rPr>
              <a:t>一、知识产权</a:t>
            </a:r>
            <a:r>
              <a:rPr lang="zh-CN" altLang="en-US" sz="2000" b="1" dirty="0">
                <a:solidFill>
                  <a:srgbClr val="FFFF00"/>
                </a:solidFill>
                <a:latin typeface="微软雅黑" panose="020B0503020204020204" pitchFamily="34" charset="-122"/>
                <a:ea typeface="微软雅黑" panose="020B0503020204020204" pitchFamily="34" charset="-122"/>
              </a:rPr>
              <a:t>的发展</a:t>
            </a:r>
            <a:r>
              <a:rPr lang="zh-CN" altLang="en-US" sz="2000" b="1" dirty="0" smtClean="0">
                <a:solidFill>
                  <a:srgbClr val="FFFF00"/>
                </a:solidFill>
                <a:latin typeface="微软雅黑" panose="020B0503020204020204" pitchFamily="34" charset="-122"/>
                <a:ea typeface="微软雅黑" panose="020B0503020204020204" pitchFamily="34" charset="-122"/>
              </a:rPr>
              <a:t>脉络</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rgbClr val="FFFF00"/>
                </a:solidFill>
                <a:latin typeface="微软雅黑" panose="020B0503020204020204" pitchFamily="34" charset="-122"/>
                <a:ea typeface="微软雅黑" panose="020B0503020204020204" pitchFamily="34" charset="-122"/>
              </a:rPr>
              <a:t>二、知识产权的概念及保护</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rgbClr val="FFFF00"/>
                </a:solidFill>
                <a:latin typeface="微软雅黑" panose="020B0503020204020204" pitchFamily="34" charset="-122"/>
                <a:ea typeface="微软雅黑" panose="020B0503020204020204" pitchFamily="34" charset="-122"/>
              </a:rPr>
              <a:t>三、高校中的知识产权工作</a:t>
            </a:r>
            <a:endParaRPr lang="zh-CN" altLang="en-US" sz="2000" b="1" dirty="0">
              <a:solidFill>
                <a:srgbClr val="FFFF00"/>
              </a:solidFill>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p>
            <a:pPr algn="ctr"/>
            <a:endParaRPr lang="zh-CN" altLang="en-US" sz="1000" dirty="0"/>
          </a:p>
        </p:txBody>
      </p:sp>
      <p:sp>
        <p:nvSpPr>
          <p:cNvPr id="2" name="灯片编号占位符 1"/>
          <p:cNvSpPr>
            <a:spLocks noGrp="1"/>
          </p:cNvSpPr>
          <p:nvPr>
            <p:ph type="sldNum" sz="quarter" idx="12"/>
          </p:nvPr>
        </p:nvSpPr>
        <p:spPr/>
        <p:txBody>
          <a:bodyPr/>
          <a:lstStyle/>
          <a:p>
            <a:fld id="{3A5DEA3F-5985-4DC4-8157-9881354D619E}" type="slidenum">
              <a:rPr lang="zh-CN" altLang="en-US" smtClean="0"/>
              <a:t>2</a:t>
            </a:fld>
            <a:endParaRPr lang="zh-CN" altLang="en-US"/>
          </a:p>
        </p:txBody>
      </p:sp>
    </p:spTree>
    <p:extLst>
      <p:ext uri="{BB962C8B-B14F-4D97-AF65-F5344CB8AC3E}">
        <p14:creationId xmlns:p14="http://schemas.microsoft.com/office/powerpoint/2010/main" val="893494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868717" y="1314680"/>
            <a:ext cx="842176"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案例</a:t>
            </a:r>
            <a:r>
              <a:rPr lang="en-US" altLang="zh-CN" sz="1600" spc="450" dirty="0" smtClean="0">
                <a:solidFill>
                  <a:schemeClr val="tx1">
                    <a:lumMod val="85000"/>
                    <a:lumOff val="15000"/>
                  </a:schemeClr>
                </a:solidFill>
                <a:latin typeface="微软雅黑" pitchFamily="34" charset="-122"/>
                <a:ea typeface="微软雅黑" pitchFamily="34" charset="-122"/>
              </a:rPr>
              <a:t>2</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54" name="Content Placeholder 2"/>
          <p:cNvSpPr txBox="1"/>
          <p:nvPr/>
        </p:nvSpPr>
        <p:spPr>
          <a:xfrm>
            <a:off x="1883357" y="940217"/>
            <a:ext cx="3720807" cy="2162021"/>
          </a:xfrm>
          <a:prstGeom prst="rect">
            <a:avLst/>
          </a:prstGeom>
        </p:spPr>
        <p:txBody>
          <a:bodyPr vert="horz" lIns="68559" tIns="34280" rIns="68559" bIns="3428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200" dirty="0">
                <a:solidFill>
                  <a:schemeClr val="tx1">
                    <a:lumMod val="75000"/>
                    <a:lumOff val="25000"/>
                  </a:schemeClr>
                </a:solidFill>
                <a:latin typeface="微软雅黑" pitchFamily="34" charset="-122"/>
                <a:ea typeface="微软雅黑" pitchFamily="34" charset="-122"/>
              </a:rPr>
              <a:t>甲</a:t>
            </a:r>
            <a:r>
              <a:rPr lang="zh-CN" altLang="en-US" sz="1200" dirty="0" smtClean="0">
                <a:solidFill>
                  <a:schemeClr val="tx1">
                    <a:lumMod val="75000"/>
                    <a:lumOff val="25000"/>
                  </a:schemeClr>
                </a:solidFill>
                <a:latin typeface="微软雅黑" pitchFamily="34" charset="-122"/>
                <a:ea typeface="微软雅黑" pitchFamily="34" charset="-122"/>
              </a:rPr>
              <a:t>公司聘请乙专职从事汽车发动机节油技术开发。因开发进度没有达到甲公司的要求，甲公司减少了给乙的开发经费。乙于</a:t>
            </a:r>
            <a:r>
              <a:rPr lang="en-US" altLang="zh-CN" sz="1200" dirty="0" smtClean="0">
                <a:solidFill>
                  <a:schemeClr val="tx1">
                    <a:lumMod val="75000"/>
                    <a:lumOff val="25000"/>
                  </a:schemeClr>
                </a:solidFill>
                <a:latin typeface="微软雅黑" pitchFamily="34" charset="-122"/>
                <a:ea typeface="微软雅黑" pitchFamily="34" charset="-122"/>
              </a:rPr>
              <a:t>2017</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3</a:t>
            </a:r>
            <a:r>
              <a:rPr lang="zh-CN" altLang="en-US" sz="1200" dirty="0" smtClean="0">
                <a:solidFill>
                  <a:schemeClr val="tx1">
                    <a:lumMod val="75000"/>
                    <a:lumOff val="25000"/>
                  </a:schemeClr>
                </a:solidFill>
                <a:latin typeface="微软雅黑" pitchFamily="34" charset="-122"/>
                <a:ea typeface="微软雅黑" pitchFamily="34" charset="-122"/>
              </a:rPr>
              <a:t>月辞职到丙公司，获得了更高的薪酬和更多的开发经费。</a:t>
            </a:r>
            <a:r>
              <a:rPr lang="en-US" altLang="zh-CN" sz="1200" dirty="0" smtClean="0">
                <a:solidFill>
                  <a:schemeClr val="tx1">
                    <a:lumMod val="75000"/>
                    <a:lumOff val="25000"/>
                  </a:schemeClr>
                </a:solidFill>
                <a:latin typeface="微软雅黑" pitchFamily="34" charset="-122"/>
                <a:ea typeface="微软雅黑" pitchFamily="34" charset="-122"/>
              </a:rPr>
              <a:t>2018</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1</a:t>
            </a:r>
            <a:r>
              <a:rPr lang="zh-CN" altLang="en-US" sz="1200" dirty="0" smtClean="0">
                <a:solidFill>
                  <a:schemeClr val="tx1">
                    <a:lumMod val="75000"/>
                    <a:lumOff val="25000"/>
                  </a:schemeClr>
                </a:solidFill>
                <a:latin typeface="微软雅黑" pitchFamily="34" charset="-122"/>
                <a:ea typeface="微软雅黑" pitchFamily="34" charset="-122"/>
              </a:rPr>
              <a:t>月，乙成功开发了一种新型汽车节油装置技术。关于该技术专利申请权的归属，错误的是？</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150000"/>
              </a:lnSpc>
              <a:buNone/>
            </a:pPr>
            <a:r>
              <a:rPr lang="en-US" altLang="zh-CN" sz="1200" dirty="0" smtClean="0">
                <a:solidFill>
                  <a:schemeClr val="tx1">
                    <a:lumMod val="75000"/>
                    <a:lumOff val="25000"/>
                  </a:schemeClr>
                </a:solidFill>
                <a:latin typeface="微软雅黑" pitchFamily="34" charset="-122"/>
                <a:ea typeface="微软雅黑" pitchFamily="34" charset="-122"/>
              </a:rPr>
              <a:t>A</a:t>
            </a:r>
            <a:r>
              <a:rPr lang="zh-CN" altLang="en-US" sz="1200" dirty="0" smtClean="0">
                <a:solidFill>
                  <a:schemeClr val="tx1">
                    <a:lumMod val="75000"/>
                    <a:lumOff val="25000"/>
                  </a:schemeClr>
                </a:solidFill>
                <a:latin typeface="微软雅黑" pitchFamily="34" charset="-122"/>
                <a:ea typeface="微软雅黑" pitchFamily="34" charset="-122"/>
              </a:rPr>
              <a:t>甲公司；</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150000"/>
              </a:lnSpc>
              <a:buNone/>
            </a:pPr>
            <a:r>
              <a:rPr lang="en-US" altLang="zh-CN" sz="1200" dirty="0" smtClean="0">
                <a:solidFill>
                  <a:schemeClr val="tx1">
                    <a:lumMod val="75000"/>
                    <a:lumOff val="25000"/>
                  </a:schemeClr>
                </a:solidFill>
                <a:latin typeface="微软雅黑" pitchFamily="34" charset="-122"/>
                <a:ea typeface="微软雅黑" pitchFamily="34" charset="-122"/>
              </a:rPr>
              <a:t>B</a:t>
            </a:r>
            <a:r>
              <a:rPr lang="zh-CN" altLang="en-US" sz="1200" dirty="0" smtClean="0">
                <a:solidFill>
                  <a:schemeClr val="tx1">
                    <a:lumMod val="75000"/>
                    <a:lumOff val="25000"/>
                  </a:schemeClr>
                </a:solidFill>
                <a:latin typeface="微软雅黑" pitchFamily="34" charset="-122"/>
                <a:ea typeface="微软雅黑" pitchFamily="34" charset="-122"/>
              </a:rPr>
              <a:t>乙；</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150000"/>
              </a:lnSpc>
              <a:buNone/>
            </a:pPr>
            <a:r>
              <a:rPr lang="en-US" altLang="zh-CN" sz="1200" dirty="0" smtClean="0">
                <a:solidFill>
                  <a:schemeClr val="tx1">
                    <a:lumMod val="75000"/>
                    <a:lumOff val="25000"/>
                  </a:schemeClr>
                </a:solidFill>
                <a:latin typeface="微软雅黑" pitchFamily="34" charset="-122"/>
                <a:ea typeface="微软雅黑" pitchFamily="34" charset="-122"/>
              </a:rPr>
              <a:t>C</a:t>
            </a:r>
            <a:r>
              <a:rPr lang="zh-CN" altLang="en-US" sz="1200" dirty="0" smtClean="0">
                <a:solidFill>
                  <a:schemeClr val="tx1">
                    <a:lumMod val="75000"/>
                    <a:lumOff val="25000"/>
                  </a:schemeClr>
                </a:solidFill>
                <a:latin typeface="微软雅黑" pitchFamily="34" charset="-122"/>
                <a:ea typeface="微软雅黑" pitchFamily="34" charset="-122"/>
              </a:rPr>
              <a:t>丙公司；</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150000"/>
              </a:lnSpc>
              <a:buNone/>
            </a:pPr>
            <a:r>
              <a:rPr lang="en-US" altLang="zh-CN" sz="1200" dirty="0" smtClean="0">
                <a:solidFill>
                  <a:schemeClr val="tx1">
                    <a:lumMod val="75000"/>
                    <a:lumOff val="25000"/>
                  </a:schemeClr>
                </a:solidFill>
                <a:latin typeface="微软雅黑" pitchFamily="34" charset="-122"/>
                <a:ea typeface="微软雅黑" pitchFamily="34" charset="-122"/>
              </a:rPr>
              <a:t>D</a:t>
            </a:r>
            <a:r>
              <a:rPr lang="zh-CN" altLang="en-US" sz="1200" dirty="0" smtClean="0">
                <a:solidFill>
                  <a:schemeClr val="tx1">
                    <a:lumMod val="75000"/>
                    <a:lumOff val="25000"/>
                  </a:schemeClr>
                </a:solidFill>
                <a:latin typeface="微软雅黑" pitchFamily="34" charset="-122"/>
                <a:ea typeface="微软雅黑" pitchFamily="34" charset="-122"/>
              </a:rPr>
              <a:t>甲公司和丙公司。</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200000"/>
              </a:lnSpc>
              <a:buNone/>
            </a:pPr>
            <a:endParaRPr lang="en-US" altLang="zh-CN" sz="1000" dirty="0" smtClean="0">
              <a:solidFill>
                <a:schemeClr val="tx1">
                  <a:lumMod val="75000"/>
                  <a:lumOff val="25000"/>
                </a:schemeClr>
              </a:solidFill>
              <a:latin typeface="微软雅黑" pitchFamily="34" charset="-122"/>
              <a:ea typeface="微软雅黑" pitchFamily="34" charset="-122"/>
            </a:endParaRPr>
          </a:p>
        </p:txBody>
      </p:sp>
      <p:cxnSp>
        <p:nvCxnSpPr>
          <p:cNvPr id="8" name="直接连接符 7"/>
          <p:cNvCxnSpPr/>
          <p:nvPr/>
        </p:nvCxnSpPr>
        <p:spPr>
          <a:xfrm>
            <a:off x="5686426" y="163013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717677" y="1060018"/>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3A5DEA3F-5985-4DC4-8157-9881354D619E}" type="slidenum">
              <a:rPr lang="zh-CN" altLang="en-US" smtClean="0"/>
              <a:t>20</a:t>
            </a:fld>
            <a:endParaRPr lang="zh-CN" altLang="en-US"/>
          </a:p>
        </p:txBody>
      </p:sp>
      <p:sp>
        <p:nvSpPr>
          <p:cNvPr id="9" name="文本框 42"/>
          <p:cNvSpPr txBox="1"/>
          <p:nvPr/>
        </p:nvSpPr>
        <p:spPr>
          <a:xfrm>
            <a:off x="1674167" y="4064806"/>
            <a:ext cx="1260559"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答案</a:t>
            </a:r>
            <a:r>
              <a:rPr lang="en-US" altLang="zh-CN" sz="1600" spc="450" dirty="0" smtClean="0">
                <a:solidFill>
                  <a:schemeClr val="tx1">
                    <a:lumMod val="85000"/>
                    <a:lumOff val="15000"/>
                  </a:schemeClr>
                </a:solidFill>
                <a:latin typeface="微软雅黑" pitchFamily="34" charset="-122"/>
                <a:ea typeface="微软雅黑" pitchFamily="34" charset="-122"/>
              </a:rPr>
              <a:t>BCD</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10" name="TextBox 9"/>
          <p:cNvSpPr txBox="1"/>
          <p:nvPr/>
        </p:nvSpPr>
        <p:spPr>
          <a:xfrm>
            <a:off x="0" y="635500"/>
            <a:ext cx="2304446"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826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1000"/>
                                        <p:tgtEl>
                                          <p:spTgt spid="5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childTnLst>
                          </p:cTn>
                        </p:par>
                        <p:par>
                          <p:cTn id="15" fill="hold">
                            <p:stCondLst>
                              <p:cond delay="2000"/>
                            </p:stCondLst>
                            <p:childTnLst>
                              <p:par>
                                <p:cTn id="16" presetID="5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2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250" decel="50000" fill="hold">
                                          <p:stCondLst>
                                            <p:cond delay="0"/>
                                          </p:stCondLst>
                                        </p:cTn>
                                        <p:tgtEl>
                                          <p:spTgt spid="9"/>
                                        </p:tgtEl>
                                        <p:attrNameLst>
                                          <p:attrName>ppt_x</p:attrName>
                                          <p:attrName>ppt_y</p:attrName>
                                        </p:attrNameLst>
                                      </p:cBhvr>
                                    </p:animMotion>
                                    <p:animEffect transition="in" filter="fade">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AD0C39E3-E34A-4CAC-B154-58AF474E5631}"/>
              </a:ext>
            </a:extLst>
          </p:cNvPr>
          <p:cNvSpPr/>
          <p:nvPr/>
        </p:nvSpPr>
        <p:spPr>
          <a:xfrm rot="5400000">
            <a:off x="1113609" y="1349626"/>
            <a:ext cx="1520728" cy="2258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0" name="Picture 3">
            <a:extLst>
              <a:ext uri="{FF2B5EF4-FFF2-40B4-BE49-F238E27FC236}">
                <a16:creationId xmlns="" xmlns:a16="http://schemas.microsoft.com/office/drawing/2014/main" id="{68361457-53EB-496A-B5F5-CCB662AF03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256" y="1553285"/>
            <a:ext cx="2273834" cy="151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3A5DEA3F-5985-4DC4-8157-9881354D619E}" type="slidenum">
              <a:rPr lang="zh-CN" altLang="en-US" smtClean="0"/>
              <a:t>21</a:t>
            </a:fld>
            <a:endParaRPr lang="zh-CN" altLang="en-US" dirty="0"/>
          </a:p>
        </p:txBody>
      </p:sp>
      <p:sp>
        <p:nvSpPr>
          <p:cNvPr id="8" name="TextBox 7"/>
          <p:cNvSpPr txBox="1"/>
          <p:nvPr/>
        </p:nvSpPr>
        <p:spPr>
          <a:xfrm>
            <a:off x="0" y="635500"/>
            <a:ext cx="2403764"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3449900" y="772097"/>
            <a:ext cx="4939026" cy="1454224"/>
          </a:xfrm>
          <a:prstGeom prst="rect">
            <a:avLst/>
          </a:prstGeom>
        </p:spPr>
        <p:txBody>
          <a:bodyPr vert="horz" wrap="square" lIns="68559" tIns="34280" rIns="68559" bIns="34280">
            <a:spAutoFit/>
          </a:bodyPr>
          <a:lstStyle/>
          <a:p>
            <a:pPr>
              <a:lnSpc>
                <a:spcPct val="150000"/>
              </a:lnSpc>
            </a:pPr>
            <a:r>
              <a:rPr lang="zh-CN" altLang="en-US" sz="1200" b="1" dirty="0" smtClean="0">
                <a:solidFill>
                  <a:schemeClr val="accent1"/>
                </a:solidFill>
                <a:latin typeface="微软雅黑" pitchFamily="34" charset="-122"/>
                <a:ea typeface="微软雅黑" pitchFamily="34" charset="-122"/>
              </a:rPr>
              <a:t>高校</a:t>
            </a:r>
            <a:r>
              <a:rPr lang="zh-CN" altLang="en-US" sz="1200" b="1" dirty="0">
                <a:solidFill>
                  <a:schemeClr val="accent1"/>
                </a:solidFill>
                <a:latin typeface="微软雅黑" pitchFamily="34" charset="-122"/>
                <a:ea typeface="微软雅黑" pitchFamily="34" charset="-122"/>
              </a:rPr>
              <a:t>应建立并完善商业秘密保护制度</a:t>
            </a:r>
          </a:p>
          <a:p>
            <a:pPr marL="171450" indent="-171450">
              <a:lnSpc>
                <a:spcPct val="150000"/>
              </a:lnSpc>
              <a:buFont typeface="Wingdings" pitchFamily="2" charset="2"/>
              <a:buChar char="ü"/>
            </a:pPr>
            <a:r>
              <a:rPr lang="zh-CN" altLang="en-US" sz="1200" dirty="0" smtClean="0">
                <a:latin typeface="微软雅黑" pitchFamily="34" charset="-122"/>
                <a:ea typeface="微软雅黑" pitchFamily="34" charset="-122"/>
              </a:rPr>
              <a:t>确定保护范围</a:t>
            </a:r>
            <a:r>
              <a:rPr lang="zh-CN" altLang="en-US" sz="1200" dirty="0">
                <a:latin typeface="微软雅黑" pitchFamily="34" charset="-122"/>
                <a:ea typeface="微软雅黑" pitchFamily="34" charset="-122"/>
              </a:rPr>
              <a:t>，将项目内容、内部资料等列入商业秘密的保护范围。</a:t>
            </a:r>
          </a:p>
          <a:p>
            <a:pPr marL="171450" indent="-171450">
              <a:lnSpc>
                <a:spcPct val="150000"/>
              </a:lnSpc>
              <a:buFont typeface="Wingdings" pitchFamily="2" charset="2"/>
              <a:buChar char="ü"/>
            </a:pPr>
            <a:r>
              <a:rPr lang="zh-CN" altLang="en-US" sz="1200" dirty="0">
                <a:latin typeface="微软雅黑" pitchFamily="34" charset="-122"/>
                <a:ea typeface="微软雅黑" pitchFamily="34" charset="-122"/>
              </a:rPr>
              <a:t>建立保密制度，包括利益分配制度和培训制度。</a:t>
            </a:r>
          </a:p>
          <a:p>
            <a:pPr marL="171450" indent="-171450">
              <a:lnSpc>
                <a:spcPct val="150000"/>
              </a:lnSpc>
              <a:buFont typeface="Wingdings" pitchFamily="2" charset="2"/>
              <a:buChar char="ü"/>
            </a:pPr>
            <a:r>
              <a:rPr lang="zh-CN" altLang="en-US" sz="1200" dirty="0">
                <a:latin typeface="微软雅黑" pitchFamily="34" charset="-122"/>
                <a:ea typeface="微软雅黑" pitchFamily="34" charset="-122"/>
              </a:rPr>
              <a:t>签订合法的保密合同并向员工支付竞业限制的</a:t>
            </a:r>
            <a:r>
              <a:rPr lang="zh-CN" altLang="en-US" sz="1200" dirty="0" smtClean="0">
                <a:latin typeface="微软雅黑" pitchFamily="34" charset="-122"/>
                <a:ea typeface="微软雅黑" pitchFamily="34" charset="-122"/>
              </a:rPr>
              <a:t>补偿费</a:t>
            </a:r>
            <a:endParaRPr lang="en-US" altLang="zh-CN" sz="1200" dirty="0" smtClean="0">
              <a:latin typeface="微软雅黑" pitchFamily="34" charset="-122"/>
              <a:ea typeface="微软雅黑" pitchFamily="34" charset="-122"/>
            </a:endParaRPr>
          </a:p>
          <a:p>
            <a:pPr>
              <a:lnSpc>
                <a:spcPct val="150000"/>
              </a:lnSpc>
            </a:pPr>
            <a:r>
              <a:rPr lang="zh-CN" altLang="en-US" sz="1200" b="1" dirty="0" smtClean="0">
                <a:solidFill>
                  <a:schemeClr val="accent1"/>
                </a:solidFill>
                <a:latin typeface="微软雅黑" pitchFamily="34" charset="-122"/>
                <a:ea typeface="微软雅黑" pitchFamily="34" charset="-122"/>
              </a:rPr>
              <a:t>商业秘密和专利权的比较</a:t>
            </a:r>
            <a:endParaRPr lang="en-US" altLang="zh-CN" sz="1200" b="1" dirty="0">
              <a:solidFill>
                <a:schemeClr val="accent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500703932"/>
              </p:ext>
            </p:extLst>
          </p:nvPr>
        </p:nvGraphicFramePr>
        <p:xfrm>
          <a:off x="3557329" y="2225130"/>
          <a:ext cx="4807410" cy="1295400"/>
        </p:xfrm>
        <a:graphic>
          <a:graphicData uri="http://schemas.openxmlformats.org/drawingml/2006/table">
            <a:tbl>
              <a:tblPr firstRow="1" bandRow="1">
                <a:tableStyleId>{5C22544A-7EE6-4342-B048-85BDC9FD1C3A}</a:tableStyleId>
              </a:tblPr>
              <a:tblGrid>
                <a:gridCol w="1038974"/>
                <a:gridCol w="1891145"/>
                <a:gridCol w="1877291"/>
              </a:tblGrid>
              <a:tr h="250574">
                <a:tc>
                  <a:txBody>
                    <a:bodyPr/>
                    <a:lstStyle/>
                    <a:p>
                      <a:pPr algn="ctr"/>
                      <a:endParaRPr lang="zh-CN" altLang="en-US" sz="1100" dirty="0">
                        <a:solidFill>
                          <a:schemeClr val="bg1"/>
                        </a:solidFill>
                      </a:endParaRPr>
                    </a:p>
                  </a:txBody>
                  <a:tcPr/>
                </a:tc>
                <a:tc>
                  <a:txBody>
                    <a:bodyPr/>
                    <a:lstStyle/>
                    <a:p>
                      <a:pPr algn="ctr"/>
                      <a:r>
                        <a:rPr lang="zh-CN" altLang="en-US" sz="1100" kern="1200" dirty="0" smtClean="0">
                          <a:solidFill>
                            <a:schemeClr val="bg1"/>
                          </a:solidFill>
                          <a:latin typeface="微软雅黑" pitchFamily="34" charset="-122"/>
                          <a:ea typeface="微软雅黑" pitchFamily="34" charset="-122"/>
                          <a:cs typeface="+mn-cs"/>
                        </a:rPr>
                        <a:t>商业秘密</a:t>
                      </a:r>
                      <a:endParaRPr lang="zh-CN" altLang="en-US" sz="1100" kern="1200" dirty="0">
                        <a:solidFill>
                          <a:schemeClr val="bg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bg1"/>
                          </a:solidFill>
                          <a:latin typeface="微软雅黑" pitchFamily="34" charset="-122"/>
                          <a:ea typeface="微软雅黑" pitchFamily="34" charset="-122"/>
                          <a:cs typeface="+mn-cs"/>
                        </a:rPr>
                        <a:t>专利</a:t>
                      </a:r>
                      <a:endParaRPr lang="zh-CN" altLang="en-US" sz="1100" kern="1200" dirty="0">
                        <a:solidFill>
                          <a:schemeClr val="bg1"/>
                        </a:solidFill>
                        <a:latin typeface="微软雅黑" pitchFamily="34" charset="-122"/>
                        <a:ea typeface="微软雅黑" pitchFamily="34" charset="-122"/>
                        <a:cs typeface="+mn-cs"/>
                      </a:endParaRPr>
                    </a:p>
                  </a:txBody>
                  <a:tcPr/>
                </a:tc>
              </a:tr>
              <a:tr h="227022">
                <a:tc>
                  <a:txBody>
                    <a:bodyPr/>
                    <a:lstStyle/>
                    <a:p>
                      <a:pPr marL="0" algn="ctr" defTabSz="685800" rtl="0" eaLnBrk="1" latinLnBrk="0" hangingPunct="1"/>
                      <a:r>
                        <a:rPr lang="zh-CN" altLang="en-US" sz="1100" kern="1200" dirty="0" smtClean="0">
                          <a:solidFill>
                            <a:schemeClr val="tx1"/>
                          </a:solidFill>
                          <a:latin typeface="微软雅黑" pitchFamily="34" charset="-122"/>
                          <a:ea typeface="微软雅黑" pitchFamily="34" charset="-122"/>
                          <a:cs typeface="+mn-cs"/>
                        </a:rPr>
                        <a:t>权利产生方式</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产生即获得</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依申请获得</a:t>
                      </a:r>
                      <a:endParaRPr lang="zh-CN" altLang="en-US" sz="1100" kern="1200" dirty="0">
                        <a:solidFill>
                          <a:schemeClr val="tx1"/>
                        </a:solidFill>
                        <a:latin typeface="微软雅黑" pitchFamily="34" charset="-122"/>
                        <a:ea typeface="微软雅黑" pitchFamily="34" charset="-122"/>
                        <a:cs typeface="+mn-cs"/>
                      </a:endParaRPr>
                    </a:p>
                  </a:txBody>
                  <a:tcPr/>
                </a:tc>
              </a:tr>
              <a:tr h="231178">
                <a:tc>
                  <a:txBody>
                    <a:bodyPr/>
                    <a:lstStyle/>
                    <a:p>
                      <a:pPr marL="0" algn="ctr" defTabSz="685800" rtl="0" eaLnBrk="1" latinLnBrk="0" hangingPunct="1"/>
                      <a:r>
                        <a:rPr lang="zh-CN" altLang="en-US" sz="1100" kern="1200" dirty="0" smtClean="0">
                          <a:solidFill>
                            <a:schemeClr val="tx1"/>
                          </a:solidFill>
                          <a:latin typeface="微软雅黑" pitchFamily="34" charset="-122"/>
                          <a:ea typeface="微软雅黑" pitchFamily="34" charset="-122"/>
                          <a:cs typeface="+mn-cs"/>
                        </a:rPr>
                        <a:t>权利产生条件</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保密</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公开</a:t>
                      </a:r>
                      <a:endParaRPr lang="zh-CN" altLang="en-US" sz="1100" kern="1200" dirty="0">
                        <a:solidFill>
                          <a:schemeClr val="tx1"/>
                        </a:solidFill>
                        <a:latin typeface="微软雅黑" pitchFamily="34" charset="-122"/>
                        <a:ea typeface="微软雅黑" pitchFamily="34" charset="-122"/>
                        <a:cs typeface="+mn-cs"/>
                      </a:endParaRPr>
                    </a:p>
                  </a:txBody>
                  <a:tcPr/>
                </a:tc>
              </a:tr>
              <a:tr h="249189">
                <a:tc>
                  <a:txBody>
                    <a:bodyPr/>
                    <a:lstStyle/>
                    <a:p>
                      <a:pPr marL="0" algn="ctr" defTabSz="685800" rtl="0" eaLnBrk="1" latinLnBrk="0" hangingPunct="1"/>
                      <a:r>
                        <a:rPr lang="zh-CN" altLang="en-US" sz="1100" kern="1200" dirty="0" smtClean="0">
                          <a:solidFill>
                            <a:schemeClr val="tx1"/>
                          </a:solidFill>
                          <a:latin typeface="微软雅黑" pitchFamily="34" charset="-122"/>
                          <a:ea typeface="微软雅黑" pitchFamily="34" charset="-122"/>
                          <a:cs typeface="+mn-cs"/>
                        </a:rPr>
                        <a:t>权利客体范围</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技术信息、经营信息</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发明、实用新型、外观设计</a:t>
                      </a:r>
                      <a:endParaRPr lang="zh-CN" altLang="en-US" sz="1100" kern="1200" dirty="0">
                        <a:solidFill>
                          <a:schemeClr val="tx1"/>
                        </a:solidFill>
                        <a:latin typeface="微软雅黑" pitchFamily="34" charset="-122"/>
                        <a:ea typeface="微软雅黑" pitchFamily="34" charset="-122"/>
                        <a:cs typeface="+mn-cs"/>
                      </a:endParaRPr>
                    </a:p>
                  </a:txBody>
                  <a:tcPr/>
                </a:tc>
              </a:tr>
              <a:tr h="246418">
                <a:tc>
                  <a:txBody>
                    <a:bodyPr/>
                    <a:lstStyle/>
                    <a:p>
                      <a:pPr marL="0" algn="ctr" defTabSz="685800" rtl="0" eaLnBrk="1" latinLnBrk="0" hangingPunct="1"/>
                      <a:r>
                        <a:rPr lang="zh-CN" altLang="en-US" sz="1100" kern="1200" dirty="0" smtClean="0">
                          <a:solidFill>
                            <a:schemeClr val="tx1"/>
                          </a:solidFill>
                          <a:latin typeface="微软雅黑" pitchFamily="34" charset="-122"/>
                          <a:ea typeface="微软雅黑" pitchFamily="34" charset="-122"/>
                          <a:cs typeface="+mn-cs"/>
                        </a:rPr>
                        <a:t>权利取得要件</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价值性、秘密性、保护措施</a:t>
                      </a:r>
                      <a:endParaRPr lang="zh-CN" altLang="en-US" sz="1100" kern="1200" dirty="0">
                        <a:solidFill>
                          <a:schemeClr val="tx1"/>
                        </a:solidFill>
                        <a:latin typeface="微软雅黑" pitchFamily="34" charset="-122"/>
                        <a:ea typeface="微软雅黑" pitchFamily="34" charset="-122"/>
                        <a:cs typeface="+mn-cs"/>
                      </a:endParaRPr>
                    </a:p>
                  </a:txBody>
                  <a:tcPr/>
                </a:tc>
                <a:tc>
                  <a:txBody>
                    <a:bodyPr/>
                    <a:lstStyle/>
                    <a:p>
                      <a:pPr algn="ctr"/>
                      <a:r>
                        <a:rPr lang="zh-CN" altLang="en-US" sz="1100" kern="1200" dirty="0" smtClean="0">
                          <a:solidFill>
                            <a:schemeClr val="tx1"/>
                          </a:solidFill>
                          <a:latin typeface="微软雅黑" pitchFamily="34" charset="-122"/>
                          <a:ea typeface="微软雅黑" pitchFamily="34" charset="-122"/>
                          <a:cs typeface="+mn-cs"/>
                        </a:rPr>
                        <a:t>新颖性、创造性、实用性</a:t>
                      </a:r>
                      <a:endParaRPr lang="zh-CN" altLang="en-US" sz="1100" kern="1200" dirty="0">
                        <a:solidFill>
                          <a:schemeClr val="tx1"/>
                        </a:solidFill>
                        <a:latin typeface="微软雅黑" pitchFamily="34" charset="-122"/>
                        <a:ea typeface="微软雅黑" pitchFamily="34" charset="-122"/>
                        <a:cs typeface="+mn-cs"/>
                      </a:endParaRPr>
                    </a:p>
                  </a:txBody>
                  <a:tcPr/>
                </a:tc>
              </a:tr>
            </a:tbl>
          </a:graphicData>
        </a:graphic>
      </p:graphicFrame>
      <p:sp>
        <p:nvSpPr>
          <p:cNvPr id="14" name="矩形 13"/>
          <p:cNvSpPr/>
          <p:nvPr/>
        </p:nvSpPr>
        <p:spPr>
          <a:xfrm>
            <a:off x="3449906" y="3494506"/>
            <a:ext cx="4939026" cy="1454224"/>
          </a:xfrm>
          <a:prstGeom prst="rect">
            <a:avLst/>
          </a:prstGeom>
        </p:spPr>
        <p:txBody>
          <a:bodyPr vert="horz" wrap="square" lIns="68559" tIns="34280" rIns="68559" bIns="34280">
            <a:spAutoFit/>
          </a:bodyPr>
          <a:lstStyle/>
          <a:p>
            <a:pPr>
              <a:lnSpc>
                <a:spcPct val="150000"/>
              </a:lnSpc>
            </a:pPr>
            <a:r>
              <a:rPr lang="zh-CN" altLang="en-US" sz="1200" b="1" dirty="0" smtClean="0">
                <a:solidFill>
                  <a:schemeClr val="accent1"/>
                </a:solidFill>
                <a:latin typeface="微软雅黑" pitchFamily="34" charset="-122"/>
                <a:ea typeface="微软雅黑" pitchFamily="34" charset="-122"/>
              </a:rPr>
              <a:t>商业秘密与专利的交叉保护</a:t>
            </a:r>
            <a:endParaRPr lang="en-US" altLang="zh-CN" sz="1200" b="1" dirty="0" smtClean="0">
              <a:solidFill>
                <a:schemeClr val="accent1"/>
              </a:solidFill>
              <a:latin typeface="微软雅黑" pitchFamily="34" charset="-122"/>
              <a:ea typeface="微软雅黑" pitchFamily="34" charset="-122"/>
            </a:endParaRPr>
          </a:p>
          <a:p>
            <a:pPr>
              <a:lnSpc>
                <a:spcPct val="150000"/>
              </a:lnSpc>
            </a:pPr>
            <a:r>
              <a:rPr lang="zh-CN" altLang="en-US" sz="1200" dirty="0" smtClean="0">
                <a:latin typeface="微软雅黑" pitchFamily="34" charset="-122"/>
                <a:ea typeface="微软雅黑" pitchFamily="34" charset="-122"/>
              </a:rPr>
              <a:t>在同一项技术里，一些周边技术容易被人破解或者他人容易研制开发，这样的技术首先申请专利，但在申请专利时部分技术点采用商业秘密方式进行保护。或者技术先以商业秘密方式进行保护，当技术更替以后把储备的技术申请专利。</a:t>
            </a:r>
            <a:endParaRPr lang="en-US" altLang="zh-CN" sz="12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415173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anim calcmode="lin" valueType="num">
                                      <p:cBhvr>
                                        <p:cTn id="8" dur="1250" fill="hold"/>
                                        <p:tgtEl>
                                          <p:spTgt spid="9"/>
                                        </p:tgtEl>
                                        <p:attrNameLst>
                                          <p:attrName>ppt_x</p:attrName>
                                        </p:attrNameLst>
                                      </p:cBhvr>
                                      <p:tavLst>
                                        <p:tav tm="0">
                                          <p:val>
                                            <p:strVal val="#ppt_x"/>
                                          </p:val>
                                        </p:tav>
                                        <p:tav tm="100000">
                                          <p:val>
                                            <p:strVal val="#ppt_x"/>
                                          </p:val>
                                        </p:tav>
                                      </p:tavLst>
                                    </p:anim>
                                    <p:anim calcmode="lin" valueType="num">
                                      <p:cBhvr>
                                        <p:cTn id="9" dur="12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868717" y="1314680"/>
            <a:ext cx="842176"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案例</a:t>
            </a:r>
            <a:r>
              <a:rPr lang="en-US" altLang="zh-CN" sz="1600" spc="450" dirty="0" smtClean="0">
                <a:solidFill>
                  <a:schemeClr val="tx1">
                    <a:lumMod val="85000"/>
                    <a:lumOff val="15000"/>
                  </a:schemeClr>
                </a:solidFill>
                <a:latin typeface="微软雅黑" pitchFamily="34" charset="-122"/>
                <a:ea typeface="微软雅黑" pitchFamily="34" charset="-122"/>
              </a:rPr>
              <a:t>3</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54" name="Content Placeholder 2"/>
          <p:cNvSpPr txBox="1"/>
          <p:nvPr/>
        </p:nvSpPr>
        <p:spPr>
          <a:xfrm>
            <a:off x="1883357" y="940217"/>
            <a:ext cx="3831643" cy="2973692"/>
          </a:xfrm>
          <a:prstGeom prst="rect">
            <a:avLst/>
          </a:prstGeom>
        </p:spPr>
        <p:txBody>
          <a:bodyPr vert="horz" lIns="68559" tIns="34280" rIns="68559" bIns="3428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zh-CN" altLang="en-US" sz="1200" dirty="0">
                <a:solidFill>
                  <a:schemeClr val="tx1">
                    <a:lumMod val="75000"/>
                    <a:lumOff val="25000"/>
                  </a:schemeClr>
                </a:solidFill>
                <a:latin typeface="微软雅黑" pitchFamily="34" charset="-122"/>
                <a:ea typeface="微软雅黑" pitchFamily="34" charset="-122"/>
              </a:rPr>
              <a:t>邓某系</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制药公司技术主管。</a:t>
            </a:r>
            <a:r>
              <a:rPr lang="en-US" altLang="zh-CN" sz="1200" dirty="0">
                <a:solidFill>
                  <a:schemeClr val="tx1">
                    <a:lumMod val="75000"/>
                    <a:lumOff val="25000"/>
                  </a:schemeClr>
                </a:solidFill>
                <a:latin typeface="微软雅黑" pitchFamily="34" charset="-122"/>
                <a:ea typeface="微软雅黑" pitchFamily="34" charset="-122"/>
              </a:rPr>
              <a:t>2008</a:t>
            </a:r>
            <a:r>
              <a:rPr lang="zh-CN" altLang="en-US" sz="1200" dirty="0">
                <a:solidFill>
                  <a:schemeClr val="tx1">
                    <a:lumMod val="75000"/>
                    <a:lumOff val="25000"/>
                  </a:schemeClr>
                </a:solidFill>
                <a:latin typeface="微软雅黑" pitchFamily="34" charset="-122"/>
                <a:ea typeface="微软雅黑" pitchFamily="34" charset="-122"/>
              </a:rPr>
              <a:t>年</a:t>
            </a:r>
            <a:r>
              <a:rPr lang="en-US" altLang="zh-CN" sz="1200" dirty="0">
                <a:solidFill>
                  <a:schemeClr val="tx1">
                    <a:lumMod val="75000"/>
                    <a:lumOff val="25000"/>
                  </a:schemeClr>
                </a:solidFill>
                <a:latin typeface="微软雅黑" pitchFamily="34" charset="-122"/>
                <a:ea typeface="微软雅黑" pitchFamily="34" charset="-122"/>
              </a:rPr>
              <a:t>2</a:t>
            </a:r>
            <a:r>
              <a:rPr lang="zh-CN" altLang="en-US" sz="1200" dirty="0">
                <a:solidFill>
                  <a:schemeClr val="tx1">
                    <a:lumMod val="75000"/>
                    <a:lumOff val="25000"/>
                  </a:schemeClr>
                </a:solidFill>
                <a:latin typeface="微软雅黑" pitchFamily="34" charset="-122"/>
                <a:ea typeface="微软雅黑" pitchFamily="34" charset="-122"/>
              </a:rPr>
              <a:t>月，邓某私自接受</a:t>
            </a:r>
            <a:r>
              <a:rPr lang="en-US" altLang="zh-CN" sz="1200" dirty="0">
                <a:solidFill>
                  <a:schemeClr val="tx1">
                    <a:lumMod val="75000"/>
                    <a:lumOff val="25000"/>
                  </a:schemeClr>
                </a:solidFill>
                <a:latin typeface="微软雅黑" pitchFamily="34" charset="-122"/>
                <a:ea typeface="微软雅黑" pitchFamily="34" charset="-122"/>
              </a:rPr>
              <a:t>Y</a:t>
            </a:r>
            <a:r>
              <a:rPr lang="zh-CN" altLang="en-US" sz="1200" dirty="0">
                <a:solidFill>
                  <a:schemeClr val="tx1">
                    <a:lumMod val="75000"/>
                    <a:lumOff val="25000"/>
                  </a:schemeClr>
                </a:solidFill>
                <a:latin typeface="微软雅黑" pitchFamily="34" charset="-122"/>
                <a:ea typeface="微软雅黑" pitchFamily="34" charset="-122"/>
              </a:rPr>
              <a:t>制药公司聘请担任其技术顾问。</a:t>
            </a:r>
            <a:r>
              <a:rPr lang="en-US" altLang="zh-CN" sz="1200" dirty="0">
                <a:solidFill>
                  <a:schemeClr val="tx1">
                    <a:lumMod val="75000"/>
                    <a:lumOff val="25000"/>
                  </a:schemeClr>
                </a:solidFill>
                <a:latin typeface="微软雅黑" pitchFamily="34" charset="-122"/>
                <a:ea typeface="微软雅黑" pitchFamily="34" charset="-122"/>
              </a:rPr>
              <a:t>5</a:t>
            </a:r>
            <a:r>
              <a:rPr lang="zh-CN" altLang="en-US" sz="1200" dirty="0">
                <a:solidFill>
                  <a:schemeClr val="tx1">
                    <a:lumMod val="75000"/>
                    <a:lumOff val="25000"/>
                  </a:schemeClr>
                </a:solidFill>
                <a:latin typeface="微软雅黑" pitchFamily="34" charset="-122"/>
                <a:ea typeface="微软雅黑" pitchFamily="34" charset="-122"/>
              </a:rPr>
              <a:t>月，</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公司得知后质问邓某。邓某表示自愿退出</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公司，并承诺</a:t>
            </a:r>
            <a:r>
              <a:rPr lang="en-US" altLang="zh-CN" sz="1200" dirty="0">
                <a:solidFill>
                  <a:schemeClr val="tx1">
                    <a:lumMod val="75000"/>
                    <a:lumOff val="25000"/>
                  </a:schemeClr>
                </a:solidFill>
                <a:latin typeface="微软雅黑" pitchFamily="34" charset="-122"/>
                <a:ea typeface="微软雅黑" pitchFamily="34" charset="-122"/>
              </a:rPr>
              <a:t>5</a:t>
            </a:r>
            <a:r>
              <a:rPr lang="zh-CN" altLang="en-US" sz="1200" dirty="0">
                <a:solidFill>
                  <a:schemeClr val="tx1">
                    <a:lumMod val="75000"/>
                    <a:lumOff val="25000"/>
                  </a:schemeClr>
                </a:solidFill>
                <a:latin typeface="微软雅黑" pitchFamily="34" charset="-122"/>
                <a:ea typeface="微软雅黑" pitchFamily="34" charset="-122"/>
              </a:rPr>
              <a:t>年内不以任何直接或间接方式在任何一家制药公司任职或提供服务，否则将向</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公司支付</a:t>
            </a:r>
            <a:r>
              <a:rPr lang="en-US" altLang="zh-CN" sz="1200" dirty="0">
                <a:solidFill>
                  <a:schemeClr val="tx1">
                    <a:lumMod val="75000"/>
                    <a:lumOff val="25000"/>
                  </a:schemeClr>
                </a:solidFill>
                <a:latin typeface="微软雅黑" pitchFamily="34" charset="-122"/>
                <a:ea typeface="微软雅黑" pitchFamily="34" charset="-122"/>
              </a:rPr>
              <a:t>50</a:t>
            </a:r>
            <a:r>
              <a:rPr lang="zh-CN" altLang="en-US" sz="1200" dirty="0">
                <a:solidFill>
                  <a:schemeClr val="tx1">
                    <a:lumMod val="75000"/>
                    <a:lumOff val="25000"/>
                  </a:schemeClr>
                </a:solidFill>
                <a:latin typeface="微软雅黑" pitchFamily="34" charset="-122"/>
                <a:ea typeface="微软雅黑" pitchFamily="34" charset="-122"/>
              </a:rPr>
              <a:t>万元违约金。</a:t>
            </a:r>
            <a:r>
              <a:rPr lang="en-US" altLang="zh-CN" sz="1200" dirty="0">
                <a:solidFill>
                  <a:schemeClr val="tx1">
                    <a:lumMod val="75000"/>
                    <a:lumOff val="25000"/>
                  </a:schemeClr>
                </a:solidFill>
                <a:latin typeface="微软雅黑" pitchFamily="34" charset="-122"/>
                <a:ea typeface="微软雅黑" pitchFamily="34" charset="-122"/>
              </a:rPr>
              <a:t>2009</a:t>
            </a:r>
            <a:r>
              <a:rPr lang="zh-CN" altLang="en-US" sz="1200" dirty="0">
                <a:solidFill>
                  <a:schemeClr val="tx1">
                    <a:lumMod val="75000"/>
                    <a:lumOff val="25000"/>
                  </a:schemeClr>
                </a:solidFill>
                <a:latin typeface="微软雅黑" pitchFamily="34" charset="-122"/>
                <a:ea typeface="微软雅黑" pitchFamily="34" charset="-122"/>
              </a:rPr>
              <a:t>年，</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公司发现邓某已担任</a:t>
            </a:r>
            <a:r>
              <a:rPr lang="en-US" altLang="zh-CN" sz="1200" dirty="0">
                <a:solidFill>
                  <a:schemeClr val="tx1">
                    <a:lumMod val="75000"/>
                    <a:lumOff val="25000"/>
                  </a:schemeClr>
                </a:solidFill>
                <a:latin typeface="微软雅黑" pitchFamily="34" charset="-122"/>
                <a:ea typeface="微软雅黑" pitchFamily="34" charset="-122"/>
              </a:rPr>
              <a:t>Y</a:t>
            </a:r>
            <a:r>
              <a:rPr lang="zh-CN" altLang="en-US" sz="1200" dirty="0">
                <a:solidFill>
                  <a:schemeClr val="tx1">
                    <a:lumMod val="75000"/>
                    <a:lumOff val="25000"/>
                  </a:schemeClr>
                </a:solidFill>
                <a:latin typeface="微软雅黑" pitchFamily="34" charset="-122"/>
                <a:ea typeface="微软雅黑" pitchFamily="34" charset="-122"/>
              </a:rPr>
              <a:t>公司的副总经理，并持有</a:t>
            </a:r>
            <a:r>
              <a:rPr lang="en-US" altLang="zh-CN" sz="1200" dirty="0">
                <a:solidFill>
                  <a:schemeClr val="tx1">
                    <a:lumMod val="75000"/>
                    <a:lumOff val="25000"/>
                  </a:schemeClr>
                </a:solidFill>
                <a:latin typeface="微软雅黑" pitchFamily="34" charset="-122"/>
                <a:ea typeface="微软雅黑" pitchFamily="34" charset="-122"/>
              </a:rPr>
              <a:t>Y</a:t>
            </a:r>
            <a:r>
              <a:rPr lang="zh-CN" altLang="en-US" sz="1200" dirty="0">
                <a:solidFill>
                  <a:schemeClr val="tx1">
                    <a:lumMod val="75000"/>
                    <a:lumOff val="25000"/>
                  </a:schemeClr>
                </a:solidFill>
                <a:latin typeface="微软雅黑" pitchFamily="34" charset="-122"/>
                <a:ea typeface="微软雅黑" pitchFamily="34" charset="-122"/>
              </a:rPr>
              <a:t>公司</a:t>
            </a:r>
            <a:r>
              <a:rPr lang="en-US" altLang="zh-CN" sz="1200" dirty="0">
                <a:solidFill>
                  <a:schemeClr val="tx1">
                    <a:lumMod val="75000"/>
                    <a:lumOff val="25000"/>
                  </a:schemeClr>
                </a:solidFill>
                <a:latin typeface="微软雅黑" pitchFamily="34" charset="-122"/>
                <a:ea typeface="微软雅黑" pitchFamily="34" charset="-122"/>
              </a:rPr>
              <a:t>20%</a:t>
            </a:r>
            <a:r>
              <a:rPr lang="zh-CN" altLang="en-US" sz="1200" dirty="0">
                <a:solidFill>
                  <a:schemeClr val="tx1">
                    <a:lumMod val="75000"/>
                    <a:lumOff val="25000"/>
                  </a:schemeClr>
                </a:solidFill>
                <a:latin typeface="微软雅黑" pitchFamily="34" charset="-122"/>
                <a:ea typeface="微软雅黑" pitchFamily="34" charset="-122"/>
              </a:rPr>
              <a:t>股份，而且</a:t>
            </a:r>
            <a:r>
              <a:rPr lang="en-US" altLang="zh-CN" sz="1200" dirty="0">
                <a:solidFill>
                  <a:schemeClr val="tx1">
                    <a:lumMod val="75000"/>
                    <a:lumOff val="25000"/>
                  </a:schemeClr>
                </a:solidFill>
                <a:latin typeface="微软雅黑" pitchFamily="34" charset="-122"/>
                <a:ea typeface="微软雅黑" pitchFamily="34" charset="-122"/>
              </a:rPr>
              <a:t>Y</a:t>
            </a:r>
            <a:r>
              <a:rPr lang="zh-CN" altLang="en-US" sz="1200" dirty="0">
                <a:solidFill>
                  <a:schemeClr val="tx1">
                    <a:lumMod val="75000"/>
                    <a:lumOff val="25000"/>
                  </a:schemeClr>
                </a:solidFill>
                <a:latin typeface="微软雅黑" pitchFamily="34" charset="-122"/>
                <a:ea typeface="微软雅黑" pitchFamily="34" charset="-122"/>
              </a:rPr>
              <a:t>公司新产品已采用</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公司研发的配方。</a:t>
            </a:r>
            <a:r>
              <a:rPr lang="en-US" altLang="zh-CN" sz="1200" dirty="0">
                <a:solidFill>
                  <a:schemeClr val="tx1">
                    <a:lumMod val="75000"/>
                    <a:lumOff val="25000"/>
                  </a:schemeClr>
                </a:solidFill>
                <a:latin typeface="微软雅黑" pitchFamily="34" charset="-122"/>
                <a:ea typeface="微软雅黑" pitchFamily="34" charset="-122"/>
              </a:rPr>
              <a:t>K</a:t>
            </a:r>
            <a:r>
              <a:rPr lang="zh-CN" altLang="en-US" sz="1200" dirty="0">
                <a:solidFill>
                  <a:schemeClr val="tx1">
                    <a:lumMod val="75000"/>
                    <a:lumOff val="25000"/>
                  </a:schemeClr>
                </a:solidFill>
                <a:latin typeface="微软雅黑" pitchFamily="34" charset="-122"/>
                <a:ea typeface="微软雅黑" pitchFamily="34" charset="-122"/>
              </a:rPr>
              <a:t>公司以</a:t>
            </a:r>
            <a:r>
              <a:rPr lang="en-US" altLang="zh-CN" sz="1200" dirty="0">
                <a:solidFill>
                  <a:schemeClr val="tx1">
                    <a:lumMod val="75000"/>
                    <a:lumOff val="25000"/>
                  </a:schemeClr>
                </a:solidFill>
                <a:latin typeface="微软雅黑" pitchFamily="34" charset="-122"/>
                <a:ea typeface="微软雅黑" pitchFamily="34" charset="-122"/>
              </a:rPr>
              <a:t>Y</a:t>
            </a:r>
            <a:r>
              <a:rPr lang="zh-CN" altLang="en-US" sz="1200" dirty="0">
                <a:solidFill>
                  <a:schemeClr val="tx1">
                    <a:lumMod val="75000"/>
                    <a:lumOff val="25000"/>
                  </a:schemeClr>
                </a:solidFill>
                <a:latin typeface="微软雅黑" pitchFamily="34" charset="-122"/>
                <a:ea typeface="微软雅黑" pitchFamily="34" charset="-122"/>
              </a:rPr>
              <a:t>公司和邓某为被告提起侵犯商业秘密的诉讼</a:t>
            </a:r>
            <a:r>
              <a:rPr lang="zh-CN" altLang="en-US" sz="1200" dirty="0" smtClean="0">
                <a:solidFill>
                  <a:schemeClr val="tx1">
                    <a:lumMod val="75000"/>
                    <a:lumOff val="25000"/>
                  </a:schemeClr>
                </a:solidFill>
                <a:latin typeface="微软雅黑" pitchFamily="34" charset="-122"/>
                <a:ea typeface="微软雅黑" pitchFamily="34" charset="-122"/>
              </a:rPr>
              <a:t>。下列</a:t>
            </a:r>
            <a:r>
              <a:rPr lang="zh-CN" altLang="en-US" sz="1200" dirty="0">
                <a:solidFill>
                  <a:schemeClr val="tx1">
                    <a:lumMod val="75000"/>
                    <a:lumOff val="25000"/>
                  </a:schemeClr>
                </a:solidFill>
                <a:latin typeface="微软雅黑" pitchFamily="34" charset="-122"/>
                <a:ea typeface="微软雅黑" pitchFamily="34" charset="-122"/>
              </a:rPr>
              <a:t>说法正确的是</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a:p>
            <a:pPr marL="0" indent="0">
              <a:lnSpc>
                <a:spcPct val="120000"/>
              </a:lnSpc>
              <a:spcBef>
                <a:spcPts val="0"/>
              </a:spcBef>
              <a:buNone/>
            </a:pPr>
            <a:r>
              <a:rPr lang="en-US" altLang="zh-CN" sz="1200" dirty="0" smtClean="0">
                <a:solidFill>
                  <a:schemeClr val="tx1">
                    <a:lumMod val="75000"/>
                    <a:lumOff val="25000"/>
                  </a:schemeClr>
                </a:solidFill>
                <a:latin typeface="微软雅黑" pitchFamily="34" charset="-122"/>
                <a:ea typeface="微软雅黑" pitchFamily="34" charset="-122"/>
              </a:rPr>
              <a:t>A.Y</a:t>
            </a:r>
            <a:r>
              <a:rPr lang="zh-CN" altLang="en-US" sz="1200" dirty="0">
                <a:solidFill>
                  <a:schemeClr val="tx1">
                    <a:lumMod val="75000"/>
                    <a:lumOff val="25000"/>
                  </a:schemeClr>
                </a:solidFill>
                <a:latin typeface="微软雅黑" pitchFamily="34" charset="-122"/>
                <a:ea typeface="微软雅黑" pitchFamily="34" charset="-122"/>
              </a:rPr>
              <a:t>公司的行为构成侵犯他人商业秘密；</a:t>
            </a:r>
            <a:endParaRPr lang="en-US" altLang="zh-CN" sz="1200" dirty="0">
              <a:solidFill>
                <a:schemeClr val="tx1">
                  <a:lumMod val="75000"/>
                  <a:lumOff val="25000"/>
                </a:schemeClr>
              </a:solidFill>
              <a:latin typeface="微软雅黑" pitchFamily="34" charset="-122"/>
              <a:ea typeface="微软雅黑" pitchFamily="34" charset="-122"/>
            </a:endParaRPr>
          </a:p>
          <a:p>
            <a:pPr marL="0" indent="0">
              <a:lnSpc>
                <a:spcPct val="120000"/>
              </a:lnSpc>
              <a:spcBef>
                <a:spcPts val="0"/>
              </a:spcBef>
              <a:buNone/>
            </a:pPr>
            <a:r>
              <a:rPr lang="en-US" altLang="zh-CN" sz="1200" dirty="0" smtClean="0">
                <a:solidFill>
                  <a:schemeClr val="tx1">
                    <a:lumMod val="75000"/>
                    <a:lumOff val="25000"/>
                  </a:schemeClr>
                </a:solidFill>
                <a:latin typeface="微软雅黑" pitchFamily="34" charset="-122"/>
                <a:ea typeface="微软雅黑" pitchFamily="34" charset="-122"/>
              </a:rPr>
              <a:t>B.</a:t>
            </a:r>
            <a:r>
              <a:rPr lang="zh-CN" altLang="en-US" sz="1200" dirty="0" smtClean="0">
                <a:solidFill>
                  <a:schemeClr val="tx1">
                    <a:lumMod val="75000"/>
                    <a:lumOff val="25000"/>
                  </a:schemeClr>
                </a:solidFill>
                <a:latin typeface="微软雅黑" pitchFamily="34" charset="-122"/>
                <a:ea typeface="微软雅黑" pitchFamily="34" charset="-122"/>
              </a:rPr>
              <a:t>邓某</a:t>
            </a:r>
            <a:r>
              <a:rPr lang="zh-CN" altLang="en-US" sz="1200" dirty="0">
                <a:solidFill>
                  <a:schemeClr val="tx1">
                    <a:lumMod val="75000"/>
                    <a:lumOff val="25000"/>
                  </a:schemeClr>
                </a:solidFill>
                <a:latin typeface="微软雅黑" pitchFamily="34" charset="-122"/>
                <a:ea typeface="微软雅黑" pitchFamily="34" charset="-122"/>
              </a:rPr>
              <a:t>的行为构成侵犯他人商业秘密；</a:t>
            </a:r>
            <a:endParaRPr lang="en-US" altLang="zh-CN" sz="1200" dirty="0">
              <a:solidFill>
                <a:schemeClr val="tx1">
                  <a:lumMod val="75000"/>
                  <a:lumOff val="25000"/>
                </a:schemeClr>
              </a:solidFill>
              <a:latin typeface="微软雅黑" pitchFamily="34" charset="-122"/>
              <a:ea typeface="微软雅黑" pitchFamily="34" charset="-122"/>
            </a:endParaRPr>
          </a:p>
          <a:p>
            <a:pPr marL="0" indent="0">
              <a:lnSpc>
                <a:spcPct val="120000"/>
              </a:lnSpc>
              <a:spcBef>
                <a:spcPts val="0"/>
              </a:spcBef>
              <a:buNone/>
            </a:pPr>
            <a:r>
              <a:rPr lang="en-US" altLang="zh-CN" sz="1200" dirty="0" smtClean="0">
                <a:solidFill>
                  <a:schemeClr val="tx1">
                    <a:lumMod val="75000"/>
                    <a:lumOff val="25000"/>
                  </a:schemeClr>
                </a:solidFill>
                <a:latin typeface="微软雅黑" pitchFamily="34" charset="-122"/>
                <a:ea typeface="微软雅黑" pitchFamily="34" charset="-122"/>
              </a:rPr>
              <a:t>C.Y</a:t>
            </a:r>
            <a:r>
              <a:rPr lang="zh-CN" altLang="en-US" sz="1200" dirty="0">
                <a:solidFill>
                  <a:schemeClr val="tx1">
                    <a:lumMod val="75000"/>
                    <a:lumOff val="25000"/>
                  </a:schemeClr>
                </a:solidFill>
                <a:latin typeface="微软雅黑" pitchFamily="34" charset="-122"/>
                <a:ea typeface="微软雅黑" pitchFamily="34" charset="-122"/>
              </a:rPr>
              <a:t>公司的行为构成违反竞业禁止义务；</a:t>
            </a:r>
            <a:endParaRPr lang="en-US" altLang="zh-CN" sz="1200" dirty="0">
              <a:solidFill>
                <a:schemeClr val="tx1">
                  <a:lumMod val="75000"/>
                  <a:lumOff val="25000"/>
                </a:schemeClr>
              </a:solidFill>
              <a:latin typeface="微软雅黑" pitchFamily="34" charset="-122"/>
              <a:ea typeface="微软雅黑" pitchFamily="34" charset="-122"/>
            </a:endParaRPr>
          </a:p>
          <a:p>
            <a:pPr marL="0" indent="0">
              <a:lnSpc>
                <a:spcPct val="120000"/>
              </a:lnSpc>
              <a:spcBef>
                <a:spcPts val="0"/>
              </a:spcBef>
              <a:buNone/>
            </a:pPr>
            <a:r>
              <a:rPr lang="en-US" altLang="zh-CN" sz="1200" dirty="0" smtClean="0">
                <a:solidFill>
                  <a:schemeClr val="tx1">
                    <a:lumMod val="75000"/>
                    <a:lumOff val="25000"/>
                  </a:schemeClr>
                </a:solidFill>
                <a:latin typeface="微软雅黑" pitchFamily="34" charset="-122"/>
                <a:ea typeface="微软雅黑" pitchFamily="34" charset="-122"/>
              </a:rPr>
              <a:t>D.</a:t>
            </a:r>
            <a:r>
              <a:rPr lang="zh-CN" altLang="en-US" sz="1200" dirty="0" smtClean="0">
                <a:solidFill>
                  <a:schemeClr val="tx1">
                    <a:lumMod val="75000"/>
                    <a:lumOff val="25000"/>
                  </a:schemeClr>
                </a:solidFill>
                <a:latin typeface="微软雅黑" pitchFamily="34" charset="-122"/>
                <a:ea typeface="微软雅黑" pitchFamily="34" charset="-122"/>
              </a:rPr>
              <a:t>邓某</a:t>
            </a:r>
            <a:r>
              <a:rPr lang="zh-CN" altLang="en-US" sz="1200" dirty="0">
                <a:solidFill>
                  <a:schemeClr val="tx1">
                    <a:lumMod val="75000"/>
                    <a:lumOff val="25000"/>
                  </a:schemeClr>
                </a:solidFill>
                <a:latin typeface="微软雅黑" pitchFamily="34" charset="-122"/>
                <a:ea typeface="微软雅黑" pitchFamily="34" charset="-122"/>
              </a:rPr>
              <a:t>的行为构成违反竞业禁止义务。</a:t>
            </a:r>
            <a:endParaRPr lang="en-US" altLang="zh-CN" sz="1200" dirty="0">
              <a:solidFill>
                <a:schemeClr val="tx1">
                  <a:lumMod val="75000"/>
                  <a:lumOff val="25000"/>
                </a:schemeClr>
              </a:solidFill>
              <a:latin typeface="微软雅黑" pitchFamily="34" charset="-122"/>
              <a:ea typeface="微软雅黑" pitchFamily="34" charset="-122"/>
            </a:endParaRPr>
          </a:p>
          <a:p>
            <a:pPr marL="0" indent="0">
              <a:lnSpc>
                <a:spcPct val="200000"/>
              </a:lnSpc>
              <a:buNone/>
            </a:pPr>
            <a:endParaRPr lang="en-US" altLang="zh-CN" sz="1000" dirty="0" smtClean="0">
              <a:solidFill>
                <a:schemeClr val="tx1">
                  <a:lumMod val="75000"/>
                  <a:lumOff val="25000"/>
                </a:schemeClr>
              </a:solidFill>
              <a:latin typeface="微软雅黑" pitchFamily="34" charset="-122"/>
              <a:ea typeface="微软雅黑" pitchFamily="34" charset="-122"/>
            </a:endParaRPr>
          </a:p>
        </p:txBody>
      </p:sp>
      <p:cxnSp>
        <p:nvCxnSpPr>
          <p:cNvPr id="8" name="直接连接符 7"/>
          <p:cNvCxnSpPr/>
          <p:nvPr/>
        </p:nvCxnSpPr>
        <p:spPr>
          <a:xfrm>
            <a:off x="5797263" y="1757340"/>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717677" y="1060018"/>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3A5DEA3F-5985-4DC4-8157-9881354D619E}" type="slidenum">
              <a:rPr lang="zh-CN" altLang="en-US" smtClean="0"/>
              <a:t>22</a:t>
            </a:fld>
            <a:endParaRPr lang="zh-CN" altLang="en-US"/>
          </a:p>
        </p:txBody>
      </p:sp>
      <p:sp>
        <p:nvSpPr>
          <p:cNvPr id="9" name="文本框 42"/>
          <p:cNvSpPr txBox="1"/>
          <p:nvPr/>
        </p:nvSpPr>
        <p:spPr>
          <a:xfrm>
            <a:off x="1670961" y="4064806"/>
            <a:ext cx="1266971" cy="315451"/>
          </a:xfrm>
          <a:prstGeom prst="rect">
            <a:avLst/>
          </a:prstGeom>
          <a:noFill/>
        </p:spPr>
        <p:txBody>
          <a:bodyPr vert="horz" wrap="none" lIns="68559" tIns="34280" rIns="68559" bIns="34280" rtlCol="0">
            <a:spAutoFit/>
          </a:bodyPr>
          <a:lstStyle/>
          <a:p>
            <a:pPr algn="ctr"/>
            <a:r>
              <a:rPr lang="zh-CN" altLang="en-US" sz="1600" spc="450" dirty="0" smtClean="0">
                <a:solidFill>
                  <a:schemeClr val="tx1">
                    <a:lumMod val="85000"/>
                    <a:lumOff val="15000"/>
                  </a:schemeClr>
                </a:solidFill>
                <a:latin typeface="微软雅黑" pitchFamily="34" charset="-122"/>
                <a:ea typeface="微软雅黑" pitchFamily="34" charset="-122"/>
              </a:rPr>
              <a:t>答案</a:t>
            </a:r>
            <a:r>
              <a:rPr lang="en-US" altLang="zh-CN" sz="1600" spc="450" dirty="0" smtClean="0">
                <a:solidFill>
                  <a:schemeClr val="tx1">
                    <a:lumMod val="85000"/>
                    <a:lumOff val="15000"/>
                  </a:schemeClr>
                </a:solidFill>
                <a:latin typeface="微软雅黑" pitchFamily="34" charset="-122"/>
                <a:ea typeface="微软雅黑" pitchFamily="34" charset="-122"/>
              </a:rPr>
              <a:t>ABD</a:t>
            </a:r>
            <a:endParaRPr lang="zh-CN" altLang="en-US" sz="1600" spc="450" dirty="0">
              <a:solidFill>
                <a:schemeClr val="tx1">
                  <a:lumMod val="85000"/>
                  <a:lumOff val="15000"/>
                </a:schemeClr>
              </a:solidFill>
              <a:latin typeface="微软雅黑" pitchFamily="34" charset="-122"/>
              <a:ea typeface="微软雅黑" pitchFamily="34" charset="-122"/>
            </a:endParaRPr>
          </a:p>
        </p:txBody>
      </p:sp>
      <p:sp>
        <p:nvSpPr>
          <p:cNvPr id="10" name="TextBox 9"/>
          <p:cNvSpPr txBox="1"/>
          <p:nvPr/>
        </p:nvSpPr>
        <p:spPr>
          <a:xfrm>
            <a:off x="0" y="635500"/>
            <a:ext cx="2304446"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高校中的知识产权归属</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481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1000"/>
                                        <p:tgtEl>
                                          <p:spTgt spid="5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childTnLst>
                          </p:cTn>
                        </p:par>
                        <p:par>
                          <p:cTn id="15" fill="hold">
                            <p:stCondLst>
                              <p:cond delay="2000"/>
                            </p:stCondLst>
                            <p:childTnLst>
                              <p:par>
                                <p:cTn id="16" presetID="5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2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250" decel="50000" fill="hold">
                                          <p:stCondLst>
                                            <p:cond delay="0"/>
                                          </p:stCondLst>
                                        </p:cTn>
                                        <p:tgtEl>
                                          <p:spTgt spid="9"/>
                                        </p:tgtEl>
                                        <p:attrNameLst>
                                          <p:attrName>ppt_x</p:attrName>
                                          <p:attrName>ppt_y</p:attrName>
                                        </p:attrNameLst>
                                      </p:cBhvr>
                                    </p:animMotion>
                                    <p:animEffect transition="in" filter="fade">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3625328" y="1196779"/>
            <a:ext cx="2174008" cy="2195997"/>
            <a:chOff x="4787900" y="1905000"/>
            <a:chExt cx="2438400" cy="243840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3549" y="2150950"/>
              <a:ext cx="1947103" cy="194650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椭圆 23"/>
            <p:cNvSpPr/>
            <p:nvPr/>
          </p:nvSpPr>
          <p:spPr>
            <a:xfrm>
              <a:off x="4787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sp>
        <p:nvSpPr>
          <p:cNvPr id="27" name="矩形 26"/>
          <p:cNvSpPr/>
          <p:nvPr/>
        </p:nvSpPr>
        <p:spPr>
          <a:xfrm>
            <a:off x="2727949" y="3662717"/>
            <a:ext cx="3991083" cy="435805"/>
          </a:xfrm>
          <a:prstGeom prst="rect">
            <a:avLst/>
          </a:prstGeom>
        </p:spPr>
        <p:txBody>
          <a:bodyPr vert="horz" wrap="square" lIns="68559" tIns="34280" rIns="68559" bIns="34280">
            <a:spAutoFit/>
          </a:bodyPr>
          <a:lstStyle/>
          <a:p>
            <a:pPr algn="ctr">
              <a:lnSpc>
                <a:spcPct val="150000"/>
              </a:lnSpc>
            </a:pPr>
            <a:r>
              <a:rPr lang="zh-CN" altLang="en-US" dirty="0" smtClean="0">
                <a:latin typeface="微软雅黑" pitchFamily="34" charset="-122"/>
                <a:ea typeface="微软雅黑" pitchFamily="34" charset="-122"/>
              </a:rPr>
              <a:t>多种知识产权协同保护</a:t>
            </a:r>
            <a:endParaRPr lang="en-US" altLang="zh-CN" dirty="0">
              <a:latin typeface="微软雅黑" pitchFamily="34" charset="-122"/>
              <a:ea typeface="微软雅黑" pitchFamily="34" charset="-122"/>
            </a:endParaRPr>
          </a:p>
        </p:txBody>
      </p:sp>
      <p:sp>
        <p:nvSpPr>
          <p:cNvPr id="30" name="文本框 4"/>
          <p:cNvSpPr txBox="1"/>
          <p:nvPr/>
        </p:nvSpPr>
        <p:spPr>
          <a:xfrm>
            <a:off x="6178879" y="1418279"/>
            <a:ext cx="307734" cy="1620936"/>
          </a:xfrm>
          <a:prstGeom prst="rect">
            <a:avLst/>
          </a:prstGeom>
          <a:solidFill>
            <a:schemeClr val="bg1"/>
          </a:solidFill>
          <a:ln>
            <a:solidFill>
              <a:schemeClr val="bg1">
                <a:lumMod val="75000"/>
              </a:schemeClr>
            </a:solidFill>
          </a:ln>
        </p:spPr>
        <p:txBody>
          <a:bodyPr vert="eaVert" wrap="none" lIns="68559" tIns="34280" rIns="68559" bIns="34280" rtlCol="0">
            <a:spAutoFit/>
          </a:bodyPr>
          <a:lstStyle/>
          <a:p>
            <a:r>
              <a:rPr lang="zh-CN" altLang="en-US" sz="1100" dirty="0" smtClean="0">
                <a:latin typeface="微软雅黑" pitchFamily="34" charset="-122"/>
                <a:ea typeface="微软雅黑" pitchFamily="34" charset="-122"/>
                <a:cs typeface="Tahoma" panose="020B0604030504040204" pitchFamily="34" charset="0"/>
              </a:rPr>
              <a:t>瓶子形状是</a:t>
            </a:r>
            <a:r>
              <a:rPr lang="zh-CN" altLang="en-US" sz="1100" dirty="0" smtClean="0">
                <a:solidFill>
                  <a:schemeClr val="accent1"/>
                </a:solidFill>
                <a:latin typeface="微软雅黑" pitchFamily="34" charset="-122"/>
                <a:ea typeface="微软雅黑" pitchFamily="34" charset="-122"/>
                <a:cs typeface="Tahoma" panose="020B0604030504040204" pitchFamily="34" charset="0"/>
              </a:rPr>
              <a:t>外观设计专利</a:t>
            </a:r>
            <a:endParaRPr lang="zh-CN" altLang="en-US" sz="1100" dirty="0">
              <a:solidFill>
                <a:schemeClr val="accent1"/>
              </a:solidFill>
              <a:latin typeface="微软雅黑" pitchFamily="34" charset="-122"/>
              <a:ea typeface="微软雅黑" pitchFamily="34" charset="-122"/>
              <a:cs typeface="Tahoma" panose="020B0604030504040204" pitchFamily="34" charset="0"/>
            </a:endParaRPr>
          </a:p>
        </p:txBody>
      </p:sp>
      <p:sp>
        <p:nvSpPr>
          <p:cNvPr id="18" name="文本框 4">
            <a:extLst>
              <a:ext uri="{FF2B5EF4-FFF2-40B4-BE49-F238E27FC236}">
                <a16:creationId xmlns="" xmlns:a16="http://schemas.microsoft.com/office/drawing/2014/main" id="{5DEBF51B-2347-457F-A083-6ED00DD300D1}"/>
              </a:ext>
            </a:extLst>
          </p:cNvPr>
          <p:cNvSpPr txBox="1"/>
          <p:nvPr/>
        </p:nvSpPr>
        <p:spPr>
          <a:xfrm>
            <a:off x="2018507" y="2132993"/>
            <a:ext cx="984843" cy="238507"/>
          </a:xfrm>
          <a:prstGeom prst="rect">
            <a:avLst/>
          </a:prstGeom>
          <a:solidFill>
            <a:schemeClr val="bg1"/>
          </a:solidFill>
          <a:ln>
            <a:solidFill>
              <a:schemeClr val="bg1">
                <a:lumMod val="75000"/>
              </a:schemeClr>
            </a:solidFill>
          </a:ln>
        </p:spPr>
        <p:txBody>
          <a:bodyPr vert="horz" wrap="none" lIns="68559" tIns="34280" rIns="68559" bIns="34280" rtlCol="0">
            <a:spAutoFit/>
          </a:bodyPr>
          <a:lstStyle/>
          <a:p>
            <a:r>
              <a:rPr lang="zh-CN" altLang="en-US" sz="1100" dirty="0" smtClean="0">
                <a:latin typeface="微软雅黑" pitchFamily="34" charset="-122"/>
                <a:ea typeface="微软雅黑" pitchFamily="34" charset="-122"/>
                <a:cs typeface="Tahoma" panose="020B0604030504040204" pitchFamily="34" charset="0"/>
              </a:rPr>
              <a:t>名称是</a:t>
            </a:r>
            <a:r>
              <a:rPr lang="zh-CN" altLang="en-US" sz="1100" dirty="0" smtClean="0">
                <a:solidFill>
                  <a:schemeClr val="accent1"/>
                </a:solidFill>
                <a:latin typeface="微软雅黑" pitchFamily="34" charset="-122"/>
                <a:ea typeface="微软雅黑" pitchFamily="34" charset="-122"/>
                <a:cs typeface="Tahoma" panose="020B0604030504040204" pitchFamily="34" charset="0"/>
              </a:rPr>
              <a:t>商标权</a:t>
            </a:r>
            <a:endParaRPr lang="zh-CN" altLang="en-US" sz="1100" dirty="0">
              <a:solidFill>
                <a:schemeClr val="accent1"/>
              </a:solidFill>
              <a:latin typeface="微软雅黑" pitchFamily="34" charset="-122"/>
              <a:ea typeface="微软雅黑" pitchFamily="34" charset="-122"/>
              <a:cs typeface="Tahoma" panose="020B0604030504040204" pitchFamily="34" charset="0"/>
            </a:endParaRPr>
          </a:p>
        </p:txBody>
      </p:sp>
      <p:sp>
        <p:nvSpPr>
          <p:cNvPr id="19" name="文本框 4">
            <a:extLst>
              <a:ext uri="{FF2B5EF4-FFF2-40B4-BE49-F238E27FC236}">
                <a16:creationId xmlns="" xmlns:a16="http://schemas.microsoft.com/office/drawing/2014/main" id="{67DF6AA9-90C2-433C-9ECB-196B211817C7}"/>
              </a:ext>
            </a:extLst>
          </p:cNvPr>
          <p:cNvSpPr txBox="1"/>
          <p:nvPr/>
        </p:nvSpPr>
        <p:spPr>
          <a:xfrm>
            <a:off x="2240842" y="1520470"/>
            <a:ext cx="1125907" cy="238507"/>
          </a:xfrm>
          <a:prstGeom prst="rect">
            <a:avLst/>
          </a:prstGeom>
          <a:solidFill>
            <a:schemeClr val="bg1"/>
          </a:solidFill>
          <a:ln>
            <a:solidFill>
              <a:schemeClr val="bg1">
                <a:lumMod val="75000"/>
              </a:schemeClr>
            </a:solidFill>
          </a:ln>
        </p:spPr>
        <p:txBody>
          <a:bodyPr vert="horz" wrap="none" lIns="68559" tIns="34280" rIns="68559" bIns="34280" rtlCol="0">
            <a:spAutoFit/>
          </a:bodyPr>
          <a:lstStyle/>
          <a:p>
            <a:r>
              <a:rPr lang="zh-CN" altLang="en-US" sz="1100" dirty="0" smtClean="0">
                <a:latin typeface="微软雅黑" pitchFamily="34" charset="-122"/>
                <a:ea typeface="微软雅黑" pitchFamily="34" charset="-122"/>
                <a:cs typeface="Tahoma" panose="020B0604030504040204" pitchFamily="34" charset="0"/>
              </a:rPr>
              <a:t>配方是</a:t>
            </a:r>
            <a:r>
              <a:rPr lang="zh-CN" altLang="en-US" sz="1100" dirty="0" smtClean="0">
                <a:solidFill>
                  <a:schemeClr val="accent1"/>
                </a:solidFill>
                <a:latin typeface="微软雅黑" pitchFamily="34" charset="-122"/>
                <a:ea typeface="微软雅黑" pitchFamily="34" charset="-122"/>
                <a:cs typeface="Tahoma" panose="020B0604030504040204" pitchFamily="34" charset="0"/>
              </a:rPr>
              <a:t>商业秘密</a:t>
            </a:r>
            <a:endParaRPr lang="zh-CN" altLang="en-US" sz="1100" dirty="0">
              <a:solidFill>
                <a:schemeClr val="accent1"/>
              </a:solidFill>
              <a:latin typeface="微软雅黑" pitchFamily="34" charset="-122"/>
              <a:ea typeface="微软雅黑" pitchFamily="34" charset="-122"/>
              <a:cs typeface="Tahoma" panose="020B0604030504040204" pitchFamily="34" charset="0"/>
            </a:endParaRPr>
          </a:p>
        </p:txBody>
      </p:sp>
      <p:sp>
        <p:nvSpPr>
          <p:cNvPr id="2" name="灯片编号占位符 1"/>
          <p:cNvSpPr>
            <a:spLocks noGrp="1"/>
          </p:cNvSpPr>
          <p:nvPr>
            <p:ph type="sldNum" sz="quarter" idx="12"/>
          </p:nvPr>
        </p:nvSpPr>
        <p:spPr/>
        <p:txBody>
          <a:bodyPr/>
          <a:lstStyle/>
          <a:p>
            <a:fld id="{3A5DEA3F-5985-4DC4-8157-9881354D619E}" type="slidenum">
              <a:rPr lang="zh-CN" altLang="en-US" smtClean="0"/>
              <a:t>23</a:t>
            </a:fld>
            <a:endParaRPr lang="zh-CN" altLang="en-US"/>
          </a:p>
        </p:txBody>
      </p:sp>
      <p:sp>
        <p:nvSpPr>
          <p:cNvPr id="16" name="文本框 4">
            <a:extLst>
              <a:ext uri="{FF2B5EF4-FFF2-40B4-BE49-F238E27FC236}">
                <a16:creationId xmlns="" xmlns:a16="http://schemas.microsoft.com/office/drawing/2014/main" id="{5DEBF51B-2347-457F-A083-6ED00DD300D1}"/>
              </a:ext>
            </a:extLst>
          </p:cNvPr>
          <p:cNvSpPr txBox="1"/>
          <p:nvPr/>
        </p:nvSpPr>
        <p:spPr>
          <a:xfrm>
            <a:off x="2212463" y="2758358"/>
            <a:ext cx="1266971" cy="238507"/>
          </a:xfrm>
          <a:prstGeom prst="rect">
            <a:avLst/>
          </a:prstGeom>
          <a:solidFill>
            <a:schemeClr val="bg1"/>
          </a:solidFill>
          <a:ln>
            <a:solidFill>
              <a:schemeClr val="bg1">
                <a:lumMod val="75000"/>
              </a:schemeClr>
            </a:solidFill>
          </a:ln>
        </p:spPr>
        <p:txBody>
          <a:bodyPr vert="horz" wrap="none" lIns="68559" tIns="34280" rIns="68559" bIns="34280" rtlCol="0">
            <a:spAutoFit/>
          </a:bodyPr>
          <a:lstStyle/>
          <a:p>
            <a:r>
              <a:rPr lang="zh-CN" altLang="en-US" sz="1100" dirty="0" smtClean="0">
                <a:latin typeface="微软雅黑" pitchFamily="34" charset="-122"/>
                <a:ea typeface="微软雅黑" pitchFamily="34" charset="-122"/>
                <a:cs typeface="Tahoma" panose="020B0604030504040204" pitchFamily="34" charset="0"/>
              </a:rPr>
              <a:t>瓶身文字是</a:t>
            </a:r>
            <a:r>
              <a:rPr lang="zh-CN" altLang="en-US" sz="1100" dirty="0" smtClean="0">
                <a:solidFill>
                  <a:schemeClr val="accent1"/>
                </a:solidFill>
                <a:latin typeface="微软雅黑" pitchFamily="34" charset="-122"/>
                <a:ea typeface="微软雅黑" pitchFamily="34" charset="-122"/>
                <a:cs typeface="Tahoma" panose="020B0604030504040204" pitchFamily="34" charset="0"/>
              </a:rPr>
              <a:t>著作权</a:t>
            </a:r>
            <a:endParaRPr lang="zh-CN" altLang="en-US" sz="1100" dirty="0">
              <a:solidFill>
                <a:schemeClr val="accent1"/>
              </a:solidFill>
              <a:latin typeface="微软雅黑" pitchFamily="34" charset="-122"/>
              <a:ea typeface="微软雅黑" pitchFamily="34" charset="-122"/>
              <a:cs typeface="Tahoma" panose="020B0604030504040204" pitchFamily="34" charset="0"/>
            </a:endParaRPr>
          </a:p>
        </p:txBody>
      </p:sp>
      <p:sp>
        <p:nvSpPr>
          <p:cNvPr id="5" name="燕尾形 4"/>
          <p:cNvSpPr/>
          <p:nvPr/>
        </p:nvSpPr>
        <p:spPr>
          <a:xfrm>
            <a:off x="5799336" y="1821873"/>
            <a:ext cx="262988" cy="858982"/>
          </a:xfrm>
          <a:prstGeom prst="chevro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20" name="燕尾形 19"/>
          <p:cNvSpPr/>
          <p:nvPr/>
        </p:nvSpPr>
        <p:spPr>
          <a:xfrm rot="10800000">
            <a:off x="3366749" y="1821873"/>
            <a:ext cx="262988" cy="858982"/>
          </a:xfrm>
          <a:prstGeom prst="chevro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21" name="TextBox 20"/>
          <p:cNvSpPr txBox="1"/>
          <p:nvPr/>
        </p:nvSpPr>
        <p:spPr>
          <a:xfrm>
            <a:off x="0" y="635500"/>
            <a:ext cx="2304446"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高校中的知识产权利用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238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4000"/>
                            </p:stCondLst>
                            <p:childTnLst>
                              <p:par>
                                <p:cTn id="12" presetID="42"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anim calcmode="lin" valueType="num">
                                      <p:cBhvr>
                                        <p:cTn id="15" dur="500" fill="hold"/>
                                        <p:tgtEl>
                                          <p:spTgt spid="30"/>
                                        </p:tgtEl>
                                        <p:attrNameLst>
                                          <p:attrName>ppt_x</p:attrName>
                                        </p:attrNameLst>
                                      </p:cBhvr>
                                      <p:tavLst>
                                        <p:tav tm="0">
                                          <p:val>
                                            <p:strVal val="#ppt_x"/>
                                          </p:val>
                                        </p:tav>
                                        <p:tav tm="100000">
                                          <p:val>
                                            <p:strVal val="#ppt_x"/>
                                          </p:val>
                                        </p:tav>
                                      </p:tavLst>
                                    </p:anim>
                                    <p:anim calcmode="lin" valueType="num">
                                      <p:cBhvr>
                                        <p:cTn id="16" dur="5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animBg="1"/>
      <p:bldP spid="16" grpId="0" animBg="1"/>
      <p:bldP spid="5"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A5DEA3F-5985-4DC4-8157-9881354D619E}" type="slidenum">
              <a:rPr lang="zh-CN" altLang="en-US" smtClean="0"/>
              <a:t>24</a:t>
            </a:fld>
            <a:endParaRPr lang="zh-CN" altLang="en-US"/>
          </a:p>
        </p:txBody>
      </p:sp>
      <p:pic>
        <p:nvPicPr>
          <p:cNvPr id="3" name="Picture 2" descr="E:\魏丽敏\讲座准备\2018苏州知识产权专员会\timg.jpg"/>
          <p:cNvPicPr>
            <a:picLocks noChangeAspect="1" noChangeArrowheads="1"/>
          </p:cNvPicPr>
          <p:nvPr/>
        </p:nvPicPr>
        <p:blipFill>
          <a:blip r:embed="rId2"/>
          <a:srcRect l="9522" t="10485" r="6348"/>
          <a:stretch>
            <a:fillRect/>
          </a:stretch>
        </p:blipFill>
        <p:spPr bwMode="auto">
          <a:xfrm>
            <a:off x="517132" y="1592981"/>
            <a:ext cx="4273826" cy="2842104"/>
          </a:xfrm>
          <a:prstGeom prst="rect">
            <a:avLst/>
          </a:prstGeom>
          <a:ln>
            <a:noFill/>
          </a:ln>
          <a:effectLst>
            <a:softEdge rad="112500"/>
          </a:effectLst>
        </p:spPr>
      </p:pic>
      <p:sp>
        <p:nvSpPr>
          <p:cNvPr id="4" name="圆角矩形 3"/>
          <p:cNvSpPr/>
          <p:nvPr/>
        </p:nvSpPr>
        <p:spPr>
          <a:xfrm>
            <a:off x="4800495" y="1440589"/>
            <a:ext cx="3777320" cy="3060549"/>
          </a:xfrm>
          <a:prstGeom prst="roundRect">
            <a:avLst>
              <a:gd name="adj" fmla="val 13556"/>
            </a:avLst>
          </a:prstGeom>
          <a:noFill/>
          <a:ln w="25400" cap="flat" cmpd="sng" algn="ctr">
            <a:noFill/>
            <a:prstDash val="solid"/>
          </a:ln>
          <a:effectLst/>
          <a:scene3d>
            <a:camera prst="orthographicFront"/>
            <a:lightRig rig="threePt" dir="t"/>
          </a:scene3d>
          <a:sp3d>
            <a:bevelT w="114300" prst="artDeco"/>
          </a:sp3d>
        </p:spPr>
        <p:txBody>
          <a:bodyPr lIns="78375" tIns="39187" rIns="78375" bIns="39187" anchor="ctr"/>
          <a:lstStyle/>
          <a:p>
            <a:pPr marL="0" marR="0" lvl="0" indent="0" defTabSz="914400" eaLnBrk="1" fontAlgn="auto" latinLnBrk="0" hangingPunct="1">
              <a:lnSpc>
                <a:spcPct val="150000"/>
              </a:lnSpc>
              <a:spcBef>
                <a:spcPts val="0"/>
              </a:spcBef>
              <a:spcAft>
                <a:spcPts val="0"/>
              </a:spcAft>
              <a:buClr>
                <a:srgbClr val="E88A18"/>
              </a:buClr>
              <a:buSzPct val="100000"/>
              <a:buFont typeface="Arial" pitchFamily="34" charset="0"/>
              <a:buChar char="•"/>
              <a:tabLst/>
              <a:defRPr/>
            </a:pPr>
            <a:r>
              <a:rPr kumimoji="0" lang="zh-CN" altLang="en-US"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 加强国家创新体系建设，建立产学研深度融合的技术创新体系，促进科技成果转化</a:t>
            </a:r>
            <a:endParaRPr kumimoji="0" lang="en-US" altLang="zh-CN"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p>
            <a:pPr marL="0" marR="0" lvl="0" indent="0" defTabSz="914400" eaLnBrk="1" fontAlgn="auto" latinLnBrk="0" hangingPunct="1">
              <a:lnSpc>
                <a:spcPct val="150000"/>
              </a:lnSpc>
              <a:spcBef>
                <a:spcPts val="0"/>
              </a:spcBef>
              <a:spcAft>
                <a:spcPts val="0"/>
              </a:spcAft>
              <a:buClr>
                <a:srgbClr val="E88A18"/>
              </a:buClr>
              <a:buSzPct val="100000"/>
              <a:buFont typeface="Arial" pitchFamily="34" charset="0"/>
              <a:buChar char="•"/>
              <a:tabLst/>
              <a:defRPr/>
            </a:pPr>
            <a:endParaRPr kumimoji="0" lang="en-US" altLang="zh-CN" sz="16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p>
            <a:pPr marL="0" marR="0" lvl="0" indent="0" defTabSz="914400" eaLnBrk="1" fontAlgn="auto" latinLnBrk="0" hangingPunct="1">
              <a:lnSpc>
                <a:spcPct val="150000"/>
              </a:lnSpc>
              <a:spcBef>
                <a:spcPts val="0"/>
              </a:spcBef>
              <a:spcAft>
                <a:spcPts val="0"/>
              </a:spcAft>
              <a:buClr>
                <a:srgbClr val="E88A18"/>
              </a:buClr>
              <a:buSzPct val="100000"/>
              <a:buFont typeface="Arial" pitchFamily="34" charset="0"/>
              <a:buChar char="•"/>
              <a:tabLst/>
              <a:defRPr/>
            </a:pPr>
            <a:r>
              <a:rPr kumimoji="0" lang="zh-CN" altLang="en-US"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rPr>
              <a:t> 强化知识产权创造、保护、运用。培养一大批具有国际水平的战略科技人才和高水平创新团队</a:t>
            </a:r>
            <a:endParaRPr kumimoji="0" lang="en-US" altLang="zh-CN"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p:txBody>
      </p:sp>
      <p:sp>
        <p:nvSpPr>
          <p:cNvPr id="5" name="圆角矩形 4"/>
          <p:cNvSpPr/>
          <p:nvPr/>
        </p:nvSpPr>
        <p:spPr>
          <a:xfrm>
            <a:off x="442838" y="1046867"/>
            <a:ext cx="8031064" cy="612000"/>
          </a:xfrm>
          <a:prstGeom prst="roundRect">
            <a:avLst/>
          </a:prstGeom>
          <a:noFill/>
          <a:ln w="25400" cap="flat" cmpd="sng" algn="ctr">
            <a:noFill/>
            <a:prstDash val="solid"/>
          </a:ln>
          <a:effectLst/>
          <a:scene3d>
            <a:camera prst="orthographicFront"/>
            <a:lightRig rig="threePt" dir="t"/>
          </a:scene3d>
          <a:sp3d>
            <a:bevelT w="114300" prst="artDeco"/>
          </a:sp3d>
        </p:spPr>
        <p:txBody>
          <a:bodyPr lIns="78375" tIns="39187" rIns="78375" bIns="39187"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000000"/>
                </a:solidFill>
                <a:effectLst/>
                <a:uLnTx/>
                <a:uFillTx/>
                <a:latin typeface="黑体" pitchFamily="49" charset="-122"/>
                <a:ea typeface="黑体" pitchFamily="49" charset="-122"/>
                <a:cs typeface="+mn-cs"/>
              </a:rPr>
              <a:t>十九大：创新是引领发展的第一动力，是现代化经济体系的战略支撑</a:t>
            </a:r>
            <a:endParaRPr kumimoji="0" lang="en-US" altLang="zh-CN" sz="1600" b="0" i="0" u="none" strike="noStrike" kern="0" cap="none" spc="0" normalizeH="0" baseline="0" noProof="0" dirty="0">
              <a:ln>
                <a:noFill/>
              </a:ln>
              <a:solidFill>
                <a:srgbClr val="000000"/>
              </a:solidFill>
              <a:effectLst/>
              <a:uLnTx/>
              <a:uFillTx/>
              <a:latin typeface="黑体" pitchFamily="49" charset="-122"/>
              <a:ea typeface="黑体" pitchFamily="49" charset="-122"/>
              <a:cs typeface="+mn-cs"/>
            </a:endParaRPr>
          </a:p>
        </p:txBody>
      </p:sp>
      <p:sp>
        <p:nvSpPr>
          <p:cNvPr id="6" name="TextBox 5"/>
          <p:cNvSpPr txBox="1"/>
          <p:nvPr/>
        </p:nvSpPr>
        <p:spPr>
          <a:xfrm>
            <a:off x="0" y="635500"/>
            <a:ext cx="2306782"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高校中的知识产权转化</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95083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3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A5DEA3F-5985-4DC4-8157-9881354D619E}" type="slidenum">
              <a:rPr lang="zh-CN" altLang="en-US" smtClean="0"/>
              <a:t>25</a:t>
            </a:fld>
            <a:endParaRPr lang="zh-CN" altLang="en-US"/>
          </a:p>
        </p:txBody>
      </p:sp>
      <p:sp>
        <p:nvSpPr>
          <p:cNvPr id="4" name="TextBox 3"/>
          <p:cNvSpPr txBox="1"/>
          <p:nvPr/>
        </p:nvSpPr>
        <p:spPr>
          <a:xfrm>
            <a:off x="0" y="635500"/>
            <a:ext cx="2306782"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高校中的知识产权转化</a:t>
            </a: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039091" y="1004450"/>
            <a:ext cx="5973897" cy="3990116"/>
            <a:chOff x="1501055" y="1009866"/>
            <a:chExt cx="5511933" cy="36000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55" y="1009866"/>
              <a:ext cx="5511933"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502" y="4245120"/>
              <a:ext cx="280468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4295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A5DEA3F-5985-4DC4-8157-9881354D619E}" type="slidenum">
              <a:rPr lang="zh-CN" altLang="en-US" smtClean="0"/>
              <a:t>26</a:t>
            </a:fld>
            <a:endParaRPr lang="zh-CN" altLang="en-US"/>
          </a:p>
        </p:txBody>
      </p:sp>
      <p:sp>
        <p:nvSpPr>
          <p:cNvPr id="3" name="TextBox 2"/>
          <p:cNvSpPr txBox="1"/>
          <p:nvPr/>
        </p:nvSpPr>
        <p:spPr>
          <a:xfrm>
            <a:off x="1059865" y="3494353"/>
            <a:ext cx="7100455" cy="1200329"/>
          </a:xfrm>
          <a:prstGeom prst="rect">
            <a:avLst/>
          </a:prstGeom>
          <a:noFill/>
          <a:ln>
            <a:noFill/>
          </a:ln>
        </p:spPr>
        <p:txBody>
          <a:bodyPr wrap="square" rtlCol="0">
            <a:spAutoFit/>
          </a:bodyPr>
          <a:lstStyle/>
          <a:p>
            <a:r>
              <a:rPr lang="zh-CN" altLang="en-US" sz="1200" dirty="0" smtClean="0">
                <a:solidFill>
                  <a:srgbClr val="000000"/>
                </a:solidFill>
                <a:latin typeface="微软雅黑" pitchFamily="34" charset="-122"/>
                <a:ea typeface="微软雅黑" pitchFamily="34" charset="-122"/>
              </a:rPr>
              <a:t>报道指出，近年来，我国出台多项改革措施，从科技成果转移转化三部曲，但成果转化难题并没有从根本上破解。在调查中，记者发现四川大学等单位迎难而上积极探索，积累了一些成功经验。四川大学利用四川省全面创新改革试验区的先行先试政策，制定出台“</a:t>
            </a:r>
            <a:r>
              <a:rPr lang="zh-CN" altLang="en-US" sz="1200" dirty="0" smtClean="0">
                <a:solidFill>
                  <a:srgbClr val="FF0000"/>
                </a:solidFill>
                <a:latin typeface="微软雅黑" pitchFamily="34" charset="-122"/>
                <a:ea typeface="微软雅黑" pitchFamily="34" charset="-122"/>
              </a:rPr>
              <a:t>科技成果转化行动计划</a:t>
            </a:r>
            <a:r>
              <a:rPr lang="en-US" altLang="zh-CN" sz="1200" dirty="0" smtClean="0">
                <a:solidFill>
                  <a:srgbClr val="FF0000"/>
                </a:solidFill>
                <a:latin typeface="微软雅黑" pitchFamily="34" charset="-122"/>
                <a:ea typeface="微软雅黑" pitchFamily="34" charset="-122"/>
              </a:rPr>
              <a:t>22</a:t>
            </a:r>
            <a:r>
              <a:rPr lang="zh-CN" altLang="en-US" sz="1200" dirty="0" smtClean="0">
                <a:solidFill>
                  <a:srgbClr val="FF0000"/>
                </a:solidFill>
                <a:latin typeface="微软雅黑" pitchFamily="34" charset="-122"/>
                <a:ea typeface="微软雅黑" pitchFamily="34" charset="-122"/>
              </a:rPr>
              <a:t>条</a:t>
            </a:r>
            <a:r>
              <a:rPr lang="zh-CN" altLang="en-US" sz="1200" dirty="0" smtClean="0">
                <a:solidFill>
                  <a:srgbClr val="000000"/>
                </a:solidFill>
                <a:latin typeface="微软雅黑" pitchFamily="34" charset="-122"/>
                <a:ea typeface="微软雅黑" pitchFamily="34" charset="-122"/>
              </a:rPr>
              <a:t>”。依据</a:t>
            </a:r>
            <a:r>
              <a:rPr lang="en-US" altLang="zh-CN" sz="1200" dirty="0" smtClean="0">
                <a:solidFill>
                  <a:srgbClr val="000000"/>
                </a:solidFill>
                <a:latin typeface="微软雅黑" pitchFamily="34" charset="-122"/>
                <a:ea typeface="微软雅黑" pitchFamily="34" charset="-122"/>
              </a:rPr>
              <a:t>22</a:t>
            </a:r>
            <a:r>
              <a:rPr lang="zh-CN" altLang="en-US" sz="1200" dirty="0" smtClean="0">
                <a:solidFill>
                  <a:srgbClr val="000000"/>
                </a:solidFill>
                <a:latin typeface="微软雅黑" pitchFamily="34" charset="-122"/>
                <a:ea typeface="微软雅黑" pitchFamily="34" charset="-122"/>
              </a:rPr>
              <a:t>条，确权会议组织专家组对成果进行评估，科研团队会获得</a:t>
            </a:r>
            <a:r>
              <a:rPr lang="en-US" altLang="zh-CN" sz="1200" dirty="0" smtClean="0">
                <a:solidFill>
                  <a:srgbClr val="FF0000"/>
                </a:solidFill>
                <a:latin typeface="微软雅黑" pitchFamily="34" charset="-122"/>
                <a:ea typeface="微软雅黑" pitchFamily="34" charset="-122"/>
              </a:rPr>
              <a:t>55</a:t>
            </a:r>
            <a:r>
              <a:rPr lang="zh-CN" altLang="en-US" sz="1200" dirty="0" smtClean="0">
                <a:solidFill>
                  <a:srgbClr val="FF0000"/>
                </a:solidFill>
                <a:latin typeface="微软雅黑" pitchFamily="34" charset="-122"/>
                <a:ea typeface="微软雅黑" pitchFamily="34" charset="-122"/>
              </a:rPr>
              <a:t>％</a:t>
            </a:r>
            <a:r>
              <a:rPr lang="en-US" altLang="zh-CN" sz="1200" dirty="0" smtClean="0">
                <a:solidFill>
                  <a:srgbClr val="FF0000"/>
                </a:solidFill>
                <a:latin typeface="微软雅黑" pitchFamily="34" charset="-122"/>
                <a:ea typeface="微软雅黑" pitchFamily="34" charset="-122"/>
              </a:rPr>
              <a:t>-90</a:t>
            </a:r>
            <a:r>
              <a:rPr lang="zh-CN" altLang="en-US" sz="1200" dirty="0" smtClean="0">
                <a:solidFill>
                  <a:srgbClr val="FF0000"/>
                </a:solidFill>
                <a:latin typeface="微软雅黑" pitchFamily="34" charset="-122"/>
                <a:ea typeface="微软雅黑" pitchFamily="34" charset="-122"/>
              </a:rPr>
              <a:t>％</a:t>
            </a:r>
            <a:r>
              <a:rPr lang="zh-CN" altLang="en-US" sz="1200" dirty="0" smtClean="0">
                <a:solidFill>
                  <a:srgbClr val="000000"/>
                </a:solidFill>
                <a:latin typeface="微软雅黑" pitchFamily="34" charset="-122"/>
                <a:ea typeface="微软雅黑" pitchFamily="34" charset="-122"/>
              </a:rPr>
              <a:t>的所有权属，根据确定比例再与资本共同投资成立企业。</a:t>
            </a:r>
            <a:r>
              <a:rPr lang="en-US" altLang="zh-CN" sz="1200" dirty="0" smtClean="0">
                <a:solidFill>
                  <a:srgbClr val="000000"/>
                </a:solidFill>
                <a:latin typeface="微软雅黑" pitchFamily="34" charset="-122"/>
                <a:ea typeface="微软雅黑" pitchFamily="34" charset="-122"/>
              </a:rPr>
              <a:t>22</a:t>
            </a:r>
            <a:r>
              <a:rPr lang="zh-CN" altLang="en-US" sz="1200" dirty="0" smtClean="0">
                <a:solidFill>
                  <a:srgbClr val="000000"/>
                </a:solidFill>
                <a:latin typeface="微软雅黑" pitchFamily="34" charset="-122"/>
                <a:ea typeface="微软雅黑" pitchFamily="34" charset="-122"/>
              </a:rPr>
              <a:t>条把科研团队成员的身份定位为可与学校法人共同进行权属分配的自然人。法律权利上的平等，让科研人员暖心、有劲。</a:t>
            </a:r>
            <a:endParaRPr lang="zh-CN" altLang="en-US" sz="1200" dirty="0">
              <a:solidFill>
                <a:srgbClr val="000000"/>
              </a:solidFill>
              <a:latin typeface="微软雅黑" pitchFamily="34" charset="-122"/>
              <a:ea typeface="微软雅黑" pitchFamily="34" charset="-122"/>
            </a:endParaRPr>
          </a:p>
        </p:txBody>
      </p:sp>
      <p:pic>
        <p:nvPicPr>
          <p:cNvPr id="4" name="Picture 2" descr="E:\魏丽敏\讲座准备\2018苏州知识产权专员会\QQ截图20180627090122.jpg"/>
          <p:cNvPicPr>
            <a:picLocks noChangeAspect="1" noChangeArrowheads="1"/>
          </p:cNvPicPr>
          <p:nvPr/>
        </p:nvPicPr>
        <p:blipFill>
          <a:blip r:embed="rId2"/>
          <a:srcRect/>
          <a:stretch>
            <a:fillRect/>
          </a:stretch>
        </p:blipFill>
        <p:spPr bwMode="auto">
          <a:xfrm>
            <a:off x="2614202" y="1237059"/>
            <a:ext cx="3874640" cy="2160000"/>
          </a:xfrm>
          <a:prstGeom prst="rect">
            <a:avLst/>
          </a:prstGeom>
          <a:noFill/>
        </p:spPr>
      </p:pic>
      <p:sp>
        <p:nvSpPr>
          <p:cNvPr id="6" name="圆角矩形 5"/>
          <p:cNvSpPr/>
          <p:nvPr/>
        </p:nvSpPr>
        <p:spPr>
          <a:xfrm>
            <a:off x="532906" y="912499"/>
            <a:ext cx="8031064" cy="386903"/>
          </a:xfrm>
          <a:prstGeom prst="roundRect">
            <a:avLst/>
          </a:prstGeom>
          <a:no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78375" tIns="39187" rIns="78375" bIns="39187" anchor="ctr"/>
          <a:lstStyle/>
          <a:p>
            <a:r>
              <a:rPr lang="en-US" altLang="zh-CN" sz="1400" dirty="0" smtClean="0">
                <a:solidFill>
                  <a:srgbClr val="000000"/>
                </a:solidFill>
                <a:latin typeface="微软雅黑" pitchFamily="34" charset="-122"/>
                <a:ea typeface="微软雅黑" pitchFamily="34" charset="-122"/>
              </a:rPr>
              <a:t>2018</a:t>
            </a:r>
            <a:r>
              <a:rPr lang="zh-CN" altLang="en-US" sz="1400" dirty="0" smtClean="0">
                <a:solidFill>
                  <a:srgbClr val="000000"/>
                </a:solidFill>
                <a:latin typeface="微软雅黑" pitchFamily="34" charset="-122"/>
                <a:ea typeface="微软雅黑" pitchFamily="34" charset="-122"/>
              </a:rPr>
              <a:t>年</a:t>
            </a:r>
            <a:r>
              <a:rPr lang="en-US" altLang="zh-CN" sz="1400" dirty="0" smtClean="0">
                <a:solidFill>
                  <a:srgbClr val="000000"/>
                </a:solidFill>
                <a:latin typeface="微软雅黑" pitchFamily="34" charset="-122"/>
                <a:ea typeface="微软雅黑" pitchFamily="34" charset="-122"/>
              </a:rPr>
              <a:t>5</a:t>
            </a:r>
            <a:r>
              <a:rPr lang="zh-CN" altLang="en-US" sz="1400" dirty="0" smtClean="0">
                <a:solidFill>
                  <a:srgbClr val="000000"/>
                </a:solidFill>
                <a:latin typeface="微软雅黑" pitchFamily="34" charset="-122"/>
                <a:ea typeface="微软雅黑" pitchFamily="34" charset="-122"/>
              </a:rPr>
              <a:t>月</a:t>
            </a:r>
            <a:r>
              <a:rPr lang="en-US" altLang="zh-CN" sz="1400" dirty="0" smtClean="0">
                <a:solidFill>
                  <a:srgbClr val="000000"/>
                </a:solidFill>
                <a:latin typeface="微软雅黑" pitchFamily="34" charset="-122"/>
                <a:ea typeface="微软雅黑" pitchFamily="34" charset="-122"/>
              </a:rPr>
              <a:t>16</a:t>
            </a:r>
            <a:r>
              <a:rPr lang="zh-CN" altLang="en-US" sz="1400" dirty="0" smtClean="0">
                <a:solidFill>
                  <a:srgbClr val="000000"/>
                </a:solidFill>
                <a:latin typeface="微软雅黑" pitchFamily="34" charset="-122"/>
                <a:ea typeface="微软雅黑" pitchFamily="34" charset="-122"/>
              </a:rPr>
              <a:t>日</a:t>
            </a:r>
            <a:r>
              <a:rPr lang="en-US" altLang="zh-CN" sz="1400" dirty="0" smtClean="0">
                <a:solidFill>
                  <a:srgbClr val="000000"/>
                </a:solidFill>
                <a:latin typeface="微软雅黑" pitchFamily="34" charset="-122"/>
                <a:ea typeface="微软雅黑" pitchFamily="34" charset="-122"/>
              </a:rPr>
              <a:t>《</a:t>
            </a:r>
            <a:r>
              <a:rPr lang="zh-CN" altLang="en-US" sz="1400" dirty="0" smtClean="0">
                <a:solidFill>
                  <a:srgbClr val="000000"/>
                </a:solidFill>
                <a:latin typeface="微软雅黑" pitchFamily="34" charset="-122"/>
                <a:ea typeface="微软雅黑" pitchFamily="34" charset="-122"/>
              </a:rPr>
              <a:t>科技日报</a:t>
            </a:r>
            <a:r>
              <a:rPr lang="en-US" altLang="zh-CN" sz="1400" dirty="0" smtClean="0">
                <a:solidFill>
                  <a:srgbClr val="000000"/>
                </a:solidFill>
                <a:latin typeface="微软雅黑" pitchFamily="34" charset="-122"/>
                <a:ea typeface="微软雅黑" pitchFamily="34" charset="-122"/>
              </a:rPr>
              <a:t>》</a:t>
            </a:r>
            <a:r>
              <a:rPr lang="zh-CN" altLang="en-US" sz="1400" dirty="0" smtClean="0">
                <a:solidFill>
                  <a:srgbClr val="000000"/>
                </a:solidFill>
                <a:latin typeface="微软雅黑" pitchFamily="34" charset="-122"/>
                <a:ea typeface="微软雅黑" pitchFamily="34" charset="-122"/>
              </a:rPr>
              <a:t>头版报道四川大学推动科技成果转化的有益实践和丰硕成果</a:t>
            </a:r>
            <a:endParaRPr lang="zh-CN" altLang="en-US" sz="1400" dirty="0">
              <a:solidFill>
                <a:srgbClr val="000000"/>
              </a:solidFill>
              <a:latin typeface="微软雅黑" pitchFamily="34" charset="-122"/>
              <a:ea typeface="微软雅黑" pitchFamily="34" charset="-122"/>
            </a:endParaRPr>
          </a:p>
        </p:txBody>
      </p:sp>
      <p:sp>
        <p:nvSpPr>
          <p:cNvPr id="7" name="TextBox 6"/>
          <p:cNvSpPr txBox="1"/>
          <p:nvPr/>
        </p:nvSpPr>
        <p:spPr>
          <a:xfrm>
            <a:off x="0" y="635500"/>
            <a:ext cx="2459182"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高校中的知识产权转化</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33666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www.sipo.gov.cn/images/content/2019-04/20190419114527337579.png"/>
          <p:cNvPicPr>
            <a:picLocks noChangeArrowheads="1"/>
          </p:cNvPicPr>
          <p:nvPr/>
        </p:nvPicPr>
        <p:blipFill rotWithShape="1">
          <a:blip r:embed="rId2" cstate="print">
            <a:extLst>
              <a:ext uri="{28A0092B-C50C-407E-A947-70E740481C1C}">
                <a14:useLocalDpi xmlns:a14="http://schemas.microsoft.com/office/drawing/2010/main" val="0"/>
              </a:ext>
            </a:extLst>
          </a:blip>
          <a:srcRect b="13099"/>
          <a:stretch/>
        </p:blipFill>
        <p:spPr bwMode="auto">
          <a:xfrm>
            <a:off x="-835" y="0"/>
            <a:ext cx="2304000" cy="2909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sipo.gov.cn/images/content/2019-04/20190419115356381115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099"/>
          <a:stretch/>
        </p:blipFill>
        <p:spPr bwMode="auto">
          <a:xfrm>
            <a:off x="2276715" y="0"/>
            <a:ext cx="2277550" cy="2909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sipo.gov.cn/images/content/2019-04/2019041911461165760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099"/>
          <a:stretch/>
        </p:blipFill>
        <p:spPr bwMode="auto">
          <a:xfrm>
            <a:off x="4554265" y="0"/>
            <a:ext cx="2277550" cy="29094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sipo.gov.cn/images/content/2019-04/20190419115521802224_1.png"/>
          <p:cNvPicPr>
            <a:picLocks noChangeArrowheads="1"/>
          </p:cNvPicPr>
          <p:nvPr/>
        </p:nvPicPr>
        <p:blipFill rotWithShape="1">
          <a:blip r:embed="rId5" cstate="print">
            <a:extLst>
              <a:ext uri="{28A0092B-C50C-407E-A947-70E740481C1C}">
                <a14:useLocalDpi xmlns:a14="http://schemas.microsoft.com/office/drawing/2010/main" val="0"/>
              </a:ext>
            </a:extLst>
          </a:blip>
          <a:srcRect b="13099"/>
          <a:stretch/>
        </p:blipFill>
        <p:spPr bwMode="auto">
          <a:xfrm>
            <a:off x="6831815" y="0"/>
            <a:ext cx="2304000" cy="290945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5">
            <a:extLst>
              <a:ext uri="{FF2B5EF4-FFF2-40B4-BE49-F238E27FC236}">
                <a16:creationId xmlns="" xmlns:a16="http://schemas.microsoft.com/office/drawing/2014/main" id="{A2A4F5B7-B378-4A2D-8790-3FBF964135B2}"/>
              </a:ext>
            </a:extLst>
          </p:cNvPr>
          <p:cNvSpPr txBox="1"/>
          <p:nvPr/>
        </p:nvSpPr>
        <p:spPr>
          <a:xfrm>
            <a:off x="1500333" y="3240987"/>
            <a:ext cx="6317535" cy="530894"/>
          </a:xfrm>
          <a:prstGeom prst="rect">
            <a:avLst/>
          </a:prstGeom>
          <a:noFill/>
          <a:ln>
            <a:noFill/>
          </a:ln>
        </p:spPr>
        <p:txBody>
          <a:bodyPr vert="horz" wrap="square" lIns="68559" tIns="34280" rIns="68559" bIns="34280" rtlCol="0">
            <a:spAutoFit/>
          </a:bodyPr>
          <a:lstStyle/>
          <a:p>
            <a:pPr algn="ctr"/>
            <a:r>
              <a:rPr lang="zh-CN" altLang="en-US" sz="3000" b="1" dirty="0">
                <a:solidFill>
                  <a:schemeClr val="accent1"/>
                </a:solidFill>
                <a:latin typeface="微软雅黑" pitchFamily="34" charset="-122"/>
                <a:ea typeface="微软雅黑" pitchFamily="34" charset="-122"/>
              </a:rPr>
              <a:t>学习</a:t>
            </a:r>
            <a:r>
              <a:rPr lang="zh-CN" altLang="en-US" sz="3000" b="1" dirty="0" smtClean="0">
                <a:solidFill>
                  <a:schemeClr val="accent1"/>
                </a:solidFill>
                <a:latin typeface="微软雅黑" pitchFamily="34" charset="-122"/>
                <a:ea typeface="微软雅黑" pitchFamily="34" charset="-122"/>
              </a:rPr>
              <a:t>知识产权   保护</a:t>
            </a:r>
            <a:r>
              <a:rPr lang="zh-CN" altLang="en-US" sz="3000" b="1" dirty="0">
                <a:solidFill>
                  <a:schemeClr val="accent1"/>
                </a:solidFill>
                <a:latin typeface="微软雅黑" pitchFamily="34" charset="-122"/>
                <a:ea typeface="微软雅黑" pitchFamily="34" charset="-122"/>
              </a:rPr>
              <a:t>自己的合法</a:t>
            </a:r>
            <a:r>
              <a:rPr lang="zh-CN" altLang="en-US" sz="3000" b="1" dirty="0" smtClean="0">
                <a:solidFill>
                  <a:schemeClr val="accent1"/>
                </a:solidFill>
                <a:latin typeface="微软雅黑" pitchFamily="34" charset="-122"/>
                <a:ea typeface="微软雅黑" pitchFamily="34" charset="-122"/>
              </a:rPr>
              <a:t>权利</a:t>
            </a:r>
            <a:endParaRPr lang="zh-CN" altLang="en-US" sz="30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76626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 y="520730"/>
            <a:ext cx="4003964" cy="276999"/>
          </a:xfrm>
          <a:prstGeom prst="rect">
            <a:avLst/>
          </a:prstGeom>
          <a:pattFill prst="pct10">
            <a:fgClr>
              <a:schemeClr val="accent1"/>
            </a:fgClr>
            <a:bgClr>
              <a:schemeClr val="bg1"/>
            </a:bgClr>
          </a:pattFill>
        </p:spPr>
        <p:txBody>
          <a:bodyPr vert="horz" wrap="square" lIns="0" tIns="0" rIns="0" bIns="0" rtlCol="0" anchor="ctr" anchorCtr="1">
            <a:spAutoFit/>
          </a:bodyPr>
          <a:lstStyle/>
          <a:p>
            <a:r>
              <a:rPr lang="zh-CN" altLang="en-US" dirty="0" smtClean="0">
                <a:latin typeface="微软雅黑" pitchFamily="34" charset="-122"/>
                <a:ea typeface="微软雅黑" pitchFamily="34" charset="-122"/>
              </a:rPr>
              <a:t>人类科技进步史</a:t>
            </a:r>
            <a:r>
              <a:rPr lang="zh-CN" altLang="en-US" dirty="0">
                <a:latin typeface="微软雅黑" pitchFamily="34" charset="-122"/>
                <a:ea typeface="微软雅黑" pitchFamily="34" charset="-122"/>
              </a:rPr>
              <a:t>便是一</a:t>
            </a:r>
            <a:r>
              <a:rPr lang="zh-CN" altLang="en-US" dirty="0" smtClean="0">
                <a:latin typeface="微软雅黑" pitchFamily="34" charset="-122"/>
                <a:ea typeface="微软雅黑" pitchFamily="34" charset="-122"/>
              </a:rPr>
              <a:t>部知识产权史</a:t>
            </a:r>
            <a:endParaRPr lang="zh-CN" altLang="en-US"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3" name="TextBox 9"/>
          <p:cNvSpPr txBox="1"/>
          <p:nvPr/>
        </p:nvSpPr>
        <p:spPr>
          <a:xfrm rot="13776343">
            <a:off x="3427663" y="1135334"/>
            <a:ext cx="338554" cy="1353123"/>
          </a:xfrm>
          <a:prstGeom prst="rect">
            <a:avLst/>
          </a:prstGeom>
          <a:noFill/>
        </p:spPr>
        <p:txBody>
          <a:bodyPr vert="vert" wrap="square" rtlCol="0">
            <a:spAutoFit/>
          </a:bodyPr>
          <a:lstStyle/>
          <a:p>
            <a:r>
              <a:rPr lang="zh-CN" altLang="en-US" sz="1000" dirty="0" smtClean="0">
                <a:latin typeface="微软雅黑" panose="020B0503020204020204" pitchFamily="34" charset="-122"/>
                <a:ea typeface="微软雅黑" panose="020B0503020204020204" pitchFamily="34" charset="-122"/>
              </a:rPr>
              <a:t>日本</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专利法</a:t>
            </a:r>
            <a:r>
              <a:rPr lang="en-US" altLang="zh-CN" sz="1000" dirty="0" smtClean="0">
                <a:latin typeface="微软雅黑" panose="020B0503020204020204" pitchFamily="34" charset="-122"/>
                <a:ea typeface="微软雅黑" panose="020B0503020204020204" pitchFamily="34" charset="-122"/>
              </a:rPr>
              <a:t>》</a:t>
            </a:r>
          </a:p>
        </p:txBody>
      </p:sp>
      <p:cxnSp>
        <p:nvCxnSpPr>
          <p:cNvPr id="2" name="直接连接符 1"/>
          <p:cNvCxnSpPr/>
          <p:nvPr/>
        </p:nvCxnSpPr>
        <p:spPr>
          <a:xfrm>
            <a:off x="502276" y="2323501"/>
            <a:ext cx="8203842" cy="0"/>
          </a:xfrm>
          <a:prstGeom prst="line">
            <a:avLst/>
          </a:prstGeom>
          <a:ln w="12700">
            <a:solidFill>
              <a:schemeClr val="bg1">
                <a:lumMod val="50000"/>
              </a:schemeClr>
            </a:solidFill>
            <a:prstDash val="dashDot"/>
            <a:tailEnd type="stealth" w="lg" len="lg"/>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18045" y="2251493"/>
            <a:ext cx="143972"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 name="椭圆 3"/>
          <p:cNvSpPr/>
          <p:nvPr/>
        </p:nvSpPr>
        <p:spPr>
          <a:xfrm>
            <a:off x="3708171" y="2251493"/>
            <a:ext cx="143972"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5" name="椭圆 4"/>
          <p:cNvSpPr/>
          <p:nvPr/>
        </p:nvSpPr>
        <p:spPr>
          <a:xfrm>
            <a:off x="5526969" y="2251493"/>
            <a:ext cx="143972"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p:nvSpPr>
        <p:spPr>
          <a:xfrm>
            <a:off x="7925102" y="2251493"/>
            <a:ext cx="143972"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7" name="矩形 6"/>
          <p:cNvSpPr/>
          <p:nvPr/>
        </p:nvSpPr>
        <p:spPr>
          <a:xfrm>
            <a:off x="1623653" y="1819869"/>
            <a:ext cx="1131902" cy="338554"/>
          </a:xfrm>
          <a:prstGeom prst="rect">
            <a:avLst/>
          </a:prstGeom>
        </p:spPr>
        <p:txBody>
          <a:bodyPr wrap="square">
            <a:spAutoFit/>
          </a:bodyPr>
          <a:lstStyle/>
          <a:p>
            <a:pPr algn="ctr"/>
            <a:r>
              <a:rPr lang="en-US" altLang="zh-CN" sz="1600" b="1" dirty="0" smtClean="0">
                <a:solidFill>
                  <a:schemeClr val="accent1"/>
                </a:solidFill>
                <a:latin typeface="方正清刻本悦宋简体" panose="02000000000000000000" pitchFamily="2" charset="-122"/>
                <a:ea typeface="方正清刻本悦宋简体" panose="02000000000000000000" pitchFamily="2" charset="-122"/>
              </a:rPr>
              <a:t>1760</a:t>
            </a:r>
            <a:endParaRPr lang="zh-CN" altLang="en-US" sz="1600" b="1"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8" name="矩形 7"/>
          <p:cNvSpPr/>
          <p:nvPr/>
        </p:nvSpPr>
        <p:spPr>
          <a:xfrm>
            <a:off x="3211429" y="1819869"/>
            <a:ext cx="1141766" cy="338554"/>
          </a:xfrm>
          <a:prstGeom prst="rect">
            <a:avLst/>
          </a:prstGeom>
        </p:spPr>
        <p:txBody>
          <a:bodyPr wrap="square">
            <a:spAutoFit/>
          </a:bodyPr>
          <a:lstStyle/>
          <a:p>
            <a:pPr algn="ctr"/>
            <a:r>
              <a:rPr lang="en-US" altLang="zh-CN" sz="1600" b="1" dirty="0" smtClean="0">
                <a:solidFill>
                  <a:schemeClr val="accent1"/>
                </a:solidFill>
                <a:latin typeface="方正清刻本悦宋简体" panose="02000000000000000000" pitchFamily="2" charset="-122"/>
                <a:ea typeface="方正清刻本悦宋简体" panose="02000000000000000000" pitchFamily="2" charset="-122"/>
              </a:rPr>
              <a:t>1870</a:t>
            </a:r>
            <a:endParaRPr lang="zh-CN" altLang="en-US" sz="1600" b="1"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9" name="矩形 8"/>
          <p:cNvSpPr/>
          <p:nvPr/>
        </p:nvSpPr>
        <p:spPr>
          <a:xfrm>
            <a:off x="5028072" y="1819869"/>
            <a:ext cx="1141766" cy="338554"/>
          </a:xfrm>
          <a:prstGeom prst="rect">
            <a:avLst/>
          </a:prstGeom>
        </p:spPr>
        <p:txBody>
          <a:bodyPr wrap="square">
            <a:spAutoFit/>
          </a:bodyPr>
          <a:lstStyle/>
          <a:p>
            <a:pPr algn="ctr"/>
            <a:r>
              <a:rPr lang="en-US" altLang="zh-CN" sz="1600" b="1" dirty="0" smtClean="0">
                <a:solidFill>
                  <a:schemeClr val="accent1"/>
                </a:solidFill>
                <a:latin typeface="方正清刻本悦宋简体" panose="02000000000000000000" pitchFamily="2" charset="-122"/>
                <a:ea typeface="方正清刻本悦宋简体" panose="02000000000000000000" pitchFamily="2" charset="-122"/>
              </a:rPr>
              <a:t>1959</a:t>
            </a:r>
            <a:endParaRPr lang="zh-CN" altLang="en-US" sz="1600" b="1"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15" name="TextBox 9"/>
          <p:cNvSpPr txBox="1"/>
          <p:nvPr/>
        </p:nvSpPr>
        <p:spPr>
          <a:xfrm rot="16200000">
            <a:off x="1765584" y="3554753"/>
            <a:ext cx="861774" cy="1139038"/>
          </a:xfrm>
          <a:prstGeom prst="rect">
            <a:avLst/>
          </a:prstGeom>
          <a:noFill/>
        </p:spPr>
        <p:txBody>
          <a:bodyPr vert="eaVert" wrap="square" rtlCol="0">
            <a:spAutoFit/>
          </a:bodyPr>
          <a:lstStyle/>
          <a:p>
            <a:pPr algn="ctr"/>
            <a:r>
              <a:rPr lang="zh-CN" altLang="en-US" sz="1100" dirty="0">
                <a:latin typeface="微软雅黑" panose="020B0503020204020204" pitchFamily="34" charset="-122"/>
                <a:ea typeface="微软雅黑" panose="020B0503020204020204" pitchFamily="34" charset="-122"/>
              </a:rPr>
              <a:t>第一次</a:t>
            </a:r>
            <a:r>
              <a:rPr lang="zh-CN" altLang="en-US" sz="1100" dirty="0" smtClean="0">
                <a:latin typeface="微软雅黑" panose="020B0503020204020204" pitchFamily="34" charset="-122"/>
                <a:ea typeface="微软雅黑" panose="020B0503020204020204" pitchFamily="34" charset="-122"/>
              </a:rPr>
              <a:t>工业革命</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latin typeface="微软雅黑" panose="020B0503020204020204" pitchFamily="34" charset="-122"/>
                <a:ea typeface="微软雅黑" panose="020B0503020204020204" pitchFamily="34" charset="-122"/>
              </a:rPr>
              <a:t>机械化生产</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以水利和蒸汽为动力的机器制造</a:t>
            </a:r>
            <a:endParaRPr lang="en-US" altLang="zh-CN" sz="11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6" name="TextBox 9"/>
          <p:cNvSpPr txBox="1"/>
          <p:nvPr/>
        </p:nvSpPr>
        <p:spPr>
          <a:xfrm rot="16200000">
            <a:off x="3385953" y="3333506"/>
            <a:ext cx="861774" cy="1581531"/>
          </a:xfrm>
          <a:prstGeom prst="rect">
            <a:avLst/>
          </a:prstGeom>
          <a:noFill/>
        </p:spPr>
        <p:txBody>
          <a:bodyPr vert="eaVert" wrap="square" rtlCol="0">
            <a:spAutoFit/>
          </a:bodyPr>
          <a:lstStyle/>
          <a:p>
            <a:pPr algn="ctr"/>
            <a:r>
              <a:rPr lang="zh-CN" altLang="en-US" sz="1100" dirty="0" smtClean="0">
                <a:latin typeface="微软雅黑" panose="020B0503020204020204" pitchFamily="34" charset="-122"/>
                <a:ea typeface="微软雅黑" panose="020B0503020204020204" pitchFamily="34" charset="-122"/>
              </a:rPr>
              <a:t>第二次工业革命</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latin typeface="微软雅黑" panose="020B0503020204020204" pitchFamily="34" charset="-122"/>
                <a:ea typeface="微软雅黑" panose="020B0503020204020204" pitchFamily="34" charset="-122"/>
              </a:rPr>
              <a:t>流水线生产</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以劳动分工和电力应用为基础的大规模生产</a:t>
            </a:r>
            <a:endParaRPr lang="en-US" altLang="zh-CN" sz="11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8" name="TextBox 9"/>
          <p:cNvSpPr txBox="1"/>
          <p:nvPr/>
        </p:nvSpPr>
        <p:spPr>
          <a:xfrm rot="16200000">
            <a:off x="5113945" y="3550319"/>
            <a:ext cx="1031051" cy="1370333"/>
          </a:xfrm>
          <a:prstGeom prst="rect">
            <a:avLst/>
          </a:prstGeom>
          <a:noFill/>
        </p:spPr>
        <p:txBody>
          <a:bodyPr vert="eaVert" wrap="square" rtlCol="0">
            <a:spAutoFit/>
          </a:bodyPr>
          <a:lstStyle/>
          <a:p>
            <a:pPr algn="ctr"/>
            <a:r>
              <a:rPr lang="zh-CN" altLang="en-US" sz="1100" dirty="0" smtClean="0">
                <a:latin typeface="微软雅黑" panose="020B0503020204020204" pitchFamily="34" charset="-122"/>
                <a:ea typeface="微软雅黑" panose="020B0503020204020204" pitchFamily="34" charset="-122"/>
              </a:rPr>
              <a:t>第三次工业革命</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a:latin typeface="微软雅黑" panose="020B0503020204020204" pitchFamily="34" charset="-122"/>
                <a:ea typeface="微软雅黑" panose="020B0503020204020204" pitchFamily="34" charset="-122"/>
              </a:rPr>
              <a:t>自动化</a:t>
            </a:r>
            <a:r>
              <a:rPr lang="zh-CN" altLang="en-US" sz="1100" dirty="0" smtClean="0">
                <a:latin typeface="微软雅黑" panose="020B0503020204020204" pitchFamily="34" charset="-122"/>
                <a:ea typeface="微软雅黑" panose="020B0503020204020204" pitchFamily="34" charset="-122"/>
              </a:rPr>
              <a:t>生产</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以电子设备和</a:t>
            </a:r>
            <a:r>
              <a:rPr lang="en-US" altLang="zh-CN" sz="1100" dirty="0" smtClean="0">
                <a:solidFill>
                  <a:schemeClr val="bg1">
                    <a:lumMod val="75000"/>
                  </a:schemeClr>
                </a:solidFill>
                <a:latin typeface="微软雅黑" panose="020B0503020204020204" pitchFamily="34" charset="-122"/>
                <a:ea typeface="微软雅黑" panose="020B0503020204020204" pitchFamily="34" charset="-122"/>
              </a:rPr>
              <a:t>IT</a:t>
            </a: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技术为基础的自动化生产</a:t>
            </a:r>
            <a:endParaRPr lang="en-US" altLang="zh-CN" sz="1100" dirty="0" smtClean="0">
              <a:solidFill>
                <a:schemeClr val="bg1">
                  <a:lumMod val="75000"/>
                </a:schemeClr>
              </a:solidFill>
              <a:latin typeface="微软雅黑" panose="020B0503020204020204" pitchFamily="34" charset="-122"/>
              <a:ea typeface="微软雅黑" panose="020B0503020204020204" pitchFamily="34" charset="-122"/>
            </a:endParaRPr>
          </a:p>
          <a:p>
            <a:pPr algn="ctr"/>
            <a:endParaRPr lang="en-US" altLang="zh-CN" sz="11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9" name="TextBox 9"/>
          <p:cNvSpPr txBox="1"/>
          <p:nvPr/>
        </p:nvSpPr>
        <p:spPr>
          <a:xfrm rot="16200000">
            <a:off x="7484987" y="3488183"/>
            <a:ext cx="1031051" cy="1519320"/>
          </a:xfrm>
          <a:prstGeom prst="rect">
            <a:avLst/>
          </a:prstGeom>
          <a:noFill/>
        </p:spPr>
        <p:txBody>
          <a:bodyPr vert="eaVert" wrap="square" rtlCol="0">
            <a:spAutoFit/>
          </a:bodyPr>
          <a:lstStyle/>
          <a:p>
            <a:pPr algn="ctr"/>
            <a:r>
              <a:rPr lang="zh-CN" altLang="en-US" sz="1100" dirty="0" smtClean="0">
                <a:latin typeface="微软雅黑" panose="020B0503020204020204" pitchFamily="34" charset="-122"/>
                <a:ea typeface="微软雅黑" panose="020B0503020204020204" pitchFamily="34" charset="-122"/>
              </a:rPr>
              <a:t>第四次工业革命</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latin typeface="微软雅黑" panose="020B0503020204020204" pitchFamily="34" charset="-122"/>
                <a:ea typeface="微软雅黑" panose="020B0503020204020204" pitchFamily="34" charset="-122"/>
              </a:rPr>
              <a:t>智能化生产</a:t>
            </a:r>
            <a:endParaRPr lang="en-US" altLang="zh-CN" sz="1100" dirty="0" smtClean="0">
              <a:latin typeface="微软雅黑" panose="020B0503020204020204" pitchFamily="34" charset="-122"/>
              <a:ea typeface="微软雅黑" panose="020B0503020204020204" pitchFamily="34" charset="-122"/>
            </a:endParaRPr>
          </a:p>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信息技术、物联网和制造相结合的智能化生产</a:t>
            </a:r>
            <a:endParaRPr lang="en-US" altLang="zh-CN" sz="1100" dirty="0" smtClean="0">
              <a:solidFill>
                <a:schemeClr val="bg1">
                  <a:lumMod val="75000"/>
                </a:schemeClr>
              </a:solidFill>
              <a:latin typeface="微软雅黑" panose="020B0503020204020204" pitchFamily="34" charset="-122"/>
              <a:ea typeface="微软雅黑" panose="020B0503020204020204" pitchFamily="34" charset="-122"/>
            </a:endParaRPr>
          </a:p>
          <a:p>
            <a:pPr algn="ctr"/>
            <a:endParaRPr lang="en-US" altLang="zh-CN" sz="11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722509" y="3551147"/>
            <a:ext cx="984843" cy="238507"/>
          </a:xfrm>
          <a:prstGeom prst="rect">
            <a:avLst/>
          </a:prstGeom>
          <a:noFill/>
        </p:spPr>
        <p:txBody>
          <a:bodyPr vert="horz" wrap="none" lIns="68559" tIns="34280" rIns="68559" bIns="34280" rtlCol="0">
            <a:spAutoFit/>
          </a:bodyPr>
          <a:lstStyle/>
          <a:p>
            <a:pPr algn="ctr"/>
            <a:r>
              <a:rPr lang="zh-CN" altLang="en-US" sz="1100" dirty="0">
                <a:solidFill>
                  <a:schemeClr val="bg1">
                    <a:lumMod val="75000"/>
                  </a:schemeClr>
                </a:solidFill>
                <a:latin typeface="微软雅黑" panose="020B0503020204020204" pitchFamily="34" charset="-122"/>
                <a:ea typeface="微软雅黑" panose="020B0503020204020204" pitchFamily="34" charset="-122"/>
              </a:rPr>
              <a:t>第一台纺织机</a:t>
            </a:r>
          </a:p>
        </p:txBody>
      </p:sp>
      <p:sp>
        <p:nvSpPr>
          <p:cNvPr id="23" name="TextBox 22"/>
          <p:cNvSpPr txBox="1"/>
          <p:nvPr/>
        </p:nvSpPr>
        <p:spPr>
          <a:xfrm>
            <a:off x="3320678" y="3555263"/>
            <a:ext cx="984844" cy="238507"/>
          </a:xfrm>
          <a:prstGeom prst="rect">
            <a:avLst/>
          </a:prstGeom>
          <a:noFill/>
        </p:spPr>
        <p:txBody>
          <a:bodyPr vert="horz" wrap="none" lIns="68559" tIns="34280" rIns="68559" bIns="34280" rtlCol="0">
            <a:spAutoFit/>
          </a:bodyPr>
          <a:lstStyle/>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第一条屠宰线</a:t>
            </a:r>
            <a:endParaRPr lang="zh-CN" altLang="en-US" sz="11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811623" y="3554217"/>
            <a:ext cx="1690165" cy="238507"/>
          </a:xfrm>
          <a:prstGeom prst="rect">
            <a:avLst/>
          </a:prstGeom>
          <a:noFill/>
        </p:spPr>
        <p:txBody>
          <a:bodyPr vert="horz" wrap="none" lIns="68559" tIns="34280" rIns="68559" bIns="34280" rtlCol="0">
            <a:spAutoFit/>
          </a:bodyPr>
          <a:lstStyle/>
          <a:p>
            <a:pPr algn="ctr"/>
            <a:r>
              <a:rPr lang="zh-CN" altLang="en-US" sz="1100" dirty="0">
                <a:solidFill>
                  <a:schemeClr val="bg1">
                    <a:lumMod val="75000"/>
                  </a:schemeClr>
                </a:solidFill>
                <a:latin typeface="微软雅黑" panose="020B0503020204020204" pitchFamily="34" charset="-122"/>
                <a:ea typeface="微软雅黑" panose="020B0503020204020204" pitchFamily="34" charset="-122"/>
              </a:rPr>
              <a:t>第一台可编程逻辑控制器</a:t>
            </a:r>
          </a:p>
        </p:txBody>
      </p:sp>
      <p:sp>
        <p:nvSpPr>
          <p:cNvPr id="26" name="TextBox 25"/>
          <p:cNvSpPr txBox="1"/>
          <p:nvPr/>
        </p:nvSpPr>
        <p:spPr>
          <a:xfrm>
            <a:off x="7425200" y="3554217"/>
            <a:ext cx="1185218" cy="238507"/>
          </a:xfrm>
          <a:prstGeom prst="rect">
            <a:avLst/>
          </a:prstGeom>
          <a:noFill/>
        </p:spPr>
        <p:txBody>
          <a:bodyPr vert="horz" wrap="none" lIns="68559" tIns="34280" rIns="68559" bIns="34280" rtlCol="0">
            <a:spAutoFit/>
          </a:bodyPr>
          <a:lstStyle/>
          <a:p>
            <a:pPr algn="ctr"/>
            <a:r>
              <a:rPr lang="zh-CN" altLang="en-US" sz="1100" dirty="0" smtClean="0">
                <a:solidFill>
                  <a:schemeClr val="bg1">
                    <a:lumMod val="75000"/>
                  </a:schemeClr>
                </a:solidFill>
                <a:latin typeface="微软雅黑" panose="020B0503020204020204" pitchFamily="34" charset="-122"/>
                <a:ea typeface="微软雅黑" panose="020B0503020204020204" pitchFamily="34" charset="-122"/>
              </a:rPr>
              <a:t>德国</a:t>
            </a:r>
            <a:r>
              <a:rPr lang="zh-CN" altLang="en-US" sz="1100" dirty="0">
                <a:solidFill>
                  <a:schemeClr val="bg1">
                    <a:lumMod val="75000"/>
                  </a:schemeClr>
                </a:solidFill>
                <a:latin typeface="微软雅黑" panose="020B0503020204020204" pitchFamily="34" charset="-122"/>
                <a:ea typeface="微软雅黑" panose="020B0503020204020204" pitchFamily="34" charset="-122"/>
              </a:rPr>
              <a:t>提出工业</a:t>
            </a:r>
            <a:r>
              <a:rPr lang="en-US" altLang="zh-CN" sz="1100" dirty="0">
                <a:solidFill>
                  <a:schemeClr val="bg1">
                    <a:lumMod val="75000"/>
                  </a:schemeClr>
                </a:solidFill>
                <a:latin typeface="微软雅黑" panose="020B0503020204020204" pitchFamily="34" charset="-122"/>
                <a:ea typeface="微软雅黑" panose="020B0503020204020204" pitchFamily="34" charset="-122"/>
              </a:rPr>
              <a:t>4.0</a:t>
            </a:r>
            <a:endParaRPr lang="zh-CN" altLang="en-US" sz="1100" dirty="0">
              <a:solidFill>
                <a:schemeClr val="bg1">
                  <a:lumMod val="75000"/>
                </a:schemeClr>
              </a:solidFill>
              <a:latin typeface="微软雅黑" panose="020B0503020204020204" pitchFamily="34" charset="-122"/>
              <a:ea typeface="微软雅黑" panose="020B0503020204020204" pitchFamily="34" charset="-122"/>
            </a:endParaRPr>
          </a:p>
        </p:txBody>
      </p:sp>
      <p:pic>
        <p:nvPicPr>
          <p:cNvPr id="10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557" y="2613036"/>
            <a:ext cx="864000" cy="864000"/>
          </a:xfrm>
          <a:prstGeom prst="ellipse">
            <a:avLst/>
          </a:prstGeom>
          <a:ln w="19050">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112" y="2613036"/>
            <a:ext cx="864000" cy="864000"/>
          </a:xfrm>
          <a:prstGeom prst="ellipse">
            <a:avLst/>
          </a:prstGeom>
          <a:ln w="19050">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9"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00" y="2613036"/>
            <a:ext cx="864000" cy="864000"/>
          </a:xfrm>
          <a:prstGeom prst="ellipse">
            <a:avLst/>
          </a:prstGeom>
          <a:ln w="19050">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 descr="E:\魏丽敏\2013-2018\讲座准备\知识产权系列讲座1知识产权与保护\QQ截图20190529171103.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4000" y="2613036"/>
            <a:ext cx="864000" cy="864000"/>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椭圆 23"/>
          <p:cNvSpPr>
            <a:spLocks noChangeAspect="1"/>
          </p:cNvSpPr>
          <p:nvPr/>
        </p:nvSpPr>
        <p:spPr>
          <a:xfrm>
            <a:off x="916859" y="2268192"/>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7" name="矩形 26"/>
          <p:cNvSpPr/>
          <p:nvPr/>
        </p:nvSpPr>
        <p:spPr>
          <a:xfrm>
            <a:off x="385229" y="2390804"/>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1624</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31" name="TextBox 9"/>
          <p:cNvSpPr txBox="1"/>
          <p:nvPr/>
        </p:nvSpPr>
        <p:spPr>
          <a:xfrm rot="13890059">
            <a:off x="1153239" y="1390475"/>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英国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垄断法规</a:t>
            </a:r>
            <a:r>
              <a:rPr lang="en-US" altLang="zh-CN" sz="1000" dirty="0" smtClean="0">
                <a:latin typeface="微软雅黑" panose="020B0503020204020204" pitchFamily="34" charset="-122"/>
                <a:ea typeface="微软雅黑" panose="020B0503020204020204" pitchFamily="34" charset="-122"/>
              </a:rPr>
              <a:t>》</a:t>
            </a:r>
          </a:p>
        </p:txBody>
      </p:sp>
      <p:sp>
        <p:nvSpPr>
          <p:cNvPr id="32" name="椭圆 31"/>
          <p:cNvSpPr>
            <a:spLocks noChangeAspect="1"/>
          </p:cNvSpPr>
          <p:nvPr/>
        </p:nvSpPr>
        <p:spPr>
          <a:xfrm>
            <a:off x="1410526" y="2266056"/>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33" name="矩形 32"/>
          <p:cNvSpPr/>
          <p:nvPr/>
        </p:nvSpPr>
        <p:spPr>
          <a:xfrm>
            <a:off x="878896" y="2388668"/>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1710</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34" name="TextBox 9"/>
          <p:cNvSpPr txBox="1"/>
          <p:nvPr/>
        </p:nvSpPr>
        <p:spPr>
          <a:xfrm rot="13818853">
            <a:off x="1692410" y="1222383"/>
            <a:ext cx="338554" cy="1235819"/>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英国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安妮女王法</a:t>
            </a:r>
            <a:r>
              <a:rPr lang="en-US" altLang="zh-CN" sz="1000" dirty="0" smtClean="0">
                <a:latin typeface="微软雅黑" panose="020B0503020204020204" pitchFamily="34" charset="-122"/>
                <a:ea typeface="微软雅黑" panose="020B0503020204020204" pitchFamily="34" charset="-122"/>
              </a:rPr>
              <a:t>》</a:t>
            </a:r>
          </a:p>
        </p:txBody>
      </p:sp>
      <p:sp>
        <p:nvSpPr>
          <p:cNvPr id="35" name="椭圆 34"/>
          <p:cNvSpPr>
            <a:spLocks noChangeAspect="1"/>
          </p:cNvSpPr>
          <p:nvPr/>
        </p:nvSpPr>
        <p:spPr>
          <a:xfrm>
            <a:off x="2666131" y="2266056"/>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36" name="矩形 35"/>
          <p:cNvSpPr/>
          <p:nvPr/>
        </p:nvSpPr>
        <p:spPr>
          <a:xfrm>
            <a:off x="2147379" y="2388668"/>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1790</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37" name="TextBox 9"/>
          <p:cNvSpPr txBox="1"/>
          <p:nvPr/>
        </p:nvSpPr>
        <p:spPr>
          <a:xfrm rot="13774356">
            <a:off x="2838121" y="1401217"/>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美国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专利法</a:t>
            </a:r>
            <a:r>
              <a:rPr lang="en-US" altLang="zh-CN" sz="1000" dirty="0" smtClean="0">
                <a:latin typeface="微软雅黑" panose="020B0503020204020204" pitchFamily="34" charset="-122"/>
                <a:ea typeface="微软雅黑" panose="020B0503020204020204" pitchFamily="34" charset="-122"/>
              </a:rPr>
              <a:t>》</a:t>
            </a:r>
          </a:p>
        </p:txBody>
      </p:sp>
      <p:sp>
        <p:nvSpPr>
          <p:cNvPr id="41" name="椭圆 40"/>
          <p:cNvSpPr>
            <a:spLocks noChangeAspect="1"/>
          </p:cNvSpPr>
          <p:nvPr/>
        </p:nvSpPr>
        <p:spPr>
          <a:xfrm>
            <a:off x="3095408" y="2263920"/>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4" name="椭圆 43"/>
          <p:cNvSpPr>
            <a:spLocks noChangeAspect="1"/>
          </p:cNvSpPr>
          <p:nvPr/>
        </p:nvSpPr>
        <p:spPr>
          <a:xfrm>
            <a:off x="4211491" y="2266056"/>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5" name="矩形 44"/>
          <p:cNvSpPr/>
          <p:nvPr/>
        </p:nvSpPr>
        <p:spPr>
          <a:xfrm>
            <a:off x="3699178" y="2388668"/>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1877</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46" name="TextBox 9"/>
          <p:cNvSpPr txBox="1"/>
          <p:nvPr/>
        </p:nvSpPr>
        <p:spPr>
          <a:xfrm rot="13566250">
            <a:off x="4377042" y="1388339"/>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德国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专利法</a:t>
            </a:r>
            <a:r>
              <a:rPr lang="en-US" altLang="zh-CN" sz="1000" dirty="0" smtClean="0">
                <a:latin typeface="微软雅黑" panose="020B0503020204020204" pitchFamily="34" charset="-122"/>
                <a:ea typeface="微软雅黑" panose="020B0503020204020204" pitchFamily="34" charset="-122"/>
              </a:rPr>
              <a:t>》</a:t>
            </a:r>
          </a:p>
        </p:txBody>
      </p:sp>
      <p:sp>
        <p:nvSpPr>
          <p:cNvPr id="47" name="椭圆 46"/>
          <p:cNvSpPr>
            <a:spLocks noChangeAspect="1"/>
          </p:cNvSpPr>
          <p:nvPr/>
        </p:nvSpPr>
        <p:spPr>
          <a:xfrm>
            <a:off x="4602134" y="2263920"/>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8" name="矩形 47"/>
          <p:cNvSpPr/>
          <p:nvPr/>
        </p:nvSpPr>
        <p:spPr>
          <a:xfrm>
            <a:off x="4102699" y="2386532"/>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1884</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49" name="TextBox 9"/>
          <p:cNvSpPr txBox="1"/>
          <p:nvPr/>
        </p:nvSpPr>
        <p:spPr>
          <a:xfrm rot="13566250">
            <a:off x="4780563" y="1392642"/>
            <a:ext cx="338554" cy="1015663"/>
          </a:xfrm>
          <a:prstGeom prst="rect">
            <a:avLst/>
          </a:prstGeom>
          <a:noFill/>
        </p:spPr>
        <p:txBody>
          <a:bodyPr vert="vert" wrap="square" rtlCol="0">
            <a:spAutoFit/>
          </a:bodyPr>
          <a:lstStyle/>
          <a:p>
            <a:r>
              <a:rPr lang="zh-CN" altLang="en-US" sz="1000" dirty="0" smtClean="0">
                <a:latin typeface="微软雅黑" panose="020B0503020204020204" pitchFamily="34" charset="-122"/>
                <a:ea typeface="微软雅黑" panose="020B0503020204020204" pitchFamily="34" charset="-122"/>
              </a:rPr>
              <a:t>巴黎公约</a:t>
            </a:r>
            <a:endParaRPr lang="en-US" altLang="zh-CN" sz="1000" dirty="0" smtClean="0">
              <a:latin typeface="微软雅黑" panose="020B0503020204020204" pitchFamily="34" charset="-122"/>
              <a:ea typeface="微软雅黑" panose="020B0503020204020204" pitchFamily="34" charset="-122"/>
            </a:endParaRPr>
          </a:p>
        </p:txBody>
      </p:sp>
      <p:sp>
        <p:nvSpPr>
          <p:cNvPr id="50" name="椭圆 49"/>
          <p:cNvSpPr>
            <a:spLocks noChangeAspect="1"/>
          </p:cNvSpPr>
          <p:nvPr/>
        </p:nvSpPr>
        <p:spPr>
          <a:xfrm>
            <a:off x="4969157" y="2263920"/>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52" name="TextBox 9"/>
          <p:cNvSpPr txBox="1"/>
          <p:nvPr/>
        </p:nvSpPr>
        <p:spPr>
          <a:xfrm rot="13566250">
            <a:off x="5077475" y="1426100"/>
            <a:ext cx="338554" cy="1049413"/>
          </a:xfrm>
          <a:prstGeom prst="rect">
            <a:avLst/>
          </a:prstGeom>
          <a:noFill/>
        </p:spPr>
        <p:txBody>
          <a:bodyPr vert="vert" wrap="square" rtlCol="0">
            <a:spAutoFit/>
          </a:bodyPr>
          <a:lstStyle/>
          <a:p>
            <a:pPr algn="ct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伯尔尼公约</a:t>
            </a:r>
            <a:r>
              <a:rPr lang="en-US" altLang="zh-CN" sz="1000" dirty="0" smtClean="0">
                <a:latin typeface="微软雅黑" panose="020B0503020204020204" pitchFamily="34" charset="-122"/>
                <a:ea typeface="微软雅黑" panose="020B0503020204020204" pitchFamily="34" charset="-122"/>
              </a:rPr>
              <a:t>》</a:t>
            </a:r>
          </a:p>
        </p:txBody>
      </p:sp>
      <p:sp>
        <p:nvSpPr>
          <p:cNvPr id="51" name="矩形 50"/>
          <p:cNvSpPr/>
          <p:nvPr/>
        </p:nvSpPr>
        <p:spPr>
          <a:xfrm>
            <a:off x="4501917" y="2386532"/>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1886</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56" name="椭圆 55"/>
          <p:cNvSpPr>
            <a:spLocks noChangeAspect="1"/>
          </p:cNvSpPr>
          <p:nvPr/>
        </p:nvSpPr>
        <p:spPr>
          <a:xfrm>
            <a:off x="5950521" y="2268223"/>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57" name="矩形 56"/>
          <p:cNvSpPr/>
          <p:nvPr/>
        </p:nvSpPr>
        <p:spPr>
          <a:xfrm>
            <a:off x="5444159" y="2390835"/>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1967</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58" name="TextBox 9"/>
          <p:cNvSpPr txBox="1"/>
          <p:nvPr/>
        </p:nvSpPr>
        <p:spPr>
          <a:xfrm rot="13566250">
            <a:off x="6032365" y="1493530"/>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马德里协定</a:t>
            </a:r>
            <a:endParaRPr lang="en-US" altLang="zh-CN" sz="1000" dirty="0" smtClean="0">
              <a:latin typeface="微软雅黑" panose="020B0503020204020204" pitchFamily="34" charset="-122"/>
              <a:ea typeface="微软雅黑" panose="020B0503020204020204" pitchFamily="34" charset="-122"/>
            </a:endParaRPr>
          </a:p>
        </p:txBody>
      </p:sp>
      <p:sp>
        <p:nvSpPr>
          <p:cNvPr id="59" name="椭圆 58"/>
          <p:cNvSpPr>
            <a:spLocks noChangeAspect="1"/>
          </p:cNvSpPr>
          <p:nvPr/>
        </p:nvSpPr>
        <p:spPr>
          <a:xfrm>
            <a:off x="6349739" y="2268223"/>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0" name="矩形 59"/>
          <p:cNvSpPr/>
          <p:nvPr/>
        </p:nvSpPr>
        <p:spPr>
          <a:xfrm>
            <a:off x="5850304" y="2390835"/>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1975</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61" name="TextBox 9"/>
          <p:cNvSpPr txBox="1"/>
          <p:nvPr/>
        </p:nvSpPr>
        <p:spPr>
          <a:xfrm rot="13566250">
            <a:off x="6429898" y="1469271"/>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卢森堡公约</a:t>
            </a:r>
            <a:endParaRPr lang="en-US" altLang="zh-CN" sz="1000" dirty="0">
              <a:latin typeface="微软雅黑" panose="020B0503020204020204" pitchFamily="34" charset="-122"/>
              <a:ea typeface="微软雅黑" panose="020B0503020204020204" pitchFamily="34" charset="-122"/>
            </a:endParaRPr>
          </a:p>
        </p:txBody>
      </p:sp>
      <p:sp>
        <p:nvSpPr>
          <p:cNvPr id="63" name="矩形 62"/>
          <p:cNvSpPr/>
          <p:nvPr/>
        </p:nvSpPr>
        <p:spPr>
          <a:xfrm>
            <a:off x="2589534" y="2386532"/>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1826</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64" name="椭圆 63"/>
          <p:cNvSpPr>
            <a:spLocks noChangeAspect="1"/>
          </p:cNvSpPr>
          <p:nvPr/>
        </p:nvSpPr>
        <p:spPr>
          <a:xfrm>
            <a:off x="6650236" y="2266087"/>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5" name="矩形 64"/>
          <p:cNvSpPr/>
          <p:nvPr/>
        </p:nvSpPr>
        <p:spPr>
          <a:xfrm>
            <a:off x="6150801" y="2388699"/>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1983</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66" name="TextBox 9"/>
          <p:cNvSpPr txBox="1"/>
          <p:nvPr/>
        </p:nvSpPr>
        <p:spPr>
          <a:xfrm rot="13566250">
            <a:off x="6814102" y="1422062"/>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中国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商标法</a:t>
            </a:r>
            <a:r>
              <a:rPr lang="en-US" altLang="zh-CN"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67" name="椭圆 66"/>
          <p:cNvSpPr>
            <a:spLocks noChangeAspect="1"/>
          </p:cNvSpPr>
          <p:nvPr/>
        </p:nvSpPr>
        <p:spPr>
          <a:xfrm>
            <a:off x="6959308" y="2266087"/>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8" name="矩形 67"/>
          <p:cNvSpPr/>
          <p:nvPr/>
        </p:nvSpPr>
        <p:spPr>
          <a:xfrm>
            <a:off x="6459873" y="2388699"/>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1985</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69" name="TextBox 9"/>
          <p:cNvSpPr txBox="1"/>
          <p:nvPr/>
        </p:nvSpPr>
        <p:spPr>
          <a:xfrm rot="13566250">
            <a:off x="7116735" y="1428501"/>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中国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专利法</a:t>
            </a:r>
            <a:r>
              <a:rPr lang="en-US" altLang="zh-CN"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70" name="椭圆 69"/>
          <p:cNvSpPr>
            <a:spLocks noChangeAspect="1"/>
          </p:cNvSpPr>
          <p:nvPr/>
        </p:nvSpPr>
        <p:spPr>
          <a:xfrm>
            <a:off x="7242624" y="2266087"/>
            <a:ext cx="107967"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71" name="矩形 70"/>
          <p:cNvSpPr/>
          <p:nvPr/>
        </p:nvSpPr>
        <p:spPr>
          <a:xfrm>
            <a:off x="6743189" y="2388699"/>
            <a:ext cx="1131902" cy="246221"/>
          </a:xfrm>
          <a:prstGeom prst="rect">
            <a:avLst/>
          </a:prstGeom>
        </p:spPr>
        <p:txBody>
          <a:bodyPr wrap="square">
            <a:spAutoFit/>
          </a:bodyPr>
          <a:lstStyle/>
          <a:p>
            <a:pPr algn="ctr"/>
            <a:r>
              <a:rPr lang="en-US" altLang="zh-CN" sz="1000" dirty="0" smtClean="0">
                <a:latin typeface="方正清刻本悦宋简体" panose="02000000000000000000" pitchFamily="2" charset="-122"/>
                <a:ea typeface="方正清刻本悦宋简体" panose="02000000000000000000" pitchFamily="2" charset="-122"/>
              </a:rPr>
              <a:t>1990</a:t>
            </a:r>
            <a:endParaRPr lang="zh-CN" altLang="en-US" sz="1000" dirty="0">
              <a:latin typeface="方正清刻本悦宋简体" panose="02000000000000000000" pitchFamily="2" charset="-122"/>
              <a:ea typeface="方正清刻本悦宋简体" panose="02000000000000000000" pitchFamily="2" charset="-122"/>
            </a:endParaRPr>
          </a:p>
        </p:txBody>
      </p:sp>
      <p:sp>
        <p:nvSpPr>
          <p:cNvPr id="72" name="TextBox 9"/>
          <p:cNvSpPr txBox="1"/>
          <p:nvPr/>
        </p:nvSpPr>
        <p:spPr>
          <a:xfrm rot="13566250">
            <a:off x="7432246" y="1389867"/>
            <a:ext cx="338554" cy="1015663"/>
          </a:xfrm>
          <a:prstGeom prst="rect">
            <a:avLst/>
          </a:prstGeom>
          <a:noFill/>
        </p:spPr>
        <p:txBody>
          <a:bodyPr vert="vert" wrap="square" rtlCol="0">
            <a:spAutoFit/>
          </a:bodyPr>
          <a:lstStyle/>
          <a:p>
            <a:pPr algn="ctr"/>
            <a:r>
              <a:rPr lang="zh-CN" altLang="en-US" sz="1000" dirty="0" smtClean="0">
                <a:latin typeface="微软雅黑" panose="020B0503020204020204" pitchFamily="34" charset="-122"/>
                <a:ea typeface="微软雅黑" panose="020B0503020204020204" pitchFamily="34" charset="-122"/>
              </a:rPr>
              <a:t>中国</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著作权法</a:t>
            </a:r>
            <a:r>
              <a:rPr lang="en-US" altLang="zh-CN"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0" name="矩形 9"/>
          <p:cNvSpPr/>
          <p:nvPr/>
        </p:nvSpPr>
        <p:spPr>
          <a:xfrm>
            <a:off x="7426205" y="1819869"/>
            <a:ext cx="1141766" cy="338554"/>
          </a:xfrm>
          <a:prstGeom prst="rect">
            <a:avLst/>
          </a:prstGeom>
        </p:spPr>
        <p:txBody>
          <a:bodyPr wrap="square">
            <a:spAutoFit/>
          </a:bodyPr>
          <a:lstStyle/>
          <a:p>
            <a:pPr algn="ctr"/>
            <a:r>
              <a:rPr lang="en-US" altLang="zh-CN" sz="1600" b="1" dirty="0" smtClean="0">
                <a:solidFill>
                  <a:schemeClr val="accent1"/>
                </a:solidFill>
                <a:latin typeface="方正清刻本悦宋简体" panose="02000000000000000000" pitchFamily="2" charset="-122"/>
                <a:ea typeface="方正清刻本悦宋简体" panose="02000000000000000000" pitchFamily="2" charset="-122"/>
              </a:rPr>
              <a:t>2013</a:t>
            </a:r>
            <a:endParaRPr lang="zh-CN" altLang="en-US" sz="1600" b="1"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12" name="灯片编号占位符 11"/>
          <p:cNvSpPr>
            <a:spLocks noGrp="1"/>
          </p:cNvSpPr>
          <p:nvPr>
            <p:ph type="sldNum" sz="quarter" idx="12"/>
          </p:nvPr>
        </p:nvSpPr>
        <p:spPr/>
        <p:txBody>
          <a:bodyPr/>
          <a:lstStyle/>
          <a:p>
            <a:fld id="{3A5DEA3F-5985-4DC4-8157-9881354D619E}" type="slidenum">
              <a:rPr lang="zh-CN" altLang="en-US" smtClean="0"/>
              <a:t>3</a:t>
            </a:fld>
            <a:endParaRPr lang="zh-CN" altLang="en-US"/>
          </a:p>
        </p:txBody>
      </p:sp>
    </p:spTree>
    <p:extLst>
      <p:ext uri="{BB962C8B-B14F-4D97-AF65-F5344CB8AC3E}">
        <p14:creationId xmlns:p14="http://schemas.microsoft.com/office/powerpoint/2010/main" val="934007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42" presetClass="entr" presetSubtype="0" fill="hold" grpId="0" nodeType="withEffect">
                                  <p:stCondLst>
                                    <p:cond delay="15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75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25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par>
                                <p:cTn id="84" presetID="42" presetClass="entr" presetSubtype="0" fill="hold" grpId="0" nodeType="withEffect">
                                  <p:stCondLst>
                                    <p:cond delay="150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16"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ppt_w</p:attrName>
                                        </p:attrNameLst>
                                      </p:cBhvr>
                                      <p:tavLst>
                                        <p:tav tm="0">
                                          <p:val>
                                            <p:fltVal val="0"/>
                                          </p:val>
                                        </p:tav>
                                        <p:tav tm="100000">
                                          <p:val>
                                            <p:strVal val="#ppt_w"/>
                                          </p:val>
                                        </p:tav>
                                      </p:tavLst>
                                    </p:anim>
                                    <p:anim calcmode="lin" valueType="num">
                                      <p:cBhvr>
                                        <p:cTn id="93" dur="500" fill="hold"/>
                                        <p:tgtEl>
                                          <p:spTgt spid="32"/>
                                        </p:tgtEl>
                                        <p:attrNameLst>
                                          <p:attrName>ppt_h</p:attrName>
                                        </p:attrNameLst>
                                      </p:cBhvr>
                                      <p:tavLst>
                                        <p:tav tm="0">
                                          <p:val>
                                            <p:fltVal val="0"/>
                                          </p:val>
                                        </p:tav>
                                        <p:tav tm="100000">
                                          <p:val>
                                            <p:strVal val="#ppt_h"/>
                                          </p:val>
                                        </p:tav>
                                      </p:tavLst>
                                    </p:anim>
                                    <p:animEffect transition="in" filter="fade">
                                      <p:cBhvr>
                                        <p:cTn id="94" dur="500"/>
                                        <p:tgtEl>
                                          <p:spTgt spid="32"/>
                                        </p:tgtEl>
                                      </p:cBhvr>
                                    </p:animEffect>
                                  </p:childTnLst>
                                </p:cTn>
                              </p:par>
                            </p:childTnLst>
                          </p:cTn>
                        </p:par>
                        <p:par>
                          <p:cTn id="95" fill="hold">
                            <p:stCondLst>
                              <p:cond delay="8750"/>
                            </p:stCondLst>
                            <p:childTnLst>
                              <p:par>
                                <p:cTn id="96" presetID="53" presetClass="entr" presetSubtype="16"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42" presetClass="entr" presetSubtype="0" fill="hold" grpId="0" nodeType="withEffect">
                                  <p:stCondLst>
                                    <p:cond delay="150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par>
                                <p:cTn id="117" presetID="42" presetClass="entr" presetSubtype="0" fill="hold" grpId="0" nodeType="withEffect">
                                  <p:stCondLst>
                                    <p:cond delay="150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childTnLst>
                          </p:cTn>
                        </p:par>
                        <p:par>
                          <p:cTn id="122" fill="hold">
                            <p:stCondLst>
                              <p:cond delay="13750"/>
                            </p:stCondLst>
                            <p:childTnLst>
                              <p:par>
                                <p:cTn id="123" presetID="53" presetClass="entr" presetSubtype="16"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Effect transition="in" filter="fade">
                                      <p:cBhvr>
                                        <p:cTn id="127" dur="500"/>
                                        <p:tgtEl>
                                          <p:spTgt spid="41"/>
                                        </p:tgtEl>
                                      </p:cBhvr>
                                    </p:animEffect>
                                  </p:childTnLst>
                                </p:cTn>
                              </p:par>
                              <p:par>
                                <p:cTn id="128" presetID="42" presetClass="entr" presetSubtype="0" fill="hold" grpId="0" nodeType="withEffect">
                                  <p:stCondLst>
                                    <p:cond delay="150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1000"/>
                                        <p:tgtEl>
                                          <p:spTgt spid="43"/>
                                        </p:tgtEl>
                                      </p:cBhvr>
                                    </p:animEffect>
                                    <p:anim calcmode="lin" valueType="num">
                                      <p:cBhvr>
                                        <p:cTn id="131" dur="1000" fill="hold"/>
                                        <p:tgtEl>
                                          <p:spTgt spid="43"/>
                                        </p:tgtEl>
                                        <p:attrNameLst>
                                          <p:attrName>ppt_x</p:attrName>
                                        </p:attrNameLst>
                                      </p:cBhvr>
                                      <p:tavLst>
                                        <p:tav tm="0">
                                          <p:val>
                                            <p:strVal val="#ppt_x"/>
                                          </p:val>
                                        </p:tav>
                                        <p:tav tm="100000">
                                          <p:val>
                                            <p:strVal val="#ppt_x"/>
                                          </p:val>
                                        </p:tav>
                                      </p:tavLst>
                                    </p:anim>
                                    <p:anim calcmode="lin" valueType="num">
                                      <p:cBhvr>
                                        <p:cTn id="132" dur="1000" fill="hold"/>
                                        <p:tgtEl>
                                          <p:spTgt spid="43"/>
                                        </p:tgtEl>
                                        <p:attrNameLst>
                                          <p:attrName>ppt_y</p:attrName>
                                        </p:attrNameLst>
                                      </p:cBhvr>
                                      <p:tavLst>
                                        <p:tav tm="0">
                                          <p:val>
                                            <p:strVal val="#ppt_y+.1"/>
                                          </p:val>
                                        </p:tav>
                                        <p:tav tm="100000">
                                          <p:val>
                                            <p:strVal val="#ppt_y"/>
                                          </p:val>
                                        </p:tav>
                                      </p:tavLst>
                                    </p:anim>
                                  </p:childTnLst>
                                </p:cTn>
                              </p:par>
                            </p:childTnLst>
                          </p:cTn>
                        </p:par>
                        <p:par>
                          <p:cTn id="133" fill="hold">
                            <p:stCondLst>
                              <p:cond delay="16250"/>
                            </p:stCondLst>
                            <p:childTnLst>
                              <p:par>
                                <p:cTn id="134" presetID="53" presetClass="entr" presetSubtype="16" fill="hold" grpId="0" nodeType="after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fltVal val="0"/>
                                          </p:val>
                                        </p:tav>
                                        <p:tav tm="100000">
                                          <p:val>
                                            <p:strVal val="#ppt_w"/>
                                          </p:val>
                                        </p:tav>
                                      </p:tavLst>
                                    </p:anim>
                                    <p:anim calcmode="lin" valueType="num">
                                      <p:cBhvr>
                                        <p:cTn id="137" dur="500" fill="hold"/>
                                        <p:tgtEl>
                                          <p:spTgt spid="44"/>
                                        </p:tgtEl>
                                        <p:attrNameLst>
                                          <p:attrName>ppt_h</p:attrName>
                                        </p:attrNameLst>
                                      </p:cBhvr>
                                      <p:tavLst>
                                        <p:tav tm="0">
                                          <p:val>
                                            <p:fltVal val="0"/>
                                          </p:val>
                                        </p:tav>
                                        <p:tav tm="100000">
                                          <p:val>
                                            <p:strVal val="#ppt_h"/>
                                          </p:val>
                                        </p:tav>
                                      </p:tavLst>
                                    </p:anim>
                                    <p:animEffect transition="in" filter="fade">
                                      <p:cBhvr>
                                        <p:cTn id="138" dur="500"/>
                                        <p:tgtEl>
                                          <p:spTgt spid="4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45"/>
                                        </p:tgtEl>
                                        <p:attrNameLst>
                                          <p:attrName>style.visibility</p:attrName>
                                        </p:attrNameLst>
                                      </p:cBhvr>
                                      <p:to>
                                        <p:strVal val="visible"/>
                                      </p:to>
                                    </p:set>
                                    <p:anim calcmode="lin" valueType="num">
                                      <p:cBhvr>
                                        <p:cTn id="141" dur="500" fill="hold"/>
                                        <p:tgtEl>
                                          <p:spTgt spid="45"/>
                                        </p:tgtEl>
                                        <p:attrNameLst>
                                          <p:attrName>ppt_w</p:attrName>
                                        </p:attrNameLst>
                                      </p:cBhvr>
                                      <p:tavLst>
                                        <p:tav tm="0">
                                          <p:val>
                                            <p:fltVal val="0"/>
                                          </p:val>
                                        </p:tav>
                                        <p:tav tm="100000">
                                          <p:val>
                                            <p:strVal val="#ppt_w"/>
                                          </p:val>
                                        </p:tav>
                                      </p:tavLst>
                                    </p:anim>
                                    <p:anim calcmode="lin" valueType="num">
                                      <p:cBhvr>
                                        <p:cTn id="142" dur="500" fill="hold"/>
                                        <p:tgtEl>
                                          <p:spTgt spid="45"/>
                                        </p:tgtEl>
                                        <p:attrNameLst>
                                          <p:attrName>ppt_h</p:attrName>
                                        </p:attrNameLst>
                                      </p:cBhvr>
                                      <p:tavLst>
                                        <p:tav tm="0">
                                          <p:val>
                                            <p:fltVal val="0"/>
                                          </p:val>
                                        </p:tav>
                                        <p:tav tm="100000">
                                          <p:val>
                                            <p:strVal val="#ppt_h"/>
                                          </p:val>
                                        </p:tav>
                                      </p:tavLst>
                                    </p:anim>
                                    <p:animEffect transition="in" filter="fade">
                                      <p:cBhvr>
                                        <p:cTn id="143" dur="500"/>
                                        <p:tgtEl>
                                          <p:spTgt spid="45"/>
                                        </p:tgtEl>
                                      </p:cBhvr>
                                    </p:animEffect>
                                  </p:childTnLst>
                                </p:cTn>
                              </p:par>
                              <p:par>
                                <p:cTn id="144" presetID="42" presetClass="entr" presetSubtype="0" fill="hold" grpId="0" nodeType="withEffect">
                                  <p:stCondLst>
                                    <p:cond delay="150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1000"/>
                                        <p:tgtEl>
                                          <p:spTgt spid="46"/>
                                        </p:tgtEl>
                                      </p:cBhvr>
                                    </p:animEffect>
                                    <p:anim calcmode="lin" valueType="num">
                                      <p:cBhvr>
                                        <p:cTn id="147" dur="1000" fill="hold"/>
                                        <p:tgtEl>
                                          <p:spTgt spid="46"/>
                                        </p:tgtEl>
                                        <p:attrNameLst>
                                          <p:attrName>ppt_x</p:attrName>
                                        </p:attrNameLst>
                                      </p:cBhvr>
                                      <p:tavLst>
                                        <p:tav tm="0">
                                          <p:val>
                                            <p:strVal val="#ppt_x"/>
                                          </p:val>
                                        </p:tav>
                                        <p:tav tm="100000">
                                          <p:val>
                                            <p:strVal val="#ppt_x"/>
                                          </p:val>
                                        </p:tav>
                                      </p:tavLst>
                                    </p:anim>
                                    <p:anim calcmode="lin" valueType="num">
                                      <p:cBhvr>
                                        <p:cTn id="148" dur="1000" fill="hold"/>
                                        <p:tgtEl>
                                          <p:spTgt spid="46"/>
                                        </p:tgtEl>
                                        <p:attrNameLst>
                                          <p:attrName>ppt_y</p:attrName>
                                        </p:attrNameLst>
                                      </p:cBhvr>
                                      <p:tavLst>
                                        <p:tav tm="0">
                                          <p:val>
                                            <p:strVal val="#ppt_y+.1"/>
                                          </p:val>
                                        </p:tav>
                                        <p:tav tm="100000">
                                          <p:val>
                                            <p:strVal val="#ppt_y"/>
                                          </p:val>
                                        </p:tav>
                                      </p:tavLst>
                                    </p:anim>
                                  </p:childTnLst>
                                </p:cTn>
                              </p:par>
                            </p:childTnLst>
                          </p:cTn>
                        </p:par>
                        <p:par>
                          <p:cTn id="149" fill="hold">
                            <p:stCondLst>
                              <p:cond delay="18750"/>
                            </p:stCondLst>
                            <p:childTnLst>
                              <p:par>
                                <p:cTn id="150" presetID="53" presetClass="entr" presetSubtype="16" fill="hold" grpId="0" nodeType="afterEffect">
                                  <p:stCondLst>
                                    <p:cond delay="0"/>
                                  </p:stCondLst>
                                  <p:childTnLst>
                                    <p:set>
                                      <p:cBhvr>
                                        <p:cTn id="151" dur="1" fill="hold">
                                          <p:stCondLst>
                                            <p:cond delay="0"/>
                                          </p:stCondLst>
                                        </p:cTn>
                                        <p:tgtEl>
                                          <p:spTgt spid="47"/>
                                        </p:tgtEl>
                                        <p:attrNameLst>
                                          <p:attrName>style.visibility</p:attrName>
                                        </p:attrNameLst>
                                      </p:cBhvr>
                                      <p:to>
                                        <p:strVal val="visible"/>
                                      </p:to>
                                    </p:set>
                                    <p:anim calcmode="lin" valueType="num">
                                      <p:cBhvr>
                                        <p:cTn id="152" dur="500" fill="hold"/>
                                        <p:tgtEl>
                                          <p:spTgt spid="47"/>
                                        </p:tgtEl>
                                        <p:attrNameLst>
                                          <p:attrName>ppt_w</p:attrName>
                                        </p:attrNameLst>
                                      </p:cBhvr>
                                      <p:tavLst>
                                        <p:tav tm="0">
                                          <p:val>
                                            <p:fltVal val="0"/>
                                          </p:val>
                                        </p:tav>
                                        <p:tav tm="100000">
                                          <p:val>
                                            <p:strVal val="#ppt_w"/>
                                          </p:val>
                                        </p:tav>
                                      </p:tavLst>
                                    </p:anim>
                                    <p:anim calcmode="lin" valueType="num">
                                      <p:cBhvr>
                                        <p:cTn id="153" dur="500" fill="hold"/>
                                        <p:tgtEl>
                                          <p:spTgt spid="47"/>
                                        </p:tgtEl>
                                        <p:attrNameLst>
                                          <p:attrName>ppt_h</p:attrName>
                                        </p:attrNameLst>
                                      </p:cBhvr>
                                      <p:tavLst>
                                        <p:tav tm="0">
                                          <p:val>
                                            <p:fltVal val="0"/>
                                          </p:val>
                                        </p:tav>
                                        <p:tav tm="100000">
                                          <p:val>
                                            <p:strVal val="#ppt_h"/>
                                          </p:val>
                                        </p:tav>
                                      </p:tavLst>
                                    </p:anim>
                                    <p:animEffect transition="in" filter="fade">
                                      <p:cBhvr>
                                        <p:cTn id="154" dur="500"/>
                                        <p:tgtEl>
                                          <p:spTgt spid="47"/>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p:cTn id="157" dur="200" fill="hold"/>
                                        <p:tgtEl>
                                          <p:spTgt spid="48"/>
                                        </p:tgtEl>
                                        <p:attrNameLst>
                                          <p:attrName>ppt_w</p:attrName>
                                        </p:attrNameLst>
                                      </p:cBhvr>
                                      <p:tavLst>
                                        <p:tav tm="0">
                                          <p:val>
                                            <p:fltVal val="0"/>
                                          </p:val>
                                        </p:tav>
                                        <p:tav tm="100000">
                                          <p:val>
                                            <p:strVal val="#ppt_w"/>
                                          </p:val>
                                        </p:tav>
                                      </p:tavLst>
                                    </p:anim>
                                    <p:anim calcmode="lin" valueType="num">
                                      <p:cBhvr>
                                        <p:cTn id="158" dur="200" fill="hold"/>
                                        <p:tgtEl>
                                          <p:spTgt spid="48"/>
                                        </p:tgtEl>
                                        <p:attrNameLst>
                                          <p:attrName>ppt_h</p:attrName>
                                        </p:attrNameLst>
                                      </p:cBhvr>
                                      <p:tavLst>
                                        <p:tav tm="0">
                                          <p:val>
                                            <p:fltVal val="0"/>
                                          </p:val>
                                        </p:tav>
                                        <p:tav tm="100000">
                                          <p:val>
                                            <p:strVal val="#ppt_h"/>
                                          </p:val>
                                        </p:tav>
                                      </p:tavLst>
                                    </p:anim>
                                    <p:animEffect transition="in" filter="fade">
                                      <p:cBhvr>
                                        <p:cTn id="159" dur="200"/>
                                        <p:tgtEl>
                                          <p:spTgt spid="48"/>
                                        </p:tgtEl>
                                      </p:cBhvr>
                                    </p:animEffect>
                                  </p:childTnLst>
                                </p:cTn>
                              </p:par>
                              <p:par>
                                <p:cTn id="160" presetID="42" presetClass="entr" presetSubtype="0" fill="hold" grpId="0" nodeType="withEffect">
                                  <p:stCondLst>
                                    <p:cond delay="1500"/>
                                  </p:stCondLst>
                                  <p:childTnLst>
                                    <p:set>
                                      <p:cBhvr>
                                        <p:cTn id="161" dur="1" fill="hold">
                                          <p:stCondLst>
                                            <p:cond delay="0"/>
                                          </p:stCondLst>
                                        </p:cTn>
                                        <p:tgtEl>
                                          <p:spTgt spid="49"/>
                                        </p:tgtEl>
                                        <p:attrNameLst>
                                          <p:attrName>style.visibility</p:attrName>
                                        </p:attrNameLst>
                                      </p:cBhvr>
                                      <p:to>
                                        <p:strVal val="visible"/>
                                      </p:to>
                                    </p:set>
                                    <p:animEffect transition="in" filter="fade">
                                      <p:cBhvr>
                                        <p:cTn id="162" dur="1000"/>
                                        <p:tgtEl>
                                          <p:spTgt spid="49"/>
                                        </p:tgtEl>
                                      </p:cBhvr>
                                    </p:animEffect>
                                    <p:anim calcmode="lin" valueType="num">
                                      <p:cBhvr>
                                        <p:cTn id="163" dur="1000" fill="hold"/>
                                        <p:tgtEl>
                                          <p:spTgt spid="49"/>
                                        </p:tgtEl>
                                        <p:attrNameLst>
                                          <p:attrName>ppt_x</p:attrName>
                                        </p:attrNameLst>
                                      </p:cBhvr>
                                      <p:tavLst>
                                        <p:tav tm="0">
                                          <p:val>
                                            <p:strVal val="#ppt_x"/>
                                          </p:val>
                                        </p:tav>
                                        <p:tav tm="100000">
                                          <p:val>
                                            <p:strVal val="#ppt_x"/>
                                          </p:val>
                                        </p:tav>
                                      </p:tavLst>
                                    </p:anim>
                                    <p:anim calcmode="lin" valueType="num">
                                      <p:cBhvr>
                                        <p:cTn id="164" dur="1000" fill="hold"/>
                                        <p:tgtEl>
                                          <p:spTgt spid="49"/>
                                        </p:tgtEl>
                                        <p:attrNameLst>
                                          <p:attrName>ppt_y</p:attrName>
                                        </p:attrNameLst>
                                      </p:cBhvr>
                                      <p:tavLst>
                                        <p:tav tm="0">
                                          <p:val>
                                            <p:strVal val="#ppt_y+.1"/>
                                          </p:val>
                                        </p:tav>
                                        <p:tav tm="100000">
                                          <p:val>
                                            <p:strVal val="#ppt_y"/>
                                          </p:val>
                                        </p:tav>
                                      </p:tavLst>
                                    </p:anim>
                                  </p:childTnLst>
                                </p:cTn>
                              </p:par>
                            </p:childTnLst>
                          </p:cTn>
                        </p:par>
                        <p:par>
                          <p:cTn id="165" fill="hold">
                            <p:stCondLst>
                              <p:cond delay="21250"/>
                            </p:stCondLst>
                            <p:childTnLst>
                              <p:par>
                                <p:cTn id="166" presetID="53" presetClass="entr" presetSubtype="16" fill="hold" grpId="0" nodeType="afterEffect">
                                  <p:stCondLst>
                                    <p:cond delay="0"/>
                                  </p:stCondLst>
                                  <p:childTnLst>
                                    <p:set>
                                      <p:cBhvr>
                                        <p:cTn id="167" dur="1" fill="hold">
                                          <p:stCondLst>
                                            <p:cond delay="0"/>
                                          </p:stCondLst>
                                        </p:cTn>
                                        <p:tgtEl>
                                          <p:spTgt spid="50"/>
                                        </p:tgtEl>
                                        <p:attrNameLst>
                                          <p:attrName>style.visibility</p:attrName>
                                        </p:attrNameLst>
                                      </p:cBhvr>
                                      <p:to>
                                        <p:strVal val="visible"/>
                                      </p:to>
                                    </p:set>
                                    <p:anim calcmode="lin" valueType="num">
                                      <p:cBhvr>
                                        <p:cTn id="168" dur="500" fill="hold"/>
                                        <p:tgtEl>
                                          <p:spTgt spid="50"/>
                                        </p:tgtEl>
                                        <p:attrNameLst>
                                          <p:attrName>ppt_w</p:attrName>
                                        </p:attrNameLst>
                                      </p:cBhvr>
                                      <p:tavLst>
                                        <p:tav tm="0">
                                          <p:val>
                                            <p:fltVal val="0"/>
                                          </p:val>
                                        </p:tav>
                                        <p:tav tm="100000">
                                          <p:val>
                                            <p:strVal val="#ppt_w"/>
                                          </p:val>
                                        </p:tav>
                                      </p:tavLst>
                                    </p:anim>
                                    <p:anim calcmode="lin" valueType="num">
                                      <p:cBhvr>
                                        <p:cTn id="169" dur="500" fill="hold"/>
                                        <p:tgtEl>
                                          <p:spTgt spid="50"/>
                                        </p:tgtEl>
                                        <p:attrNameLst>
                                          <p:attrName>ppt_h</p:attrName>
                                        </p:attrNameLst>
                                      </p:cBhvr>
                                      <p:tavLst>
                                        <p:tav tm="0">
                                          <p:val>
                                            <p:fltVal val="0"/>
                                          </p:val>
                                        </p:tav>
                                        <p:tav tm="100000">
                                          <p:val>
                                            <p:strVal val="#ppt_h"/>
                                          </p:val>
                                        </p:tav>
                                      </p:tavLst>
                                    </p:anim>
                                    <p:animEffect transition="in" filter="fade">
                                      <p:cBhvr>
                                        <p:cTn id="170" dur="500"/>
                                        <p:tgtEl>
                                          <p:spTgt spid="50"/>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p:cTn id="173" dur="500" fill="hold"/>
                                        <p:tgtEl>
                                          <p:spTgt spid="51"/>
                                        </p:tgtEl>
                                        <p:attrNameLst>
                                          <p:attrName>ppt_w</p:attrName>
                                        </p:attrNameLst>
                                      </p:cBhvr>
                                      <p:tavLst>
                                        <p:tav tm="0">
                                          <p:val>
                                            <p:fltVal val="0"/>
                                          </p:val>
                                        </p:tav>
                                        <p:tav tm="100000">
                                          <p:val>
                                            <p:strVal val="#ppt_w"/>
                                          </p:val>
                                        </p:tav>
                                      </p:tavLst>
                                    </p:anim>
                                    <p:anim calcmode="lin" valueType="num">
                                      <p:cBhvr>
                                        <p:cTn id="174" dur="500" fill="hold"/>
                                        <p:tgtEl>
                                          <p:spTgt spid="51"/>
                                        </p:tgtEl>
                                        <p:attrNameLst>
                                          <p:attrName>ppt_h</p:attrName>
                                        </p:attrNameLst>
                                      </p:cBhvr>
                                      <p:tavLst>
                                        <p:tav tm="0">
                                          <p:val>
                                            <p:fltVal val="0"/>
                                          </p:val>
                                        </p:tav>
                                        <p:tav tm="100000">
                                          <p:val>
                                            <p:strVal val="#ppt_h"/>
                                          </p:val>
                                        </p:tav>
                                      </p:tavLst>
                                    </p:anim>
                                    <p:animEffect transition="in" filter="fade">
                                      <p:cBhvr>
                                        <p:cTn id="175" dur="500"/>
                                        <p:tgtEl>
                                          <p:spTgt spid="51"/>
                                        </p:tgtEl>
                                      </p:cBhvr>
                                    </p:animEffect>
                                  </p:childTnLst>
                                </p:cTn>
                              </p:par>
                              <p:par>
                                <p:cTn id="176" presetID="42" presetClass="entr" presetSubtype="0" fill="hold" grpId="0" nodeType="withEffect">
                                  <p:stCondLst>
                                    <p:cond delay="150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1000"/>
                                        <p:tgtEl>
                                          <p:spTgt spid="52"/>
                                        </p:tgtEl>
                                      </p:cBhvr>
                                    </p:animEffect>
                                    <p:anim calcmode="lin" valueType="num">
                                      <p:cBhvr>
                                        <p:cTn id="179" dur="1000" fill="hold"/>
                                        <p:tgtEl>
                                          <p:spTgt spid="52"/>
                                        </p:tgtEl>
                                        <p:attrNameLst>
                                          <p:attrName>ppt_x</p:attrName>
                                        </p:attrNameLst>
                                      </p:cBhvr>
                                      <p:tavLst>
                                        <p:tav tm="0">
                                          <p:val>
                                            <p:strVal val="#ppt_x"/>
                                          </p:val>
                                        </p:tav>
                                        <p:tav tm="100000">
                                          <p:val>
                                            <p:strVal val="#ppt_x"/>
                                          </p:val>
                                        </p:tav>
                                      </p:tavLst>
                                    </p:anim>
                                    <p:anim calcmode="lin" valueType="num">
                                      <p:cBhvr>
                                        <p:cTn id="180" dur="1000" fill="hold"/>
                                        <p:tgtEl>
                                          <p:spTgt spid="52"/>
                                        </p:tgtEl>
                                        <p:attrNameLst>
                                          <p:attrName>ppt_y</p:attrName>
                                        </p:attrNameLst>
                                      </p:cBhvr>
                                      <p:tavLst>
                                        <p:tav tm="0">
                                          <p:val>
                                            <p:strVal val="#ppt_y+.1"/>
                                          </p:val>
                                        </p:tav>
                                        <p:tav tm="100000">
                                          <p:val>
                                            <p:strVal val="#ppt_y"/>
                                          </p:val>
                                        </p:tav>
                                      </p:tavLst>
                                    </p:anim>
                                  </p:childTnLst>
                                </p:cTn>
                              </p:par>
                            </p:childTnLst>
                          </p:cTn>
                        </p:par>
                        <p:par>
                          <p:cTn id="181" fill="hold">
                            <p:stCondLst>
                              <p:cond delay="23750"/>
                            </p:stCondLst>
                            <p:childTnLst>
                              <p:par>
                                <p:cTn id="182" presetID="53" presetClass="entr" presetSubtype="16" fill="hold" grpId="0" nodeType="afterEffect">
                                  <p:stCondLst>
                                    <p:cond delay="0"/>
                                  </p:stCondLst>
                                  <p:childTnLst>
                                    <p:set>
                                      <p:cBhvr>
                                        <p:cTn id="183" dur="1" fill="hold">
                                          <p:stCondLst>
                                            <p:cond delay="0"/>
                                          </p:stCondLst>
                                        </p:cTn>
                                        <p:tgtEl>
                                          <p:spTgt spid="56"/>
                                        </p:tgtEl>
                                        <p:attrNameLst>
                                          <p:attrName>style.visibility</p:attrName>
                                        </p:attrNameLst>
                                      </p:cBhvr>
                                      <p:to>
                                        <p:strVal val="visible"/>
                                      </p:to>
                                    </p:set>
                                    <p:anim calcmode="lin" valueType="num">
                                      <p:cBhvr>
                                        <p:cTn id="184" dur="500" fill="hold"/>
                                        <p:tgtEl>
                                          <p:spTgt spid="56"/>
                                        </p:tgtEl>
                                        <p:attrNameLst>
                                          <p:attrName>ppt_w</p:attrName>
                                        </p:attrNameLst>
                                      </p:cBhvr>
                                      <p:tavLst>
                                        <p:tav tm="0">
                                          <p:val>
                                            <p:fltVal val="0"/>
                                          </p:val>
                                        </p:tav>
                                        <p:tav tm="100000">
                                          <p:val>
                                            <p:strVal val="#ppt_w"/>
                                          </p:val>
                                        </p:tav>
                                      </p:tavLst>
                                    </p:anim>
                                    <p:anim calcmode="lin" valueType="num">
                                      <p:cBhvr>
                                        <p:cTn id="185" dur="500" fill="hold"/>
                                        <p:tgtEl>
                                          <p:spTgt spid="56"/>
                                        </p:tgtEl>
                                        <p:attrNameLst>
                                          <p:attrName>ppt_h</p:attrName>
                                        </p:attrNameLst>
                                      </p:cBhvr>
                                      <p:tavLst>
                                        <p:tav tm="0">
                                          <p:val>
                                            <p:fltVal val="0"/>
                                          </p:val>
                                        </p:tav>
                                        <p:tav tm="100000">
                                          <p:val>
                                            <p:strVal val="#ppt_h"/>
                                          </p:val>
                                        </p:tav>
                                      </p:tavLst>
                                    </p:anim>
                                    <p:animEffect transition="in" filter="fade">
                                      <p:cBhvr>
                                        <p:cTn id="186" dur="500"/>
                                        <p:tgtEl>
                                          <p:spTgt spid="56"/>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57"/>
                                        </p:tgtEl>
                                        <p:attrNameLst>
                                          <p:attrName>style.visibility</p:attrName>
                                        </p:attrNameLst>
                                      </p:cBhvr>
                                      <p:to>
                                        <p:strVal val="visible"/>
                                      </p:to>
                                    </p:set>
                                    <p:anim calcmode="lin" valueType="num">
                                      <p:cBhvr>
                                        <p:cTn id="189" dur="500" fill="hold"/>
                                        <p:tgtEl>
                                          <p:spTgt spid="57"/>
                                        </p:tgtEl>
                                        <p:attrNameLst>
                                          <p:attrName>ppt_w</p:attrName>
                                        </p:attrNameLst>
                                      </p:cBhvr>
                                      <p:tavLst>
                                        <p:tav tm="0">
                                          <p:val>
                                            <p:fltVal val="0"/>
                                          </p:val>
                                        </p:tav>
                                        <p:tav tm="100000">
                                          <p:val>
                                            <p:strVal val="#ppt_w"/>
                                          </p:val>
                                        </p:tav>
                                      </p:tavLst>
                                    </p:anim>
                                    <p:anim calcmode="lin" valueType="num">
                                      <p:cBhvr>
                                        <p:cTn id="190" dur="500" fill="hold"/>
                                        <p:tgtEl>
                                          <p:spTgt spid="57"/>
                                        </p:tgtEl>
                                        <p:attrNameLst>
                                          <p:attrName>ppt_h</p:attrName>
                                        </p:attrNameLst>
                                      </p:cBhvr>
                                      <p:tavLst>
                                        <p:tav tm="0">
                                          <p:val>
                                            <p:fltVal val="0"/>
                                          </p:val>
                                        </p:tav>
                                        <p:tav tm="100000">
                                          <p:val>
                                            <p:strVal val="#ppt_h"/>
                                          </p:val>
                                        </p:tav>
                                      </p:tavLst>
                                    </p:anim>
                                    <p:animEffect transition="in" filter="fade">
                                      <p:cBhvr>
                                        <p:cTn id="191" dur="500"/>
                                        <p:tgtEl>
                                          <p:spTgt spid="57"/>
                                        </p:tgtEl>
                                      </p:cBhvr>
                                    </p:animEffect>
                                  </p:childTnLst>
                                </p:cTn>
                              </p:par>
                              <p:par>
                                <p:cTn id="192" presetID="42" presetClass="entr" presetSubtype="0" fill="hold" grpId="0" nodeType="withEffect">
                                  <p:stCondLst>
                                    <p:cond delay="1500"/>
                                  </p:stCondLst>
                                  <p:childTnLst>
                                    <p:set>
                                      <p:cBhvr>
                                        <p:cTn id="193" dur="1" fill="hold">
                                          <p:stCondLst>
                                            <p:cond delay="0"/>
                                          </p:stCondLst>
                                        </p:cTn>
                                        <p:tgtEl>
                                          <p:spTgt spid="58"/>
                                        </p:tgtEl>
                                        <p:attrNameLst>
                                          <p:attrName>style.visibility</p:attrName>
                                        </p:attrNameLst>
                                      </p:cBhvr>
                                      <p:to>
                                        <p:strVal val="visible"/>
                                      </p:to>
                                    </p:set>
                                    <p:animEffect transition="in" filter="fade">
                                      <p:cBhvr>
                                        <p:cTn id="194" dur="1000"/>
                                        <p:tgtEl>
                                          <p:spTgt spid="58"/>
                                        </p:tgtEl>
                                      </p:cBhvr>
                                    </p:animEffect>
                                    <p:anim calcmode="lin" valueType="num">
                                      <p:cBhvr>
                                        <p:cTn id="195" dur="1000" fill="hold"/>
                                        <p:tgtEl>
                                          <p:spTgt spid="58"/>
                                        </p:tgtEl>
                                        <p:attrNameLst>
                                          <p:attrName>ppt_x</p:attrName>
                                        </p:attrNameLst>
                                      </p:cBhvr>
                                      <p:tavLst>
                                        <p:tav tm="0">
                                          <p:val>
                                            <p:strVal val="#ppt_x"/>
                                          </p:val>
                                        </p:tav>
                                        <p:tav tm="100000">
                                          <p:val>
                                            <p:strVal val="#ppt_x"/>
                                          </p:val>
                                        </p:tav>
                                      </p:tavLst>
                                    </p:anim>
                                    <p:anim calcmode="lin" valueType="num">
                                      <p:cBhvr>
                                        <p:cTn id="196" dur="1000" fill="hold"/>
                                        <p:tgtEl>
                                          <p:spTgt spid="58"/>
                                        </p:tgtEl>
                                        <p:attrNameLst>
                                          <p:attrName>ppt_y</p:attrName>
                                        </p:attrNameLst>
                                      </p:cBhvr>
                                      <p:tavLst>
                                        <p:tav tm="0">
                                          <p:val>
                                            <p:strVal val="#ppt_y+.1"/>
                                          </p:val>
                                        </p:tav>
                                        <p:tav tm="100000">
                                          <p:val>
                                            <p:strVal val="#ppt_y"/>
                                          </p:val>
                                        </p:tav>
                                      </p:tavLst>
                                    </p:anim>
                                  </p:childTnLst>
                                </p:cTn>
                              </p:par>
                            </p:childTnLst>
                          </p:cTn>
                        </p:par>
                        <p:par>
                          <p:cTn id="197" fill="hold">
                            <p:stCondLst>
                              <p:cond delay="26250"/>
                            </p:stCondLst>
                            <p:childTnLst>
                              <p:par>
                                <p:cTn id="198" presetID="53" presetClass="entr" presetSubtype="16" fill="hold" grpId="0" nodeType="afterEffect">
                                  <p:stCondLst>
                                    <p:cond delay="0"/>
                                  </p:stCondLst>
                                  <p:childTnLst>
                                    <p:set>
                                      <p:cBhvr>
                                        <p:cTn id="199" dur="1" fill="hold">
                                          <p:stCondLst>
                                            <p:cond delay="0"/>
                                          </p:stCondLst>
                                        </p:cTn>
                                        <p:tgtEl>
                                          <p:spTgt spid="59"/>
                                        </p:tgtEl>
                                        <p:attrNameLst>
                                          <p:attrName>style.visibility</p:attrName>
                                        </p:attrNameLst>
                                      </p:cBhvr>
                                      <p:to>
                                        <p:strVal val="visible"/>
                                      </p:to>
                                    </p:set>
                                    <p:anim calcmode="lin" valueType="num">
                                      <p:cBhvr>
                                        <p:cTn id="200" dur="500" fill="hold"/>
                                        <p:tgtEl>
                                          <p:spTgt spid="59"/>
                                        </p:tgtEl>
                                        <p:attrNameLst>
                                          <p:attrName>ppt_w</p:attrName>
                                        </p:attrNameLst>
                                      </p:cBhvr>
                                      <p:tavLst>
                                        <p:tav tm="0">
                                          <p:val>
                                            <p:fltVal val="0"/>
                                          </p:val>
                                        </p:tav>
                                        <p:tav tm="100000">
                                          <p:val>
                                            <p:strVal val="#ppt_w"/>
                                          </p:val>
                                        </p:tav>
                                      </p:tavLst>
                                    </p:anim>
                                    <p:anim calcmode="lin" valueType="num">
                                      <p:cBhvr>
                                        <p:cTn id="201" dur="500" fill="hold"/>
                                        <p:tgtEl>
                                          <p:spTgt spid="59"/>
                                        </p:tgtEl>
                                        <p:attrNameLst>
                                          <p:attrName>ppt_h</p:attrName>
                                        </p:attrNameLst>
                                      </p:cBhvr>
                                      <p:tavLst>
                                        <p:tav tm="0">
                                          <p:val>
                                            <p:fltVal val="0"/>
                                          </p:val>
                                        </p:tav>
                                        <p:tav tm="100000">
                                          <p:val>
                                            <p:strVal val="#ppt_h"/>
                                          </p:val>
                                        </p:tav>
                                      </p:tavLst>
                                    </p:anim>
                                    <p:animEffect transition="in" filter="fade">
                                      <p:cBhvr>
                                        <p:cTn id="202" dur="500"/>
                                        <p:tgtEl>
                                          <p:spTgt spid="59"/>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anim calcmode="lin" valueType="num">
                                      <p:cBhvr>
                                        <p:cTn id="205" dur="500" fill="hold"/>
                                        <p:tgtEl>
                                          <p:spTgt spid="60"/>
                                        </p:tgtEl>
                                        <p:attrNameLst>
                                          <p:attrName>ppt_w</p:attrName>
                                        </p:attrNameLst>
                                      </p:cBhvr>
                                      <p:tavLst>
                                        <p:tav tm="0">
                                          <p:val>
                                            <p:fltVal val="0"/>
                                          </p:val>
                                        </p:tav>
                                        <p:tav tm="100000">
                                          <p:val>
                                            <p:strVal val="#ppt_w"/>
                                          </p:val>
                                        </p:tav>
                                      </p:tavLst>
                                    </p:anim>
                                    <p:anim calcmode="lin" valueType="num">
                                      <p:cBhvr>
                                        <p:cTn id="206" dur="500" fill="hold"/>
                                        <p:tgtEl>
                                          <p:spTgt spid="60"/>
                                        </p:tgtEl>
                                        <p:attrNameLst>
                                          <p:attrName>ppt_h</p:attrName>
                                        </p:attrNameLst>
                                      </p:cBhvr>
                                      <p:tavLst>
                                        <p:tav tm="0">
                                          <p:val>
                                            <p:fltVal val="0"/>
                                          </p:val>
                                        </p:tav>
                                        <p:tav tm="100000">
                                          <p:val>
                                            <p:strVal val="#ppt_h"/>
                                          </p:val>
                                        </p:tav>
                                      </p:tavLst>
                                    </p:anim>
                                    <p:animEffect transition="in" filter="fade">
                                      <p:cBhvr>
                                        <p:cTn id="207" dur="500"/>
                                        <p:tgtEl>
                                          <p:spTgt spid="60"/>
                                        </p:tgtEl>
                                      </p:cBhvr>
                                    </p:animEffect>
                                  </p:childTnLst>
                                </p:cTn>
                              </p:par>
                              <p:par>
                                <p:cTn id="208" presetID="42" presetClass="entr" presetSubtype="0" fill="hold" grpId="0" nodeType="withEffect">
                                  <p:stCondLst>
                                    <p:cond delay="1500"/>
                                  </p:stCondLst>
                                  <p:childTnLst>
                                    <p:set>
                                      <p:cBhvr>
                                        <p:cTn id="209" dur="1" fill="hold">
                                          <p:stCondLst>
                                            <p:cond delay="0"/>
                                          </p:stCondLst>
                                        </p:cTn>
                                        <p:tgtEl>
                                          <p:spTgt spid="61"/>
                                        </p:tgtEl>
                                        <p:attrNameLst>
                                          <p:attrName>style.visibility</p:attrName>
                                        </p:attrNameLst>
                                      </p:cBhvr>
                                      <p:to>
                                        <p:strVal val="visible"/>
                                      </p:to>
                                    </p:set>
                                    <p:animEffect transition="in" filter="fade">
                                      <p:cBhvr>
                                        <p:cTn id="210" dur="1000"/>
                                        <p:tgtEl>
                                          <p:spTgt spid="61"/>
                                        </p:tgtEl>
                                      </p:cBhvr>
                                    </p:animEffect>
                                    <p:anim calcmode="lin" valueType="num">
                                      <p:cBhvr>
                                        <p:cTn id="211" dur="1000" fill="hold"/>
                                        <p:tgtEl>
                                          <p:spTgt spid="61"/>
                                        </p:tgtEl>
                                        <p:attrNameLst>
                                          <p:attrName>ppt_x</p:attrName>
                                        </p:attrNameLst>
                                      </p:cBhvr>
                                      <p:tavLst>
                                        <p:tav tm="0">
                                          <p:val>
                                            <p:strVal val="#ppt_x"/>
                                          </p:val>
                                        </p:tav>
                                        <p:tav tm="100000">
                                          <p:val>
                                            <p:strVal val="#ppt_x"/>
                                          </p:val>
                                        </p:tav>
                                      </p:tavLst>
                                    </p:anim>
                                    <p:anim calcmode="lin" valueType="num">
                                      <p:cBhvr>
                                        <p:cTn id="212" dur="1000" fill="hold"/>
                                        <p:tgtEl>
                                          <p:spTgt spid="61"/>
                                        </p:tgtEl>
                                        <p:attrNameLst>
                                          <p:attrName>ppt_y</p:attrName>
                                        </p:attrNameLst>
                                      </p:cBhvr>
                                      <p:tavLst>
                                        <p:tav tm="0">
                                          <p:val>
                                            <p:strVal val="#ppt_y+.1"/>
                                          </p:val>
                                        </p:tav>
                                        <p:tav tm="100000">
                                          <p:val>
                                            <p:strVal val="#ppt_y"/>
                                          </p:val>
                                        </p:tav>
                                      </p:tavLst>
                                    </p:anim>
                                  </p:childTnLst>
                                </p:cTn>
                              </p:par>
                              <p:par>
                                <p:cTn id="213" presetID="53" presetClass="entr" presetSubtype="16" fill="hold" grpId="0" nodeType="withEffect">
                                  <p:stCondLst>
                                    <p:cond delay="1500"/>
                                  </p:stCondLst>
                                  <p:childTnLst>
                                    <p:set>
                                      <p:cBhvr>
                                        <p:cTn id="214" dur="1" fill="hold">
                                          <p:stCondLst>
                                            <p:cond delay="0"/>
                                          </p:stCondLst>
                                        </p:cTn>
                                        <p:tgtEl>
                                          <p:spTgt spid="63"/>
                                        </p:tgtEl>
                                        <p:attrNameLst>
                                          <p:attrName>style.visibility</p:attrName>
                                        </p:attrNameLst>
                                      </p:cBhvr>
                                      <p:to>
                                        <p:strVal val="visible"/>
                                      </p:to>
                                    </p:set>
                                    <p:anim calcmode="lin" valueType="num">
                                      <p:cBhvr>
                                        <p:cTn id="215" dur="500" fill="hold"/>
                                        <p:tgtEl>
                                          <p:spTgt spid="63"/>
                                        </p:tgtEl>
                                        <p:attrNameLst>
                                          <p:attrName>ppt_w</p:attrName>
                                        </p:attrNameLst>
                                      </p:cBhvr>
                                      <p:tavLst>
                                        <p:tav tm="0">
                                          <p:val>
                                            <p:fltVal val="0"/>
                                          </p:val>
                                        </p:tav>
                                        <p:tav tm="100000">
                                          <p:val>
                                            <p:strVal val="#ppt_w"/>
                                          </p:val>
                                        </p:tav>
                                      </p:tavLst>
                                    </p:anim>
                                    <p:anim calcmode="lin" valueType="num">
                                      <p:cBhvr>
                                        <p:cTn id="216" dur="500" fill="hold"/>
                                        <p:tgtEl>
                                          <p:spTgt spid="63"/>
                                        </p:tgtEl>
                                        <p:attrNameLst>
                                          <p:attrName>ppt_h</p:attrName>
                                        </p:attrNameLst>
                                      </p:cBhvr>
                                      <p:tavLst>
                                        <p:tav tm="0">
                                          <p:val>
                                            <p:fltVal val="0"/>
                                          </p:val>
                                        </p:tav>
                                        <p:tav tm="100000">
                                          <p:val>
                                            <p:strVal val="#ppt_h"/>
                                          </p:val>
                                        </p:tav>
                                      </p:tavLst>
                                    </p:anim>
                                    <p:animEffect transition="in" filter="fade">
                                      <p:cBhvr>
                                        <p:cTn id="217" dur="500"/>
                                        <p:tgtEl>
                                          <p:spTgt spid="63"/>
                                        </p:tgtEl>
                                      </p:cBhvr>
                                    </p:animEffect>
                                  </p:childTnLst>
                                </p:cTn>
                              </p:par>
                            </p:childTnLst>
                          </p:cTn>
                        </p:par>
                        <p:par>
                          <p:cTn id="218" fill="hold">
                            <p:stCondLst>
                              <p:cond delay="28750"/>
                            </p:stCondLst>
                            <p:childTnLst>
                              <p:par>
                                <p:cTn id="219" presetID="53" presetClass="entr" presetSubtype="16" fill="hold" grpId="0" nodeType="afterEffect">
                                  <p:stCondLst>
                                    <p:cond delay="0"/>
                                  </p:stCondLst>
                                  <p:childTnLst>
                                    <p:set>
                                      <p:cBhvr>
                                        <p:cTn id="220" dur="1" fill="hold">
                                          <p:stCondLst>
                                            <p:cond delay="0"/>
                                          </p:stCondLst>
                                        </p:cTn>
                                        <p:tgtEl>
                                          <p:spTgt spid="64"/>
                                        </p:tgtEl>
                                        <p:attrNameLst>
                                          <p:attrName>style.visibility</p:attrName>
                                        </p:attrNameLst>
                                      </p:cBhvr>
                                      <p:to>
                                        <p:strVal val="visible"/>
                                      </p:to>
                                    </p:set>
                                    <p:anim calcmode="lin" valueType="num">
                                      <p:cBhvr>
                                        <p:cTn id="221" dur="500" fill="hold"/>
                                        <p:tgtEl>
                                          <p:spTgt spid="64"/>
                                        </p:tgtEl>
                                        <p:attrNameLst>
                                          <p:attrName>ppt_w</p:attrName>
                                        </p:attrNameLst>
                                      </p:cBhvr>
                                      <p:tavLst>
                                        <p:tav tm="0">
                                          <p:val>
                                            <p:fltVal val="0"/>
                                          </p:val>
                                        </p:tav>
                                        <p:tav tm="100000">
                                          <p:val>
                                            <p:strVal val="#ppt_w"/>
                                          </p:val>
                                        </p:tav>
                                      </p:tavLst>
                                    </p:anim>
                                    <p:anim calcmode="lin" valueType="num">
                                      <p:cBhvr>
                                        <p:cTn id="222" dur="500" fill="hold"/>
                                        <p:tgtEl>
                                          <p:spTgt spid="64"/>
                                        </p:tgtEl>
                                        <p:attrNameLst>
                                          <p:attrName>ppt_h</p:attrName>
                                        </p:attrNameLst>
                                      </p:cBhvr>
                                      <p:tavLst>
                                        <p:tav tm="0">
                                          <p:val>
                                            <p:fltVal val="0"/>
                                          </p:val>
                                        </p:tav>
                                        <p:tav tm="100000">
                                          <p:val>
                                            <p:strVal val="#ppt_h"/>
                                          </p:val>
                                        </p:tav>
                                      </p:tavLst>
                                    </p:anim>
                                    <p:animEffect transition="in" filter="fade">
                                      <p:cBhvr>
                                        <p:cTn id="223" dur="500"/>
                                        <p:tgtEl>
                                          <p:spTgt spid="64"/>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65"/>
                                        </p:tgtEl>
                                        <p:attrNameLst>
                                          <p:attrName>style.visibility</p:attrName>
                                        </p:attrNameLst>
                                      </p:cBhvr>
                                      <p:to>
                                        <p:strVal val="visible"/>
                                      </p:to>
                                    </p:set>
                                    <p:anim calcmode="lin" valueType="num">
                                      <p:cBhvr>
                                        <p:cTn id="226" dur="500" fill="hold"/>
                                        <p:tgtEl>
                                          <p:spTgt spid="65"/>
                                        </p:tgtEl>
                                        <p:attrNameLst>
                                          <p:attrName>ppt_w</p:attrName>
                                        </p:attrNameLst>
                                      </p:cBhvr>
                                      <p:tavLst>
                                        <p:tav tm="0">
                                          <p:val>
                                            <p:fltVal val="0"/>
                                          </p:val>
                                        </p:tav>
                                        <p:tav tm="100000">
                                          <p:val>
                                            <p:strVal val="#ppt_w"/>
                                          </p:val>
                                        </p:tav>
                                      </p:tavLst>
                                    </p:anim>
                                    <p:anim calcmode="lin" valueType="num">
                                      <p:cBhvr>
                                        <p:cTn id="227" dur="500" fill="hold"/>
                                        <p:tgtEl>
                                          <p:spTgt spid="65"/>
                                        </p:tgtEl>
                                        <p:attrNameLst>
                                          <p:attrName>ppt_h</p:attrName>
                                        </p:attrNameLst>
                                      </p:cBhvr>
                                      <p:tavLst>
                                        <p:tav tm="0">
                                          <p:val>
                                            <p:fltVal val="0"/>
                                          </p:val>
                                        </p:tav>
                                        <p:tav tm="100000">
                                          <p:val>
                                            <p:strVal val="#ppt_h"/>
                                          </p:val>
                                        </p:tav>
                                      </p:tavLst>
                                    </p:anim>
                                    <p:animEffect transition="in" filter="fade">
                                      <p:cBhvr>
                                        <p:cTn id="228" dur="500"/>
                                        <p:tgtEl>
                                          <p:spTgt spid="65"/>
                                        </p:tgtEl>
                                      </p:cBhvr>
                                    </p:animEffect>
                                  </p:childTnLst>
                                </p:cTn>
                              </p:par>
                              <p:par>
                                <p:cTn id="229" presetID="42" presetClass="entr" presetSubtype="0" fill="hold" grpId="0" nodeType="withEffect">
                                  <p:stCondLst>
                                    <p:cond delay="1500"/>
                                  </p:stCondLst>
                                  <p:childTnLst>
                                    <p:set>
                                      <p:cBhvr>
                                        <p:cTn id="230" dur="1" fill="hold">
                                          <p:stCondLst>
                                            <p:cond delay="0"/>
                                          </p:stCondLst>
                                        </p:cTn>
                                        <p:tgtEl>
                                          <p:spTgt spid="66"/>
                                        </p:tgtEl>
                                        <p:attrNameLst>
                                          <p:attrName>style.visibility</p:attrName>
                                        </p:attrNameLst>
                                      </p:cBhvr>
                                      <p:to>
                                        <p:strVal val="visible"/>
                                      </p:to>
                                    </p:set>
                                    <p:animEffect transition="in" filter="fade">
                                      <p:cBhvr>
                                        <p:cTn id="231" dur="1000"/>
                                        <p:tgtEl>
                                          <p:spTgt spid="66"/>
                                        </p:tgtEl>
                                      </p:cBhvr>
                                    </p:animEffect>
                                    <p:anim calcmode="lin" valueType="num">
                                      <p:cBhvr>
                                        <p:cTn id="232" dur="1000" fill="hold"/>
                                        <p:tgtEl>
                                          <p:spTgt spid="66"/>
                                        </p:tgtEl>
                                        <p:attrNameLst>
                                          <p:attrName>ppt_x</p:attrName>
                                        </p:attrNameLst>
                                      </p:cBhvr>
                                      <p:tavLst>
                                        <p:tav tm="0">
                                          <p:val>
                                            <p:strVal val="#ppt_x"/>
                                          </p:val>
                                        </p:tav>
                                        <p:tav tm="100000">
                                          <p:val>
                                            <p:strVal val="#ppt_x"/>
                                          </p:val>
                                        </p:tav>
                                      </p:tavLst>
                                    </p:anim>
                                    <p:anim calcmode="lin" valueType="num">
                                      <p:cBhvr>
                                        <p:cTn id="233" dur="1000" fill="hold"/>
                                        <p:tgtEl>
                                          <p:spTgt spid="66"/>
                                        </p:tgtEl>
                                        <p:attrNameLst>
                                          <p:attrName>ppt_y</p:attrName>
                                        </p:attrNameLst>
                                      </p:cBhvr>
                                      <p:tavLst>
                                        <p:tav tm="0">
                                          <p:val>
                                            <p:strVal val="#ppt_y+.1"/>
                                          </p:val>
                                        </p:tav>
                                        <p:tav tm="100000">
                                          <p:val>
                                            <p:strVal val="#ppt_y"/>
                                          </p:val>
                                        </p:tav>
                                      </p:tavLst>
                                    </p:anim>
                                  </p:childTnLst>
                                </p:cTn>
                              </p:par>
                            </p:childTnLst>
                          </p:cTn>
                        </p:par>
                        <p:par>
                          <p:cTn id="234" fill="hold">
                            <p:stCondLst>
                              <p:cond delay="31250"/>
                            </p:stCondLst>
                            <p:childTnLst>
                              <p:par>
                                <p:cTn id="235" presetID="53" presetClass="entr" presetSubtype="16" fill="hold" grpId="0" nodeType="afterEffect">
                                  <p:stCondLst>
                                    <p:cond delay="0"/>
                                  </p:stCondLst>
                                  <p:childTnLst>
                                    <p:set>
                                      <p:cBhvr>
                                        <p:cTn id="236" dur="1" fill="hold">
                                          <p:stCondLst>
                                            <p:cond delay="0"/>
                                          </p:stCondLst>
                                        </p:cTn>
                                        <p:tgtEl>
                                          <p:spTgt spid="67"/>
                                        </p:tgtEl>
                                        <p:attrNameLst>
                                          <p:attrName>style.visibility</p:attrName>
                                        </p:attrNameLst>
                                      </p:cBhvr>
                                      <p:to>
                                        <p:strVal val="visible"/>
                                      </p:to>
                                    </p:set>
                                    <p:anim calcmode="lin" valueType="num">
                                      <p:cBhvr>
                                        <p:cTn id="237" dur="500" fill="hold"/>
                                        <p:tgtEl>
                                          <p:spTgt spid="67"/>
                                        </p:tgtEl>
                                        <p:attrNameLst>
                                          <p:attrName>ppt_w</p:attrName>
                                        </p:attrNameLst>
                                      </p:cBhvr>
                                      <p:tavLst>
                                        <p:tav tm="0">
                                          <p:val>
                                            <p:fltVal val="0"/>
                                          </p:val>
                                        </p:tav>
                                        <p:tav tm="100000">
                                          <p:val>
                                            <p:strVal val="#ppt_w"/>
                                          </p:val>
                                        </p:tav>
                                      </p:tavLst>
                                    </p:anim>
                                    <p:anim calcmode="lin" valueType="num">
                                      <p:cBhvr>
                                        <p:cTn id="238" dur="500" fill="hold"/>
                                        <p:tgtEl>
                                          <p:spTgt spid="67"/>
                                        </p:tgtEl>
                                        <p:attrNameLst>
                                          <p:attrName>ppt_h</p:attrName>
                                        </p:attrNameLst>
                                      </p:cBhvr>
                                      <p:tavLst>
                                        <p:tav tm="0">
                                          <p:val>
                                            <p:fltVal val="0"/>
                                          </p:val>
                                        </p:tav>
                                        <p:tav tm="100000">
                                          <p:val>
                                            <p:strVal val="#ppt_h"/>
                                          </p:val>
                                        </p:tav>
                                      </p:tavLst>
                                    </p:anim>
                                    <p:animEffect transition="in" filter="fade">
                                      <p:cBhvr>
                                        <p:cTn id="239" dur="500"/>
                                        <p:tgtEl>
                                          <p:spTgt spid="67"/>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68"/>
                                        </p:tgtEl>
                                        <p:attrNameLst>
                                          <p:attrName>style.visibility</p:attrName>
                                        </p:attrNameLst>
                                      </p:cBhvr>
                                      <p:to>
                                        <p:strVal val="visible"/>
                                      </p:to>
                                    </p:set>
                                    <p:anim calcmode="lin" valueType="num">
                                      <p:cBhvr>
                                        <p:cTn id="242" dur="500" fill="hold"/>
                                        <p:tgtEl>
                                          <p:spTgt spid="68"/>
                                        </p:tgtEl>
                                        <p:attrNameLst>
                                          <p:attrName>ppt_w</p:attrName>
                                        </p:attrNameLst>
                                      </p:cBhvr>
                                      <p:tavLst>
                                        <p:tav tm="0">
                                          <p:val>
                                            <p:fltVal val="0"/>
                                          </p:val>
                                        </p:tav>
                                        <p:tav tm="100000">
                                          <p:val>
                                            <p:strVal val="#ppt_w"/>
                                          </p:val>
                                        </p:tav>
                                      </p:tavLst>
                                    </p:anim>
                                    <p:anim calcmode="lin" valueType="num">
                                      <p:cBhvr>
                                        <p:cTn id="243" dur="500" fill="hold"/>
                                        <p:tgtEl>
                                          <p:spTgt spid="68"/>
                                        </p:tgtEl>
                                        <p:attrNameLst>
                                          <p:attrName>ppt_h</p:attrName>
                                        </p:attrNameLst>
                                      </p:cBhvr>
                                      <p:tavLst>
                                        <p:tav tm="0">
                                          <p:val>
                                            <p:fltVal val="0"/>
                                          </p:val>
                                        </p:tav>
                                        <p:tav tm="100000">
                                          <p:val>
                                            <p:strVal val="#ppt_h"/>
                                          </p:val>
                                        </p:tav>
                                      </p:tavLst>
                                    </p:anim>
                                    <p:animEffect transition="in" filter="fade">
                                      <p:cBhvr>
                                        <p:cTn id="244" dur="500"/>
                                        <p:tgtEl>
                                          <p:spTgt spid="68"/>
                                        </p:tgtEl>
                                      </p:cBhvr>
                                    </p:animEffect>
                                  </p:childTnLst>
                                </p:cTn>
                              </p:par>
                              <p:par>
                                <p:cTn id="245" presetID="42" presetClass="entr" presetSubtype="0" fill="hold" grpId="0" nodeType="withEffect">
                                  <p:stCondLst>
                                    <p:cond delay="1500"/>
                                  </p:stCondLst>
                                  <p:childTnLst>
                                    <p:set>
                                      <p:cBhvr>
                                        <p:cTn id="246" dur="1" fill="hold">
                                          <p:stCondLst>
                                            <p:cond delay="0"/>
                                          </p:stCondLst>
                                        </p:cTn>
                                        <p:tgtEl>
                                          <p:spTgt spid="69"/>
                                        </p:tgtEl>
                                        <p:attrNameLst>
                                          <p:attrName>style.visibility</p:attrName>
                                        </p:attrNameLst>
                                      </p:cBhvr>
                                      <p:to>
                                        <p:strVal val="visible"/>
                                      </p:to>
                                    </p:set>
                                    <p:animEffect transition="in" filter="fade">
                                      <p:cBhvr>
                                        <p:cTn id="247" dur="1000"/>
                                        <p:tgtEl>
                                          <p:spTgt spid="69"/>
                                        </p:tgtEl>
                                      </p:cBhvr>
                                    </p:animEffect>
                                    <p:anim calcmode="lin" valueType="num">
                                      <p:cBhvr>
                                        <p:cTn id="248" dur="1000" fill="hold"/>
                                        <p:tgtEl>
                                          <p:spTgt spid="69"/>
                                        </p:tgtEl>
                                        <p:attrNameLst>
                                          <p:attrName>ppt_x</p:attrName>
                                        </p:attrNameLst>
                                      </p:cBhvr>
                                      <p:tavLst>
                                        <p:tav tm="0">
                                          <p:val>
                                            <p:strVal val="#ppt_x"/>
                                          </p:val>
                                        </p:tav>
                                        <p:tav tm="100000">
                                          <p:val>
                                            <p:strVal val="#ppt_x"/>
                                          </p:val>
                                        </p:tav>
                                      </p:tavLst>
                                    </p:anim>
                                    <p:anim calcmode="lin" valueType="num">
                                      <p:cBhvr>
                                        <p:cTn id="249" dur="1000" fill="hold"/>
                                        <p:tgtEl>
                                          <p:spTgt spid="69"/>
                                        </p:tgtEl>
                                        <p:attrNameLst>
                                          <p:attrName>ppt_y</p:attrName>
                                        </p:attrNameLst>
                                      </p:cBhvr>
                                      <p:tavLst>
                                        <p:tav tm="0">
                                          <p:val>
                                            <p:strVal val="#ppt_y+.1"/>
                                          </p:val>
                                        </p:tav>
                                        <p:tav tm="100000">
                                          <p:val>
                                            <p:strVal val="#ppt_y"/>
                                          </p:val>
                                        </p:tav>
                                      </p:tavLst>
                                    </p:anim>
                                  </p:childTnLst>
                                </p:cTn>
                              </p:par>
                            </p:childTnLst>
                          </p:cTn>
                        </p:par>
                        <p:par>
                          <p:cTn id="250" fill="hold">
                            <p:stCondLst>
                              <p:cond delay="33750"/>
                            </p:stCondLst>
                            <p:childTnLst>
                              <p:par>
                                <p:cTn id="251" presetID="53" presetClass="entr" presetSubtype="16" fill="hold" grpId="0" nodeType="afterEffect">
                                  <p:stCondLst>
                                    <p:cond delay="0"/>
                                  </p:stCondLst>
                                  <p:childTnLst>
                                    <p:set>
                                      <p:cBhvr>
                                        <p:cTn id="252" dur="1" fill="hold">
                                          <p:stCondLst>
                                            <p:cond delay="0"/>
                                          </p:stCondLst>
                                        </p:cTn>
                                        <p:tgtEl>
                                          <p:spTgt spid="70"/>
                                        </p:tgtEl>
                                        <p:attrNameLst>
                                          <p:attrName>style.visibility</p:attrName>
                                        </p:attrNameLst>
                                      </p:cBhvr>
                                      <p:to>
                                        <p:strVal val="visible"/>
                                      </p:to>
                                    </p:set>
                                    <p:anim calcmode="lin" valueType="num">
                                      <p:cBhvr>
                                        <p:cTn id="253" dur="500" fill="hold"/>
                                        <p:tgtEl>
                                          <p:spTgt spid="70"/>
                                        </p:tgtEl>
                                        <p:attrNameLst>
                                          <p:attrName>ppt_w</p:attrName>
                                        </p:attrNameLst>
                                      </p:cBhvr>
                                      <p:tavLst>
                                        <p:tav tm="0">
                                          <p:val>
                                            <p:fltVal val="0"/>
                                          </p:val>
                                        </p:tav>
                                        <p:tav tm="100000">
                                          <p:val>
                                            <p:strVal val="#ppt_w"/>
                                          </p:val>
                                        </p:tav>
                                      </p:tavLst>
                                    </p:anim>
                                    <p:anim calcmode="lin" valueType="num">
                                      <p:cBhvr>
                                        <p:cTn id="254" dur="500" fill="hold"/>
                                        <p:tgtEl>
                                          <p:spTgt spid="70"/>
                                        </p:tgtEl>
                                        <p:attrNameLst>
                                          <p:attrName>ppt_h</p:attrName>
                                        </p:attrNameLst>
                                      </p:cBhvr>
                                      <p:tavLst>
                                        <p:tav tm="0">
                                          <p:val>
                                            <p:fltVal val="0"/>
                                          </p:val>
                                        </p:tav>
                                        <p:tav tm="100000">
                                          <p:val>
                                            <p:strVal val="#ppt_h"/>
                                          </p:val>
                                        </p:tav>
                                      </p:tavLst>
                                    </p:anim>
                                    <p:animEffect transition="in" filter="fade">
                                      <p:cBhvr>
                                        <p:cTn id="255" dur="500"/>
                                        <p:tgtEl>
                                          <p:spTgt spid="70"/>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71"/>
                                        </p:tgtEl>
                                        <p:attrNameLst>
                                          <p:attrName>style.visibility</p:attrName>
                                        </p:attrNameLst>
                                      </p:cBhvr>
                                      <p:to>
                                        <p:strVal val="visible"/>
                                      </p:to>
                                    </p:set>
                                    <p:anim calcmode="lin" valueType="num">
                                      <p:cBhvr>
                                        <p:cTn id="258" dur="500" fill="hold"/>
                                        <p:tgtEl>
                                          <p:spTgt spid="71"/>
                                        </p:tgtEl>
                                        <p:attrNameLst>
                                          <p:attrName>ppt_w</p:attrName>
                                        </p:attrNameLst>
                                      </p:cBhvr>
                                      <p:tavLst>
                                        <p:tav tm="0">
                                          <p:val>
                                            <p:fltVal val="0"/>
                                          </p:val>
                                        </p:tav>
                                        <p:tav tm="100000">
                                          <p:val>
                                            <p:strVal val="#ppt_w"/>
                                          </p:val>
                                        </p:tav>
                                      </p:tavLst>
                                    </p:anim>
                                    <p:anim calcmode="lin" valueType="num">
                                      <p:cBhvr>
                                        <p:cTn id="259" dur="500" fill="hold"/>
                                        <p:tgtEl>
                                          <p:spTgt spid="71"/>
                                        </p:tgtEl>
                                        <p:attrNameLst>
                                          <p:attrName>ppt_h</p:attrName>
                                        </p:attrNameLst>
                                      </p:cBhvr>
                                      <p:tavLst>
                                        <p:tav tm="0">
                                          <p:val>
                                            <p:fltVal val="0"/>
                                          </p:val>
                                        </p:tav>
                                        <p:tav tm="100000">
                                          <p:val>
                                            <p:strVal val="#ppt_h"/>
                                          </p:val>
                                        </p:tav>
                                      </p:tavLst>
                                    </p:anim>
                                    <p:animEffect transition="in" filter="fade">
                                      <p:cBhvr>
                                        <p:cTn id="260" dur="500"/>
                                        <p:tgtEl>
                                          <p:spTgt spid="71"/>
                                        </p:tgtEl>
                                      </p:cBhvr>
                                    </p:animEffect>
                                  </p:childTnLst>
                                </p:cTn>
                              </p:par>
                              <p:par>
                                <p:cTn id="261" presetID="42" presetClass="entr" presetSubtype="0" fill="hold" grpId="0" nodeType="withEffect">
                                  <p:stCondLst>
                                    <p:cond delay="0"/>
                                  </p:stCondLst>
                                  <p:childTnLst>
                                    <p:set>
                                      <p:cBhvr>
                                        <p:cTn id="262" dur="1" fill="hold">
                                          <p:stCondLst>
                                            <p:cond delay="0"/>
                                          </p:stCondLst>
                                        </p:cTn>
                                        <p:tgtEl>
                                          <p:spTgt spid="72"/>
                                        </p:tgtEl>
                                        <p:attrNameLst>
                                          <p:attrName>style.visibility</p:attrName>
                                        </p:attrNameLst>
                                      </p:cBhvr>
                                      <p:to>
                                        <p:strVal val="visible"/>
                                      </p:to>
                                    </p:set>
                                    <p:animEffect transition="in" filter="fade">
                                      <p:cBhvr>
                                        <p:cTn id="263" dur="1000"/>
                                        <p:tgtEl>
                                          <p:spTgt spid="72"/>
                                        </p:tgtEl>
                                      </p:cBhvr>
                                    </p:animEffect>
                                    <p:anim calcmode="lin" valueType="num">
                                      <p:cBhvr>
                                        <p:cTn id="264" dur="1000" fill="hold"/>
                                        <p:tgtEl>
                                          <p:spTgt spid="72"/>
                                        </p:tgtEl>
                                        <p:attrNameLst>
                                          <p:attrName>ppt_x</p:attrName>
                                        </p:attrNameLst>
                                      </p:cBhvr>
                                      <p:tavLst>
                                        <p:tav tm="0">
                                          <p:val>
                                            <p:strVal val="#ppt_x"/>
                                          </p:val>
                                        </p:tav>
                                        <p:tav tm="100000">
                                          <p:val>
                                            <p:strVal val="#ppt_x"/>
                                          </p:val>
                                        </p:tav>
                                      </p:tavLst>
                                    </p:anim>
                                    <p:anim calcmode="lin" valueType="num">
                                      <p:cBhvr>
                                        <p:cTn id="26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animBg="1"/>
      <p:bldP spid="4" grpId="0" animBg="1"/>
      <p:bldP spid="5" grpId="0" animBg="1"/>
      <p:bldP spid="6" grpId="0" animBg="1"/>
      <p:bldP spid="7" grpId="0"/>
      <p:bldP spid="8" grpId="0"/>
      <p:bldP spid="9" grpId="0"/>
      <p:bldP spid="15" grpId="0"/>
      <p:bldP spid="16" grpId="0"/>
      <p:bldP spid="18" grpId="0"/>
      <p:bldP spid="19" grpId="0"/>
      <p:bldP spid="24" grpId="0" animBg="1"/>
      <p:bldP spid="27" grpId="0"/>
      <p:bldP spid="31" grpId="0"/>
      <p:bldP spid="32" grpId="0" animBg="1"/>
      <p:bldP spid="33" grpId="0"/>
      <p:bldP spid="34" grpId="0"/>
      <p:bldP spid="35" grpId="0" animBg="1"/>
      <p:bldP spid="36" grpId="0"/>
      <p:bldP spid="37" grpId="0"/>
      <p:bldP spid="41" grpId="0" animBg="1"/>
      <p:bldP spid="44" grpId="0" animBg="1"/>
      <p:bldP spid="45" grpId="0"/>
      <p:bldP spid="46" grpId="0"/>
      <p:bldP spid="47" grpId="0" animBg="1"/>
      <p:bldP spid="48" grpId="0"/>
      <p:bldP spid="49" grpId="0"/>
      <p:bldP spid="50" grpId="0" animBg="1"/>
      <p:bldP spid="52" grpId="0"/>
      <p:bldP spid="51" grpId="0"/>
      <p:bldP spid="56" grpId="0" animBg="1"/>
      <p:bldP spid="57" grpId="0"/>
      <p:bldP spid="58" grpId="0"/>
      <p:bldP spid="59" grpId="0" animBg="1"/>
      <p:bldP spid="60" grpId="0"/>
      <p:bldP spid="61" grpId="0"/>
      <p:bldP spid="63" grpId="0"/>
      <p:bldP spid="64" grpId="0" animBg="1"/>
      <p:bldP spid="65" grpId="0"/>
      <p:bldP spid="66" grpId="0"/>
      <p:bldP spid="67" grpId="0" animBg="1"/>
      <p:bldP spid="68" grpId="0"/>
      <p:bldP spid="69" grpId="0"/>
      <p:bldP spid="70" grpId="0" animBg="1"/>
      <p:bldP spid="71" grpId="0"/>
      <p:bldP spid="7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14745" y="945499"/>
            <a:ext cx="2832762" cy="2977718"/>
          </a:xfrm>
          <a:prstGeom prst="rect">
            <a:avLst/>
          </a:prstGeom>
        </p:spPr>
        <p:txBody>
          <a:bodyPr vert="horz" wrap="square" lIns="68559" tIns="34280" rIns="68559" bIns="34280">
            <a:spAutoFit/>
          </a:bodyPr>
          <a:lstStyle/>
          <a:p>
            <a:pPr>
              <a:lnSpc>
                <a:spcPct val="150000"/>
              </a:lnSpc>
            </a:pPr>
            <a:r>
              <a:rPr lang="zh-CN" altLang="en-US" sz="1400" dirty="0">
                <a:solidFill>
                  <a:schemeClr val="accent1"/>
                </a:solidFill>
                <a:latin typeface="微软雅黑" pitchFamily="34" charset="-122"/>
                <a:ea typeface="微软雅黑" pitchFamily="34" charset="-122"/>
              </a:rPr>
              <a:t>第一阶段</a:t>
            </a:r>
            <a:endParaRPr lang="en-US" altLang="zh-CN" sz="1400" dirty="0">
              <a:solidFill>
                <a:schemeClr val="accent1"/>
              </a:solidFill>
              <a:latin typeface="微软雅黑" pitchFamily="34" charset="-122"/>
              <a:ea typeface="微软雅黑" pitchFamily="34" charset="-122"/>
            </a:endParaRPr>
          </a:p>
          <a:p>
            <a:pPr marL="285750" indent="-285750">
              <a:lnSpc>
                <a:spcPct val="150000"/>
              </a:lnSpc>
              <a:buFont typeface="Wingdings" pitchFamily="2" charset="2"/>
              <a:buChar char="ü"/>
            </a:pPr>
            <a:r>
              <a:rPr lang="zh-CN" altLang="en-US" sz="1400" dirty="0">
                <a:latin typeface="微软雅黑" pitchFamily="34" charset="-122"/>
                <a:ea typeface="微软雅黑" pitchFamily="34" charset="-122"/>
              </a:rPr>
              <a:t>上世纪八十年代初步建立了我国知识产权法律体系，我国市场经济走向改革开放时期，推动知识产权司法保护的现状，先后加入了巴黎公约、伯尔尼公约、马德里协定。</a:t>
            </a:r>
            <a:endParaRPr lang="en-US" altLang="zh-CN" sz="1400" dirty="0">
              <a:latin typeface="微软雅黑" pitchFamily="34" charset="-122"/>
              <a:ea typeface="微软雅黑" pitchFamily="34" charset="-122"/>
            </a:endParaRPr>
          </a:p>
          <a:p>
            <a:pPr marL="285750" indent="-285750">
              <a:lnSpc>
                <a:spcPct val="150000"/>
              </a:lnSpc>
              <a:buFont typeface="Wingdings" pitchFamily="2" charset="2"/>
              <a:buChar char="ü"/>
            </a:pPr>
            <a:r>
              <a:rPr lang="zh-CN" altLang="en-US" sz="1400" dirty="0">
                <a:latin typeface="微软雅黑" pitchFamily="34" charset="-122"/>
                <a:ea typeface="微软雅黑" pitchFamily="34" charset="-122"/>
              </a:rPr>
              <a:t>主要参考欧洲大陆法系，特别是德国的知识产权法律体系。</a:t>
            </a:r>
          </a:p>
        </p:txBody>
      </p:sp>
      <p:cxnSp>
        <p:nvCxnSpPr>
          <p:cNvPr id="14" name="直接连接符 13"/>
          <p:cNvCxnSpPr/>
          <p:nvPr/>
        </p:nvCxnSpPr>
        <p:spPr>
          <a:xfrm>
            <a:off x="3034537" y="1367713"/>
            <a:ext cx="0" cy="253399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14745" y="3914675"/>
            <a:ext cx="7991169" cy="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635500"/>
            <a:ext cx="3055157" cy="276999"/>
          </a:xfrm>
          <a:prstGeom prst="rect">
            <a:avLst/>
          </a:prstGeom>
          <a:pattFill prst="pct10">
            <a:fgClr>
              <a:schemeClr val="accent1"/>
            </a:fgClr>
            <a:bgClr>
              <a:schemeClr val="bg1"/>
            </a:bgClr>
          </a:pattFill>
        </p:spPr>
        <p:txBody>
          <a:bodyPr vert="horz" wrap="square" lIns="0" tIns="0" rIns="0" bIns="0" rtlCol="0" anchor="ctr" anchorCtr="1">
            <a:spAutoFit/>
          </a:bodyPr>
          <a:lstStyle/>
          <a:p>
            <a:pPr algn="ctr"/>
            <a:r>
              <a:rPr lang="zh-CN" altLang="en-US" dirty="0" smtClean="0">
                <a:latin typeface="微软雅黑" panose="020B0503020204020204" pitchFamily="34" charset="-122"/>
                <a:ea typeface="微软雅黑" panose="020B0503020204020204" pitchFamily="34" charset="-122"/>
              </a:rPr>
              <a:t>我国知识产权的发展脉络</a:t>
            </a:r>
            <a:endParaRPr lang="zh-CN" altLang="en-US"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5157" y="1381705"/>
            <a:ext cx="5150757"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3A5DEA3F-5985-4DC4-8157-9881354D619E}" type="slidenum">
              <a:rPr lang="zh-CN" altLang="en-US" smtClean="0"/>
              <a:t>4</a:t>
            </a:fld>
            <a:endParaRPr lang="zh-CN" altLang="en-US"/>
          </a:p>
        </p:txBody>
      </p:sp>
    </p:spTree>
    <p:extLst>
      <p:ext uri="{BB962C8B-B14F-4D97-AF65-F5344CB8AC3E}">
        <p14:creationId xmlns:p14="http://schemas.microsoft.com/office/powerpoint/2010/main" val="223999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anim calcmode="lin" valueType="num">
                                      <p:cBhvr>
                                        <p:cTn id="8" dur="1250" fill="hold"/>
                                        <p:tgtEl>
                                          <p:spTgt spid="19"/>
                                        </p:tgtEl>
                                        <p:attrNameLst>
                                          <p:attrName>ppt_x</p:attrName>
                                        </p:attrNameLst>
                                      </p:cBhvr>
                                      <p:tavLst>
                                        <p:tav tm="0">
                                          <p:val>
                                            <p:strVal val="#ppt_x"/>
                                          </p:val>
                                        </p:tav>
                                        <p:tav tm="100000">
                                          <p:val>
                                            <p:strVal val="#ppt_x"/>
                                          </p:val>
                                        </p:tav>
                                      </p:tavLst>
                                    </p:anim>
                                    <p:anim calcmode="lin" valueType="num">
                                      <p:cBhvr>
                                        <p:cTn id="9" dur="125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14745" y="1000915"/>
            <a:ext cx="2832762" cy="2793052"/>
          </a:xfrm>
          <a:prstGeom prst="rect">
            <a:avLst/>
          </a:prstGeom>
        </p:spPr>
        <p:txBody>
          <a:bodyPr vert="horz" wrap="square" lIns="68559" tIns="34280" rIns="68559" bIns="34280">
            <a:spAutoFit/>
          </a:bodyPr>
          <a:lstStyle/>
          <a:p>
            <a:pPr>
              <a:lnSpc>
                <a:spcPct val="150000"/>
              </a:lnSpc>
            </a:pPr>
            <a:r>
              <a:rPr lang="zh-CN" altLang="en-US" sz="1400" dirty="0">
                <a:solidFill>
                  <a:schemeClr val="accent1"/>
                </a:solidFill>
                <a:latin typeface="微软雅黑" pitchFamily="34" charset="-122"/>
                <a:ea typeface="微软雅黑" pitchFamily="34" charset="-122"/>
              </a:rPr>
              <a:t>第一</a:t>
            </a:r>
            <a:r>
              <a:rPr lang="zh-CN" altLang="en-US" sz="1400" dirty="0" smtClean="0">
                <a:solidFill>
                  <a:schemeClr val="accent1"/>
                </a:solidFill>
                <a:latin typeface="微软雅黑" pitchFamily="34" charset="-122"/>
                <a:ea typeface="微软雅黑" pitchFamily="34" charset="-122"/>
              </a:rPr>
              <a:t>阶段：行政保护为主导</a:t>
            </a:r>
            <a:endParaRPr lang="en-US" altLang="zh-CN" sz="1400" dirty="0">
              <a:solidFill>
                <a:schemeClr val="accent1"/>
              </a:solidFill>
              <a:latin typeface="微软雅黑" pitchFamily="34" charset="-122"/>
              <a:ea typeface="微软雅黑" pitchFamily="34" charset="-122"/>
            </a:endParaRPr>
          </a:p>
          <a:p>
            <a:pPr marL="285750" indent="-285750">
              <a:lnSpc>
                <a:spcPct val="150000"/>
              </a:lnSpc>
              <a:buFont typeface="Wingdings" pitchFamily="2" charset="2"/>
              <a:buChar char="ü"/>
            </a:pPr>
            <a:r>
              <a:rPr lang="zh-CN" altLang="en-US" sz="1300" dirty="0">
                <a:latin typeface="微软雅黑" pitchFamily="34" charset="-122"/>
                <a:ea typeface="微软雅黑" pitchFamily="34" charset="-122"/>
              </a:rPr>
              <a:t>上世纪八十年代初步建立了我国知识产权法律体系，我国市场经济走向改革开放时期，推动知识产权司法保护的现状，先后加入了巴黎公约、伯尔尼公约、马德里协定。</a:t>
            </a:r>
            <a:endParaRPr lang="en-US" altLang="zh-CN" sz="1300" dirty="0">
              <a:latin typeface="微软雅黑" pitchFamily="34" charset="-122"/>
              <a:ea typeface="微软雅黑" pitchFamily="34" charset="-122"/>
            </a:endParaRPr>
          </a:p>
          <a:p>
            <a:pPr marL="285750" indent="-285750">
              <a:lnSpc>
                <a:spcPct val="150000"/>
              </a:lnSpc>
              <a:buFont typeface="Wingdings" pitchFamily="2" charset="2"/>
              <a:buChar char="ü"/>
            </a:pPr>
            <a:r>
              <a:rPr lang="zh-CN" altLang="en-US" sz="1300" dirty="0">
                <a:latin typeface="微软雅黑" pitchFamily="34" charset="-122"/>
                <a:ea typeface="微软雅黑" pitchFamily="34" charset="-122"/>
              </a:rPr>
              <a:t>主要参考欧洲大陆法系，特别是德国的知识产权法律体系。</a:t>
            </a:r>
          </a:p>
        </p:txBody>
      </p:sp>
      <p:cxnSp>
        <p:nvCxnSpPr>
          <p:cNvPr id="14" name="直接连接符 13"/>
          <p:cNvCxnSpPr/>
          <p:nvPr/>
        </p:nvCxnSpPr>
        <p:spPr>
          <a:xfrm>
            <a:off x="3047507" y="1423129"/>
            <a:ext cx="0" cy="253399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14745" y="3957121"/>
            <a:ext cx="7991169" cy="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034040" y="1000921"/>
            <a:ext cx="2569923" cy="2392943"/>
          </a:xfrm>
          <a:prstGeom prst="rect">
            <a:avLst/>
          </a:prstGeom>
        </p:spPr>
        <p:txBody>
          <a:bodyPr vert="horz" wrap="square" lIns="68559" tIns="34280" rIns="68559" bIns="34280">
            <a:spAutoFit/>
          </a:bodyPr>
          <a:lstStyle/>
          <a:p>
            <a:pPr>
              <a:lnSpc>
                <a:spcPct val="150000"/>
              </a:lnSpc>
            </a:pPr>
            <a:r>
              <a:rPr lang="zh-CN" altLang="en-US" sz="1400" dirty="0" smtClean="0">
                <a:solidFill>
                  <a:schemeClr val="accent1"/>
                </a:solidFill>
                <a:latin typeface="微软雅黑" pitchFamily="34" charset="-122"/>
                <a:ea typeface="微软雅黑" pitchFamily="34" charset="-122"/>
              </a:rPr>
              <a:t>第二阶段：行政司法保护并行</a:t>
            </a:r>
            <a:endParaRPr lang="en-US" altLang="zh-CN" sz="1400" dirty="0">
              <a:solidFill>
                <a:schemeClr val="accent1"/>
              </a:solidFill>
              <a:latin typeface="微软雅黑" pitchFamily="34" charset="-122"/>
              <a:ea typeface="微软雅黑" pitchFamily="34" charset="-122"/>
            </a:endParaRPr>
          </a:p>
          <a:p>
            <a:pPr marL="285750" indent="-285750">
              <a:lnSpc>
                <a:spcPct val="200000"/>
              </a:lnSpc>
              <a:buFont typeface="Wingdings" pitchFamily="2" charset="2"/>
              <a:buChar char="ü"/>
            </a:pPr>
            <a:r>
              <a:rPr lang="zh-CN" altLang="en-US" sz="1300" dirty="0" smtClean="0">
                <a:latin typeface="微软雅黑" pitchFamily="34" charset="-122"/>
                <a:ea typeface="微软雅黑" pitchFamily="34" charset="-122"/>
              </a:rPr>
              <a:t>我国</a:t>
            </a:r>
            <a:r>
              <a:rPr lang="en-US" altLang="zh-CN" sz="1300" dirty="0" smtClean="0">
                <a:latin typeface="微软雅黑" pitchFamily="34" charset="-122"/>
                <a:ea typeface="微软雅黑" pitchFamily="34" charset="-122"/>
              </a:rPr>
              <a:t>2001</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12</a:t>
            </a:r>
            <a:r>
              <a:rPr lang="zh-CN" altLang="en-US" sz="1300" dirty="0" smtClean="0">
                <a:latin typeface="微软雅黑" pitchFamily="34" charset="-122"/>
                <a:ea typeface="微软雅黑" pitchFamily="34" charset="-122"/>
              </a:rPr>
              <a:t>月</a:t>
            </a:r>
            <a:r>
              <a:rPr lang="en-US" altLang="zh-CN" sz="1300" dirty="0" smtClean="0">
                <a:latin typeface="微软雅黑" pitchFamily="34" charset="-122"/>
                <a:ea typeface="微软雅黑" pitchFamily="34" charset="-122"/>
              </a:rPr>
              <a:t>11</a:t>
            </a:r>
            <a:r>
              <a:rPr lang="zh-CN" altLang="en-US" sz="1300" dirty="0" smtClean="0">
                <a:latin typeface="微软雅黑" pitchFamily="34" charset="-122"/>
                <a:ea typeface="微软雅黑" pitchFamily="34" charset="-122"/>
              </a:rPr>
              <a:t>日加入</a:t>
            </a:r>
            <a:r>
              <a:rPr lang="en-US" altLang="zh-CN" sz="1300" dirty="0" smtClean="0">
                <a:latin typeface="微软雅黑" pitchFamily="34" charset="-122"/>
                <a:ea typeface="微软雅黑" pitchFamily="34" charset="-122"/>
              </a:rPr>
              <a:t>WTO</a:t>
            </a:r>
            <a:r>
              <a:rPr lang="zh-CN" altLang="en-US" sz="1300" dirty="0" smtClean="0">
                <a:latin typeface="微软雅黑" pitchFamily="34" charset="-122"/>
                <a:ea typeface="微软雅黑" pitchFamily="34" charset="-122"/>
              </a:rPr>
              <a:t>，同时加入</a:t>
            </a:r>
            <a:r>
              <a:rPr lang="en-US" altLang="zh-CN" sz="1300" dirty="0" smtClean="0">
                <a:latin typeface="微软雅黑" pitchFamily="34" charset="-122"/>
                <a:ea typeface="微软雅黑" pitchFamily="34" charset="-122"/>
              </a:rPr>
              <a:t>TRIPS</a:t>
            </a:r>
            <a:r>
              <a:rPr lang="zh-CN" altLang="en-US" sz="1300" dirty="0" smtClean="0">
                <a:latin typeface="微软雅黑" pitchFamily="34" charset="-122"/>
                <a:ea typeface="微软雅黑" pitchFamily="34" charset="-122"/>
              </a:rPr>
              <a:t>协议。</a:t>
            </a:r>
            <a:endParaRPr lang="en-US" altLang="zh-CN" sz="1300" dirty="0" smtClean="0">
              <a:latin typeface="微软雅黑" pitchFamily="34" charset="-122"/>
              <a:ea typeface="微软雅黑" pitchFamily="34" charset="-122"/>
            </a:endParaRPr>
          </a:p>
          <a:p>
            <a:pPr marL="285750" indent="-285750">
              <a:lnSpc>
                <a:spcPct val="200000"/>
              </a:lnSpc>
              <a:buFont typeface="Wingdings" pitchFamily="2" charset="2"/>
              <a:buChar char="ü"/>
            </a:pPr>
            <a:r>
              <a:rPr lang="zh-CN" altLang="en-US" sz="1300" dirty="0" smtClean="0">
                <a:latin typeface="微软雅黑" pitchFamily="34" charset="-122"/>
                <a:ea typeface="微软雅黑" pitchFamily="34" charset="-122"/>
              </a:rPr>
              <a:t>按照国际条约的规定，行政机关处理的知识产权问题最重要进行司法审查。</a:t>
            </a:r>
            <a:endParaRPr lang="zh-CN" altLang="en-US" sz="1300" dirty="0">
              <a:latin typeface="微软雅黑" pitchFamily="34" charset="-122"/>
              <a:ea typeface="微软雅黑" pitchFamily="34" charset="-122"/>
            </a:endParaRPr>
          </a:p>
        </p:txBody>
      </p:sp>
      <p:cxnSp>
        <p:nvCxnSpPr>
          <p:cNvPr id="15" name="直接连接符 14"/>
          <p:cNvCxnSpPr/>
          <p:nvPr/>
        </p:nvCxnSpPr>
        <p:spPr>
          <a:xfrm>
            <a:off x="5610592" y="1423866"/>
            <a:ext cx="0" cy="253399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603962" y="1000927"/>
            <a:ext cx="2671033" cy="1992833"/>
          </a:xfrm>
          <a:prstGeom prst="rect">
            <a:avLst/>
          </a:prstGeom>
        </p:spPr>
        <p:txBody>
          <a:bodyPr vert="horz" wrap="square" lIns="68559" tIns="34280" rIns="68559" bIns="34280">
            <a:spAutoFit/>
          </a:bodyPr>
          <a:lstStyle/>
          <a:p>
            <a:pPr>
              <a:lnSpc>
                <a:spcPct val="150000"/>
              </a:lnSpc>
            </a:pPr>
            <a:r>
              <a:rPr lang="zh-CN" altLang="en-US" sz="1400" dirty="0" smtClean="0">
                <a:solidFill>
                  <a:schemeClr val="accent1"/>
                </a:solidFill>
                <a:latin typeface="微软雅黑" pitchFamily="34" charset="-122"/>
                <a:ea typeface="微软雅黑" pitchFamily="34" charset="-122"/>
              </a:rPr>
              <a:t>第三阶段：司法保护为主导</a:t>
            </a:r>
            <a:endParaRPr lang="en-US" altLang="zh-CN" sz="1400" dirty="0">
              <a:solidFill>
                <a:schemeClr val="accent1"/>
              </a:solidFill>
              <a:latin typeface="微软雅黑" pitchFamily="34" charset="-122"/>
              <a:ea typeface="微软雅黑" pitchFamily="34" charset="-122"/>
            </a:endParaRPr>
          </a:p>
          <a:p>
            <a:pPr marL="285750" indent="-285750">
              <a:lnSpc>
                <a:spcPct val="200000"/>
              </a:lnSpc>
              <a:buFont typeface="Wingdings" pitchFamily="2" charset="2"/>
              <a:buChar char="ü"/>
            </a:pPr>
            <a:r>
              <a:rPr lang="zh-CN" altLang="en-US" sz="1300" dirty="0" smtClean="0">
                <a:latin typeface="微软雅黑" pitchFamily="34" charset="-122"/>
                <a:ea typeface="微软雅黑" pitchFamily="34" charset="-122"/>
              </a:rPr>
              <a:t>十八大三中全会以后，于</a:t>
            </a:r>
            <a:r>
              <a:rPr lang="en-US" altLang="zh-CN" sz="1300" dirty="0" smtClean="0">
                <a:latin typeface="微软雅黑" pitchFamily="34" charset="-122"/>
                <a:ea typeface="微软雅黑" pitchFamily="34" charset="-122"/>
              </a:rPr>
              <a:t>2014</a:t>
            </a:r>
            <a:r>
              <a:rPr lang="zh-CN" altLang="en-US" sz="1300" dirty="0" smtClean="0">
                <a:latin typeface="微软雅黑" pitchFamily="34" charset="-122"/>
                <a:ea typeface="微软雅黑" pitchFamily="34" charset="-122"/>
              </a:rPr>
              <a:t>年建立北上广知识产权法院。</a:t>
            </a:r>
            <a:endParaRPr lang="en-US" altLang="zh-CN" sz="1300" dirty="0" smtClean="0">
              <a:latin typeface="微软雅黑" pitchFamily="34" charset="-122"/>
              <a:ea typeface="微软雅黑" pitchFamily="34" charset="-122"/>
            </a:endParaRPr>
          </a:p>
          <a:p>
            <a:pPr marL="285750" indent="-285750">
              <a:lnSpc>
                <a:spcPct val="200000"/>
              </a:lnSpc>
              <a:buFont typeface="Wingdings" pitchFamily="2" charset="2"/>
              <a:buChar char="ü"/>
            </a:pPr>
            <a:r>
              <a:rPr lang="zh-CN" altLang="en-US" sz="1300" dirty="0" smtClean="0">
                <a:latin typeface="微软雅黑" pitchFamily="34" charset="-122"/>
                <a:ea typeface="微软雅黑" pitchFamily="34" charset="-122"/>
              </a:rPr>
              <a:t>截至</a:t>
            </a:r>
            <a:r>
              <a:rPr lang="en-US" altLang="zh-CN" sz="1300" dirty="0" smtClean="0">
                <a:latin typeface="微软雅黑" pitchFamily="34" charset="-122"/>
                <a:ea typeface="微软雅黑" pitchFamily="34" charset="-122"/>
              </a:rPr>
              <a:t>2019</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5</a:t>
            </a:r>
            <a:r>
              <a:rPr lang="zh-CN" altLang="en-US" sz="1300" dirty="0" smtClean="0">
                <a:latin typeface="微软雅黑" pitchFamily="34" charset="-122"/>
                <a:ea typeface="微软雅黑" pitchFamily="34" charset="-122"/>
              </a:rPr>
              <a:t>月，全国陆续成立了</a:t>
            </a:r>
            <a:r>
              <a:rPr lang="en-US" altLang="zh-CN" sz="1300" dirty="0" smtClean="0">
                <a:latin typeface="微软雅黑" pitchFamily="34" charset="-122"/>
                <a:ea typeface="微软雅黑" pitchFamily="34" charset="-122"/>
              </a:rPr>
              <a:t>20</a:t>
            </a:r>
            <a:r>
              <a:rPr lang="zh-CN" altLang="en-US" sz="1300" dirty="0" smtClean="0">
                <a:latin typeface="微软雅黑" pitchFamily="34" charset="-122"/>
                <a:ea typeface="微软雅黑" pitchFamily="34" charset="-122"/>
              </a:rPr>
              <a:t>家知识产权审判法庭。</a:t>
            </a:r>
            <a:endParaRPr lang="zh-CN" altLang="en-US" sz="13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0008" y="2993760"/>
            <a:ext cx="2314801" cy="157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0" y="635500"/>
            <a:ext cx="3055157" cy="276999"/>
          </a:xfrm>
          <a:prstGeom prst="rect">
            <a:avLst/>
          </a:prstGeom>
          <a:pattFill prst="pct10">
            <a:fgClr>
              <a:schemeClr val="accent1"/>
            </a:fgClr>
            <a:bgClr>
              <a:schemeClr val="bg1"/>
            </a:bgClr>
          </a:pattFill>
        </p:spPr>
        <p:txBody>
          <a:bodyPr vert="horz" wrap="square" lIns="0" tIns="0" rIns="0" bIns="0" rtlCol="0" anchor="ctr" anchorCtr="1">
            <a:spAutoFit/>
          </a:bodyPr>
          <a:lstStyle/>
          <a:p>
            <a:pPr algn="ctr"/>
            <a:r>
              <a:rPr lang="zh-CN" altLang="en-US" dirty="0" smtClean="0">
                <a:latin typeface="微软雅黑" panose="020B0503020204020204" pitchFamily="34" charset="-122"/>
                <a:ea typeface="微软雅黑" panose="020B0503020204020204" pitchFamily="34" charset="-122"/>
              </a:rPr>
              <a:t>我国知识产权的发展脉络</a:t>
            </a:r>
            <a:endParaRPr lang="zh-CN" altLang="en-US"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A5DEA3F-5985-4DC4-8157-9881354D619E}" type="slidenum">
              <a:rPr lang="zh-CN" altLang="en-US" smtClean="0"/>
              <a:t>5</a:t>
            </a:fld>
            <a:endParaRPr lang="zh-CN" altLang="en-US"/>
          </a:p>
        </p:txBody>
      </p:sp>
    </p:spTree>
    <p:extLst>
      <p:ext uri="{BB962C8B-B14F-4D97-AF65-F5344CB8AC3E}">
        <p14:creationId xmlns:p14="http://schemas.microsoft.com/office/powerpoint/2010/main" val="79183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anim calcmode="lin" valueType="num">
                                      <p:cBhvr>
                                        <p:cTn id="8" dur="1250" fill="hold"/>
                                        <p:tgtEl>
                                          <p:spTgt spid="9"/>
                                        </p:tgtEl>
                                        <p:attrNameLst>
                                          <p:attrName>ppt_x</p:attrName>
                                        </p:attrNameLst>
                                      </p:cBhvr>
                                      <p:tavLst>
                                        <p:tav tm="0">
                                          <p:val>
                                            <p:strVal val="#ppt_x"/>
                                          </p:val>
                                        </p:tav>
                                        <p:tav tm="100000">
                                          <p:val>
                                            <p:strVal val="#ppt_x"/>
                                          </p:val>
                                        </p:tav>
                                      </p:tavLst>
                                    </p:anim>
                                    <p:anim calcmode="lin" valueType="num">
                                      <p:cBhvr>
                                        <p:cTn id="9" dur="12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250"/>
                                        <p:tgtEl>
                                          <p:spTgt spid="17"/>
                                        </p:tgtEl>
                                      </p:cBhvr>
                                    </p:animEffect>
                                    <p:anim calcmode="lin" valueType="num">
                                      <p:cBhvr>
                                        <p:cTn id="20" dur="1250" fill="hold"/>
                                        <p:tgtEl>
                                          <p:spTgt spid="17"/>
                                        </p:tgtEl>
                                        <p:attrNameLst>
                                          <p:attrName>ppt_x</p:attrName>
                                        </p:attrNameLst>
                                      </p:cBhvr>
                                      <p:tavLst>
                                        <p:tav tm="0">
                                          <p:val>
                                            <p:strVal val="#ppt_x"/>
                                          </p:val>
                                        </p:tav>
                                        <p:tav tm="100000">
                                          <p:val>
                                            <p:strVal val="#ppt_x"/>
                                          </p:val>
                                        </p:tav>
                                      </p:tavLst>
                                    </p:anim>
                                    <p:anim calcmode="lin" valueType="num">
                                      <p:cBhvr>
                                        <p:cTn id="21" dur="125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433" y="-13245"/>
            <a:ext cx="9360000" cy="52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809482" y="1115291"/>
            <a:ext cx="4972319" cy="3141177"/>
          </a:xfrm>
          <a:prstGeom prst="rect">
            <a:avLst/>
          </a:prstGeom>
          <a:solidFill>
            <a:srgbClr val="7F7F7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sz="1600" b="1" dirty="0" smtClean="0">
                <a:solidFill>
                  <a:srgbClr val="FFFF00"/>
                </a:solidFill>
                <a:latin typeface="微软雅黑" pitchFamily="34" charset="-122"/>
                <a:ea typeface="微软雅黑" pitchFamily="34" charset="-122"/>
              </a:rPr>
              <a:t>                                </a:t>
            </a:r>
            <a:r>
              <a:rPr lang="zh-CN" altLang="en-US" sz="2000" b="1" dirty="0" smtClean="0">
                <a:solidFill>
                  <a:srgbClr val="FFFF00"/>
                </a:solidFill>
                <a:latin typeface="微软雅黑" pitchFamily="34" charset="-122"/>
                <a:ea typeface="微软雅黑" pitchFamily="34" charset="-122"/>
              </a:rPr>
              <a:t>目    录</a:t>
            </a:r>
            <a:endParaRPr lang="en-US" altLang="zh-CN" sz="2000" b="1" dirty="0" smtClean="0">
              <a:solidFill>
                <a:srgbClr val="FFFF00"/>
              </a:solidFill>
              <a:latin typeface="微软雅黑" pitchFamily="34" charset="-122"/>
              <a:ea typeface="微软雅黑" pitchFamily="34" charset="-122"/>
            </a:endParaRPr>
          </a:p>
          <a:p>
            <a:pPr>
              <a:lnSpc>
                <a:spcPct val="200000"/>
              </a:lnSpc>
            </a:pPr>
            <a:r>
              <a:rPr lang="en-US" altLang="zh-CN" sz="2000" b="1" dirty="0" smtClean="0">
                <a:solidFill>
                  <a:schemeClr val="bg1"/>
                </a:solidFill>
                <a:latin typeface="微软雅黑" pitchFamily="34" charset="-122"/>
                <a:ea typeface="微软雅黑" pitchFamily="34" charset="-122"/>
              </a:rPr>
              <a:t>             </a:t>
            </a:r>
            <a:r>
              <a:rPr lang="zh-CN" altLang="en-US" sz="2000" b="1" dirty="0" smtClean="0">
                <a:solidFill>
                  <a:schemeClr val="bg1"/>
                </a:solidFill>
                <a:latin typeface="微软雅黑" pitchFamily="34" charset="-122"/>
                <a:ea typeface="微软雅黑" pitchFamily="34" charset="-122"/>
              </a:rPr>
              <a:t>一、知识产权</a:t>
            </a:r>
            <a:r>
              <a:rPr lang="zh-CN" altLang="en-US" sz="2000" b="1" dirty="0">
                <a:solidFill>
                  <a:schemeClr val="bg1"/>
                </a:solidFill>
                <a:latin typeface="微软雅黑" panose="020B0503020204020204" pitchFamily="34" charset="-122"/>
                <a:ea typeface="微软雅黑" panose="020B0503020204020204" pitchFamily="34" charset="-122"/>
              </a:rPr>
              <a:t>的发展</a:t>
            </a:r>
            <a:r>
              <a:rPr lang="zh-CN" altLang="en-US" sz="2000" b="1" dirty="0" smtClean="0">
                <a:solidFill>
                  <a:schemeClr val="bg1"/>
                </a:solidFill>
                <a:latin typeface="微软雅黑" panose="020B0503020204020204" pitchFamily="34" charset="-122"/>
                <a:ea typeface="微软雅黑" panose="020B0503020204020204" pitchFamily="34" charset="-122"/>
              </a:rPr>
              <a:t>脉络</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rgbClr val="FFFF00"/>
                </a:solidFill>
                <a:latin typeface="微软雅黑" panose="020B0503020204020204" pitchFamily="34" charset="-122"/>
                <a:ea typeface="微软雅黑" panose="020B0503020204020204" pitchFamily="34" charset="-122"/>
              </a:rPr>
              <a:t>二、知识产权的概念及保护</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nSpc>
                <a:spcPct val="200000"/>
              </a:lnSpc>
            </a:pP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三、高校中的知识产权工作</a:t>
            </a:r>
            <a:endParaRPr lang="zh-CN" altLang="en-US" sz="2000" b="1" dirty="0">
              <a:solidFill>
                <a:schemeClr val="bg1"/>
              </a:solidFill>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p>
            <a:pPr algn="ctr"/>
            <a:endParaRPr lang="zh-CN" altLang="en-US" sz="1000" dirty="0"/>
          </a:p>
        </p:txBody>
      </p:sp>
      <p:sp>
        <p:nvSpPr>
          <p:cNvPr id="2" name="灯片编号占位符 1"/>
          <p:cNvSpPr>
            <a:spLocks noGrp="1"/>
          </p:cNvSpPr>
          <p:nvPr>
            <p:ph type="sldNum" sz="quarter" idx="12"/>
          </p:nvPr>
        </p:nvSpPr>
        <p:spPr/>
        <p:txBody>
          <a:bodyPr/>
          <a:lstStyle/>
          <a:p>
            <a:fld id="{3A5DEA3F-5985-4DC4-8157-9881354D619E}" type="slidenum">
              <a:rPr lang="zh-CN" altLang="en-US" smtClean="0"/>
              <a:t>6</a:t>
            </a:fld>
            <a:endParaRPr lang="zh-CN" altLang="en-US"/>
          </a:p>
        </p:txBody>
      </p:sp>
    </p:spTree>
    <p:extLst>
      <p:ext uri="{BB962C8B-B14F-4D97-AF65-F5344CB8AC3E}">
        <p14:creationId xmlns:p14="http://schemas.microsoft.com/office/powerpoint/2010/main" val="1063817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0058" y="1136033"/>
            <a:ext cx="3317751" cy="1061829"/>
          </a:xfrm>
          <a:prstGeom prst="rect">
            <a:avLst/>
          </a:prstGeom>
        </p:spPr>
        <p:txBody>
          <a:bodyPr wrap="square">
            <a:spAutoFit/>
          </a:bodyPr>
          <a:lstStyle/>
          <a:p>
            <a:pPr>
              <a:lnSpc>
                <a:spcPct val="150000"/>
              </a:lnSpc>
            </a:pPr>
            <a:r>
              <a:rPr lang="zh-CN" altLang="en-US" sz="1400" dirty="0" smtClean="0">
                <a:solidFill>
                  <a:schemeClr val="accent1"/>
                </a:solidFill>
                <a:latin typeface="微软雅黑" pitchFamily="34" charset="-122"/>
                <a:ea typeface="微软雅黑" pitchFamily="34" charset="-122"/>
              </a:rPr>
              <a:t>概念</a:t>
            </a:r>
            <a:r>
              <a:rPr lang="zh-CN" altLang="en-US" sz="1400" dirty="0" smtClean="0">
                <a:latin typeface="微软雅黑" pitchFamily="34" charset="-122"/>
                <a:ea typeface="微软雅黑" pitchFamily="34" charset="-122"/>
              </a:rPr>
              <a:t>：法律设定的人类智力劳动成果的专有权利，又被称为“智慧财产权”，  </a:t>
            </a:r>
            <a:endParaRPr lang="en-US" altLang="zh-CN" sz="1400" dirty="0" smtClean="0">
              <a:latin typeface="微软雅黑" pitchFamily="34" charset="-122"/>
              <a:ea typeface="微软雅黑" pitchFamily="34" charset="-122"/>
            </a:endParaRPr>
          </a:p>
          <a:p>
            <a:pPr>
              <a:lnSpc>
                <a:spcPct val="150000"/>
              </a:lnSpc>
            </a:pPr>
            <a:r>
              <a:rPr lang="en-US" altLang="zh-CN" sz="1400" dirty="0" smtClean="0">
                <a:latin typeface="微软雅黑" pitchFamily="34" charset="-122"/>
                <a:ea typeface="微软雅黑" pitchFamily="34" charset="-122"/>
              </a:rPr>
              <a:t>Intellectual property</a:t>
            </a:r>
            <a:endParaRPr lang="zh-CN" altLang="en-US" sz="1400" dirty="0">
              <a:latin typeface="微软雅黑" pitchFamily="34" charset="-122"/>
              <a:ea typeface="微软雅黑" pitchFamily="34" charset="-122"/>
            </a:endParaRPr>
          </a:p>
        </p:txBody>
      </p:sp>
      <p:sp>
        <p:nvSpPr>
          <p:cNvPr id="25" name="矩形 24"/>
          <p:cNvSpPr/>
          <p:nvPr/>
        </p:nvSpPr>
        <p:spPr>
          <a:xfrm>
            <a:off x="416537" y="2288138"/>
            <a:ext cx="3321272" cy="1061829"/>
          </a:xfrm>
          <a:prstGeom prst="rect">
            <a:avLst/>
          </a:prstGeom>
        </p:spPr>
        <p:txBody>
          <a:bodyPr wrap="square">
            <a:spAutoFit/>
          </a:bodyPr>
          <a:lstStyle/>
          <a:p>
            <a:pPr>
              <a:lnSpc>
                <a:spcPct val="150000"/>
              </a:lnSpc>
            </a:pPr>
            <a:r>
              <a:rPr lang="zh-CN" altLang="en-US" sz="1400" dirty="0" smtClean="0">
                <a:solidFill>
                  <a:schemeClr val="accent1"/>
                </a:solidFill>
                <a:latin typeface="微软雅黑" pitchFamily="34" charset="-122"/>
                <a:ea typeface="微软雅黑" pitchFamily="34" charset="-122"/>
              </a:rPr>
              <a:t>包括</a:t>
            </a:r>
            <a:r>
              <a:rPr lang="zh-CN" altLang="en-US" sz="1400" dirty="0" smtClean="0">
                <a:latin typeface="微软雅黑" pitchFamily="34" charset="-122"/>
                <a:ea typeface="微软雅黑" pitchFamily="34" charset="-122"/>
              </a:rPr>
              <a:t>：专利权、商标权、著作权、商业秘密权、地理标志权、植物新品种</a:t>
            </a:r>
            <a:r>
              <a:rPr lang="zh-CN" altLang="en-US" sz="1400" dirty="0">
                <a:latin typeface="微软雅黑" pitchFamily="34" charset="-122"/>
                <a:ea typeface="微软雅黑" pitchFamily="34" charset="-122"/>
              </a:rPr>
              <a:t>权、集成电路布图设计专有权。</a:t>
            </a:r>
          </a:p>
        </p:txBody>
      </p:sp>
      <p:sp>
        <p:nvSpPr>
          <p:cNvPr id="28" name="Content Placeholder 2"/>
          <p:cNvSpPr txBox="1"/>
          <p:nvPr/>
        </p:nvSpPr>
        <p:spPr>
          <a:xfrm>
            <a:off x="4351912" y="1532979"/>
            <a:ext cx="3669136" cy="2162021"/>
          </a:xfrm>
          <a:prstGeom prst="rect">
            <a:avLst/>
          </a:prstGeom>
        </p:spPr>
        <p:txBody>
          <a:bodyPr vert="horz" lIns="68559" tIns="34280" rIns="68559" bIns="3428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pPr>
            <a:r>
              <a:rPr lang="zh-CN" altLang="en-US" dirty="0" smtClean="0">
                <a:solidFill>
                  <a:schemeClr val="tx1"/>
                </a:solidFill>
                <a:latin typeface="微软雅黑" pitchFamily="34" charset="-122"/>
                <a:ea typeface="微软雅黑" pitchFamily="34" charset="-122"/>
              </a:rPr>
              <a:t>知识产权属于民事权利，</a:t>
            </a:r>
            <a:r>
              <a:rPr lang="zh-CN" altLang="en-US" b="1" dirty="0" smtClean="0">
                <a:solidFill>
                  <a:schemeClr val="accent1"/>
                </a:solidFill>
                <a:latin typeface="微软雅黑" pitchFamily="34" charset="-122"/>
                <a:ea typeface="微软雅黑" pitchFamily="34" charset="-122"/>
              </a:rPr>
              <a:t>特点</a:t>
            </a:r>
            <a:r>
              <a:rPr lang="zh-CN" altLang="en-US" dirty="0" smtClean="0">
                <a:solidFill>
                  <a:schemeClr val="tx1"/>
                </a:solidFill>
                <a:latin typeface="微软雅黑" pitchFamily="34" charset="-122"/>
                <a:ea typeface="微软雅黑" pitchFamily="34" charset="-122"/>
              </a:rPr>
              <a:t>：</a:t>
            </a:r>
            <a:endParaRPr lang="en-US" altLang="zh-CN" dirty="0" smtClean="0">
              <a:solidFill>
                <a:schemeClr val="tx1"/>
              </a:solidFill>
              <a:latin typeface="微软雅黑" pitchFamily="34" charset="-122"/>
              <a:ea typeface="微软雅黑" pitchFamily="34" charset="-122"/>
            </a:endParaRPr>
          </a:p>
          <a:p>
            <a:pPr>
              <a:lnSpc>
                <a:spcPct val="200000"/>
              </a:lnSpc>
              <a:buFont typeface="Wingdings" pitchFamily="2" charset="2"/>
              <a:buChar char="ü"/>
            </a:pPr>
            <a:r>
              <a:rPr lang="zh-CN" altLang="en-US" dirty="0" smtClean="0">
                <a:solidFill>
                  <a:schemeClr val="tx1"/>
                </a:solidFill>
                <a:latin typeface="微软雅黑" pitchFamily="34" charset="-122"/>
                <a:ea typeface="微软雅黑" pitchFamily="34" charset="-122"/>
              </a:rPr>
              <a:t>是人为创设的权利用于保护和激励创新</a:t>
            </a:r>
            <a:endParaRPr lang="en-US" altLang="zh-CN" dirty="0" smtClean="0">
              <a:solidFill>
                <a:schemeClr val="tx1"/>
              </a:solidFill>
              <a:latin typeface="微软雅黑" pitchFamily="34" charset="-122"/>
              <a:ea typeface="微软雅黑" pitchFamily="34" charset="-122"/>
            </a:endParaRPr>
          </a:p>
          <a:p>
            <a:pPr>
              <a:lnSpc>
                <a:spcPct val="200000"/>
              </a:lnSpc>
              <a:buFont typeface="Wingdings" pitchFamily="2" charset="2"/>
              <a:buChar char="ü"/>
            </a:pPr>
            <a:r>
              <a:rPr lang="zh-CN" altLang="en-US" dirty="0" smtClean="0">
                <a:solidFill>
                  <a:schemeClr val="tx1"/>
                </a:solidFill>
                <a:latin typeface="微软雅黑" pitchFamily="34" charset="-122"/>
                <a:ea typeface="微软雅黑" pitchFamily="34" charset="-122"/>
              </a:rPr>
              <a:t>注意与科技文化创新发展的关系、与公众利益的关系、与国家利益之间的关系</a:t>
            </a:r>
            <a:endParaRPr lang="en-US" altLang="zh-CN" dirty="0" smtClean="0">
              <a:solidFill>
                <a:schemeClr val="tx1"/>
              </a:solidFill>
              <a:latin typeface="微软雅黑" pitchFamily="34" charset="-122"/>
              <a:ea typeface="微软雅黑" pitchFamily="34" charset="-122"/>
            </a:endParaRPr>
          </a:p>
          <a:p>
            <a:pPr>
              <a:lnSpc>
                <a:spcPct val="200000"/>
              </a:lnSpc>
              <a:buFont typeface="Wingdings" pitchFamily="2" charset="2"/>
              <a:buChar char="ü"/>
            </a:pPr>
            <a:r>
              <a:rPr lang="zh-CN" altLang="en-US" dirty="0" smtClean="0">
                <a:solidFill>
                  <a:schemeClr val="tx1"/>
                </a:solidFill>
                <a:latin typeface="微软雅黑" pitchFamily="34" charset="-122"/>
                <a:ea typeface="微软雅黑" pitchFamily="34" charset="-122"/>
              </a:rPr>
              <a:t>区别发现权与发明权</a:t>
            </a:r>
            <a:endParaRPr lang="en-US" altLang="zh-CN" dirty="0" smtClean="0">
              <a:solidFill>
                <a:schemeClr val="tx1"/>
              </a:solidFill>
              <a:latin typeface="微软雅黑" pitchFamily="34" charset="-122"/>
              <a:ea typeface="微软雅黑" pitchFamily="34" charset="-122"/>
            </a:endParaRPr>
          </a:p>
        </p:txBody>
      </p:sp>
      <p:cxnSp>
        <p:nvCxnSpPr>
          <p:cNvPr id="29" name="直接连接符 28"/>
          <p:cNvCxnSpPr/>
          <p:nvPr/>
        </p:nvCxnSpPr>
        <p:spPr>
          <a:xfrm>
            <a:off x="7998933" y="1742957"/>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139884" y="128966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A5DEA3F-5985-4DC4-8157-9881354D619E}" type="slidenum">
              <a:rPr lang="zh-CN" altLang="en-US" smtClean="0"/>
              <a:t>7</a:t>
            </a:fld>
            <a:endParaRPr lang="zh-CN" altLang="en-US"/>
          </a:p>
        </p:txBody>
      </p:sp>
    </p:spTree>
    <p:extLst>
      <p:ext uri="{BB962C8B-B14F-4D97-AF65-F5344CB8AC3E}">
        <p14:creationId xmlns:p14="http://schemas.microsoft.com/office/powerpoint/2010/main" val="390664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1000"/>
                                        <p:tgtEl>
                                          <p:spTgt spid="30"/>
                                        </p:tgtEl>
                                      </p:cBhvr>
                                    </p:animEffect>
                                  </p:childTnLst>
                                </p:cTn>
                              </p:par>
                              <p:par>
                                <p:cTn id="18" presetID="2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1000"/>
                                        <p:tgtEl>
                                          <p:spTgt spid="2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8" y="1237610"/>
            <a:ext cx="2689706" cy="1685056"/>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专利权</a:t>
            </a:r>
            <a:r>
              <a:rPr lang="zh-CN" altLang="en-US" sz="1400" dirty="0" smtClean="0">
                <a:latin typeface="微软雅黑" pitchFamily="34" charset="-122"/>
                <a:ea typeface="微软雅黑" pitchFamily="34" charset="-122"/>
              </a:rPr>
              <a:t>，是</a:t>
            </a:r>
            <a:r>
              <a:rPr lang="zh-CN" altLang="en-US" sz="1400" dirty="0">
                <a:latin typeface="微软雅黑" pitchFamily="34" charset="-122"/>
                <a:ea typeface="微软雅黑" pitchFamily="34" charset="-122"/>
              </a:rPr>
              <a:t>指一项发明创造由申请人向国家专利主管部门提出申请，依法审查合格后向专利申请人授予在规定时间内对该项发明创造享有的</a:t>
            </a:r>
            <a:r>
              <a:rPr lang="zh-CN" altLang="en-US" sz="1400" dirty="0" smtClean="0">
                <a:latin typeface="微软雅黑" pitchFamily="34" charset="-122"/>
                <a:ea typeface="微软雅黑" pitchFamily="34" charset="-122"/>
              </a:rPr>
              <a:t>专有权。</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文本框 4"/>
          <p:cNvSpPr txBox="1"/>
          <p:nvPr/>
        </p:nvSpPr>
        <p:spPr>
          <a:xfrm>
            <a:off x="5702502" y="1246642"/>
            <a:ext cx="1615785" cy="1300336"/>
          </a:xfrm>
          <a:prstGeom prst="rect">
            <a:avLst/>
          </a:prstGeom>
          <a:solidFill>
            <a:schemeClr val="bg1"/>
          </a:solidFill>
          <a:ln>
            <a:noFill/>
          </a:ln>
        </p:spPr>
        <p:txBody>
          <a:bodyPr vert="eaVert" wrap="none" lIns="68559" tIns="34280" rIns="68559" bIns="34280" rtlCol="0">
            <a:spAutoFit/>
          </a:bodyPr>
          <a:lstStyle/>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外观设计专利</a:t>
            </a:r>
            <a:endParaRPr lang="en-US" altLang="zh-CN" sz="1600" dirty="0" smtClean="0">
              <a:solidFill>
                <a:schemeClr val="accent1"/>
              </a:solidFill>
              <a:latin typeface="微软雅黑" pitchFamily="34" charset="-122"/>
              <a:ea typeface="微软雅黑" pitchFamily="34" charset="-122"/>
              <a:cs typeface="Tahoma" panose="020B0604030504040204" pitchFamily="34" charset="0"/>
            </a:endParaRPr>
          </a:p>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实用新型专利</a:t>
            </a:r>
            <a:endParaRPr lang="en-US" altLang="zh-CN" sz="1600" dirty="0" smtClean="0">
              <a:solidFill>
                <a:schemeClr val="accent1"/>
              </a:solidFill>
              <a:latin typeface="微软雅黑" pitchFamily="34" charset="-122"/>
              <a:ea typeface="微软雅黑" pitchFamily="34" charset="-122"/>
              <a:cs typeface="Tahoma" panose="020B0604030504040204" pitchFamily="34" charset="0"/>
            </a:endParaRPr>
          </a:p>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发明专利 </a:t>
            </a:r>
            <a:endParaRPr lang="zh-CN" altLang="en-US" sz="1600" dirty="0">
              <a:solidFill>
                <a:schemeClr val="accent1"/>
              </a:solidFill>
              <a:latin typeface="微软雅黑" pitchFamily="34" charset="-122"/>
              <a:ea typeface="微软雅黑" pitchFamily="34" charset="-122"/>
              <a:cs typeface="Tahoma" panose="020B0604030504040204" pitchFamily="34" charset="0"/>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591168" y="1105997"/>
            <a:ext cx="4466457" cy="2540154"/>
            <a:chOff x="701281" y="1383077"/>
            <a:chExt cx="4466457" cy="2540154"/>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05" r="57814"/>
            <a:stretch/>
          </p:blipFill>
          <p:spPr>
            <a:xfrm flipH="1">
              <a:off x="4146458" y="1724886"/>
              <a:ext cx="1021280" cy="2198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矩形 1"/>
          <p:cNvSpPr/>
          <p:nvPr/>
        </p:nvSpPr>
        <p:spPr>
          <a:xfrm>
            <a:off x="1979579" y="3541924"/>
            <a:ext cx="3936297" cy="1292662"/>
          </a:xfrm>
          <a:prstGeom prst="rect">
            <a:avLst/>
          </a:prstGeom>
        </p:spPr>
        <p:txBody>
          <a:bodyPr wrap="square">
            <a:spAutoFit/>
          </a:bodyPr>
          <a:lstStyle/>
          <a:p>
            <a:pPr marL="469900" indent="-469900">
              <a:lnSpc>
                <a:spcPct val="110000"/>
              </a:lnSpc>
              <a:spcBef>
                <a:spcPct val="20000"/>
              </a:spcBef>
              <a:buClr>
                <a:schemeClr val="accent2"/>
              </a:buClr>
              <a:buFont typeface="Wingdings" pitchFamily="2" charset="2"/>
              <a:buNone/>
            </a:pPr>
            <a:r>
              <a:rPr lang="zh-CN" altLang="en-US" sz="1200" b="1" dirty="0">
                <a:solidFill>
                  <a:schemeClr val="accent1"/>
                </a:solidFill>
                <a:latin typeface="微软雅黑" pitchFamily="34" charset="-122"/>
                <a:ea typeface="微软雅黑" pitchFamily="34" charset="-122"/>
              </a:rPr>
              <a:t>不能</a:t>
            </a:r>
            <a:r>
              <a:rPr lang="zh-CN" altLang="en-US" sz="1200" dirty="0">
                <a:latin typeface="微软雅黑" pitchFamily="34" charset="-122"/>
                <a:ea typeface="微软雅黑" pitchFamily="34" charset="-122"/>
              </a:rPr>
              <a:t>申请专利的有</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不授权的主题</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p>
          <a:p>
            <a:pPr marL="180000" indent="-180000">
              <a:lnSpc>
                <a:spcPct val="110000"/>
              </a:lnSpc>
              <a:spcBef>
                <a:spcPct val="20000"/>
              </a:spcBef>
              <a:buFont typeface="Wingdings" pitchFamily="2" charset="2"/>
              <a:buChar char="ü"/>
            </a:pPr>
            <a:r>
              <a:rPr lang="zh-CN" altLang="en-US" sz="1200" dirty="0" smtClean="0">
                <a:latin typeface="微软雅黑" pitchFamily="34" charset="-122"/>
                <a:ea typeface="微软雅黑" pitchFamily="34" charset="-122"/>
              </a:rPr>
              <a:t>不</a:t>
            </a:r>
            <a:r>
              <a:rPr lang="zh-CN" altLang="en-US" sz="1200" dirty="0">
                <a:latin typeface="微软雅黑" pitchFamily="34" charset="-122"/>
                <a:ea typeface="微软雅黑" pitchFamily="34" charset="-122"/>
              </a:rPr>
              <a:t>属于专利法意义上的</a:t>
            </a:r>
            <a:r>
              <a:rPr lang="zh-CN" altLang="en-US" sz="1200" dirty="0" smtClean="0">
                <a:latin typeface="微软雅黑" pitchFamily="34" charset="-122"/>
                <a:ea typeface="微软雅黑" pitchFamily="34" charset="-122"/>
              </a:rPr>
              <a:t>发明，例如能量、电磁波。</a:t>
            </a:r>
            <a:endParaRPr lang="en-US" altLang="zh-CN" sz="1200" dirty="0" smtClean="0">
              <a:latin typeface="微软雅黑" pitchFamily="34" charset="-122"/>
              <a:ea typeface="微软雅黑" pitchFamily="34" charset="-122"/>
            </a:endParaRPr>
          </a:p>
          <a:p>
            <a:pPr marL="180000" indent="-180000">
              <a:lnSpc>
                <a:spcPct val="110000"/>
              </a:lnSpc>
              <a:spcBef>
                <a:spcPct val="20000"/>
              </a:spcBef>
              <a:buFont typeface="Wingdings" pitchFamily="2" charset="2"/>
              <a:buChar char="ü"/>
            </a:pPr>
            <a:r>
              <a:rPr lang="zh-CN" altLang="en-US" sz="1200" dirty="0" smtClean="0">
                <a:latin typeface="微软雅黑" pitchFamily="34" charset="-122"/>
                <a:ea typeface="微软雅黑" pitchFamily="34" charset="-122"/>
              </a:rPr>
              <a:t>违反法律、</a:t>
            </a:r>
            <a:r>
              <a:rPr lang="zh-CN" altLang="en-US" sz="1200" dirty="0">
                <a:latin typeface="微软雅黑" pitchFamily="34" charset="-122"/>
                <a:ea typeface="微软雅黑" pitchFamily="34" charset="-122"/>
              </a:rPr>
              <a:t>社会公德</a:t>
            </a:r>
            <a:r>
              <a:rPr lang="zh-CN" altLang="en-US" sz="1200" dirty="0" smtClean="0">
                <a:latin typeface="微软雅黑" pitchFamily="34" charset="-122"/>
                <a:ea typeface="微软雅黑" pitchFamily="34" charset="-122"/>
              </a:rPr>
              <a:t>的发明创造，例如克隆</a:t>
            </a:r>
            <a:r>
              <a:rPr lang="zh-CN" altLang="en-US" sz="1200" dirty="0">
                <a:latin typeface="微软雅黑" pitchFamily="34" charset="-122"/>
                <a:ea typeface="微软雅黑" pitchFamily="34" charset="-122"/>
              </a:rPr>
              <a:t>人的</a:t>
            </a:r>
            <a:r>
              <a:rPr lang="zh-CN" altLang="en-US" sz="1200" dirty="0" smtClean="0">
                <a:latin typeface="微软雅黑" pitchFamily="34" charset="-122"/>
                <a:ea typeface="微软雅黑" pitchFamily="34" charset="-122"/>
              </a:rPr>
              <a:t>方法。</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违反法律获取遗传资源完成</a:t>
            </a:r>
            <a:r>
              <a:rPr lang="zh-CN" altLang="en-US" sz="1200" dirty="0">
                <a:latin typeface="微软雅黑" pitchFamily="34" charset="-122"/>
                <a:ea typeface="微软雅黑" pitchFamily="34" charset="-122"/>
              </a:rPr>
              <a:t>的</a:t>
            </a:r>
            <a:r>
              <a:rPr lang="zh-CN" altLang="en-US" sz="1200" dirty="0" smtClean="0">
                <a:latin typeface="微软雅黑" pitchFamily="34" charset="-122"/>
                <a:ea typeface="微软雅黑" pitchFamily="34" charset="-122"/>
              </a:rPr>
              <a:t>发明创造。</a:t>
            </a:r>
            <a:endParaRPr lang="en-US" altLang="zh-CN" sz="1200" dirty="0" smtClean="0">
              <a:latin typeface="微软雅黑" pitchFamily="34" charset="-122"/>
              <a:ea typeface="微软雅黑" pitchFamily="34" charset="-122"/>
            </a:endParaRPr>
          </a:p>
          <a:p>
            <a:pPr marL="180000" indent="-180000">
              <a:spcBef>
                <a:spcPct val="40000"/>
              </a:spcBef>
              <a:buFont typeface="Wingdings" pitchFamily="2" charset="2"/>
              <a:buChar char="ü"/>
            </a:pPr>
            <a:r>
              <a:rPr lang="zh-CN" altLang="en-US" sz="1200" dirty="0" smtClean="0">
                <a:latin typeface="微软雅黑" pitchFamily="34" charset="-122"/>
                <a:ea typeface="微软雅黑" pitchFamily="34" charset="-122"/>
              </a:rPr>
              <a:t>智力活动</a:t>
            </a:r>
            <a:r>
              <a:rPr lang="zh-CN" altLang="en-US" sz="1200" dirty="0">
                <a:latin typeface="微软雅黑" pitchFamily="34" charset="-122"/>
                <a:ea typeface="微软雅黑" pitchFamily="34" charset="-122"/>
              </a:rPr>
              <a:t>的规则和</a:t>
            </a:r>
            <a:r>
              <a:rPr lang="zh-CN" altLang="en-US" sz="1200" dirty="0" smtClean="0">
                <a:latin typeface="微软雅黑" pitchFamily="34" charset="-122"/>
                <a:ea typeface="微软雅黑" pitchFamily="34" charset="-122"/>
              </a:rPr>
              <a:t>方法。</a:t>
            </a:r>
            <a:endParaRPr lang="en-US" altLang="zh-CN" sz="1200" dirty="0" smtClean="0">
              <a:latin typeface="微软雅黑" pitchFamily="34" charset="-122"/>
              <a:ea typeface="微软雅黑" pitchFamily="34" charset="-122"/>
            </a:endParaRPr>
          </a:p>
        </p:txBody>
      </p:sp>
      <p:sp>
        <p:nvSpPr>
          <p:cNvPr id="4" name="TextBox 3"/>
          <p:cNvSpPr txBox="1"/>
          <p:nvPr/>
        </p:nvSpPr>
        <p:spPr>
          <a:xfrm>
            <a:off x="5726422" y="2546978"/>
            <a:ext cx="378907"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20</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7" name="TextBox 16"/>
          <p:cNvSpPr txBox="1"/>
          <p:nvPr/>
        </p:nvSpPr>
        <p:spPr>
          <a:xfrm>
            <a:off x="6190537" y="2546984"/>
            <a:ext cx="378907"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10</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8" name="TextBox 17"/>
          <p:cNvSpPr txBox="1"/>
          <p:nvPr/>
        </p:nvSpPr>
        <p:spPr>
          <a:xfrm>
            <a:off x="6654652" y="2546990"/>
            <a:ext cx="378907"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10</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A5DEA3F-5985-4DC4-8157-9881354D619E}" type="slidenum">
              <a:rPr lang="zh-CN" altLang="en-US" smtClean="0"/>
              <a:t>8</a:t>
            </a:fld>
            <a:endParaRPr lang="zh-CN" altLang="en-US"/>
          </a:p>
        </p:txBody>
      </p:sp>
    </p:spTree>
    <p:extLst>
      <p:ext uri="{BB962C8B-B14F-4D97-AF65-F5344CB8AC3E}">
        <p14:creationId xmlns:p14="http://schemas.microsoft.com/office/powerpoint/2010/main" val="2386030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 grpId="0"/>
      <p:bldP spid="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85308" y="1237610"/>
            <a:ext cx="2689706" cy="1685056"/>
          </a:xfrm>
          <a:prstGeom prst="rect">
            <a:avLst/>
          </a:prstGeom>
        </p:spPr>
        <p:txBody>
          <a:bodyPr vert="horz" wrap="square" lIns="68559" tIns="34280" rIns="68559" bIns="34280">
            <a:spAutoFit/>
          </a:bodyPr>
          <a:lstStyle/>
          <a:p>
            <a:pPr>
              <a:lnSpc>
                <a:spcPct val="150000"/>
              </a:lnSpc>
            </a:pPr>
            <a:r>
              <a:rPr lang="zh-CN" altLang="en-US" sz="1400" b="1" dirty="0" smtClean="0">
                <a:solidFill>
                  <a:schemeClr val="accent1"/>
                </a:solidFill>
                <a:latin typeface="微软雅黑" pitchFamily="34" charset="-122"/>
                <a:ea typeface="微软雅黑" pitchFamily="34" charset="-122"/>
              </a:rPr>
              <a:t>商标权</a:t>
            </a:r>
            <a:r>
              <a:rPr lang="zh-CN" altLang="en-US" sz="1400" dirty="0" smtClean="0">
                <a:latin typeface="微软雅黑" pitchFamily="34" charset="-122"/>
                <a:ea typeface="微软雅黑" pitchFamily="34" charset="-122"/>
              </a:rPr>
              <a:t>，是一个企业的商品或服务与其他企业的商品或服务区分开来的标记或标记组合。包括人名、字母、数字、图案、颜色的组合。</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6" name="文本框 4"/>
          <p:cNvSpPr txBox="1"/>
          <p:nvPr/>
        </p:nvSpPr>
        <p:spPr>
          <a:xfrm>
            <a:off x="5702502" y="1246642"/>
            <a:ext cx="1615785" cy="1095151"/>
          </a:xfrm>
          <a:prstGeom prst="rect">
            <a:avLst/>
          </a:prstGeom>
          <a:solidFill>
            <a:schemeClr val="bg1"/>
          </a:solidFill>
          <a:ln>
            <a:noFill/>
          </a:ln>
        </p:spPr>
        <p:txBody>
          <a:bodyPr vert="eaVert" wrap="none" lIns="68559" tIns="34280" rIns="68559" bIns="34280" rtlCol="0">
            <a:spAutoFit/>
          </a:bodyPr>
          <a:lstStyle/>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不使用撤销</a:t>
            </a:r>
            <a:endParaRPr lang="en-US" altLang="zh-CN" sz="1600" dirty="0" smtClean="0">
              <a:solidFill>
                <a:schemeClr val="accent1"/>
              </a:solidFill>
              <a:latin typeface="微软雅黑" pitchFamily="34" charset="-122"/>
              <a:ea typeface="微软雅黑" pitchFamily="34" charset="-122"/>
              <a:cs typeface="Tahoma" panose="020B0604030504040204" pitchFamily="34" charset="0"/>
            </a:endParaRPr>
          </a:p>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每次展期</a:t>
            </a:r>
            <a:endParaRPr lang="en-US" altLang="zh-CN" sz="1600" dirty="0" smtClean="0">
              <a:solidFill>
                <a:schemeClr val="accent1"/>
              </a:solidFill>
              <a:latin typeface="微软雅黑" pitchFamily="34" charset="-122"/>
              <a:ea typeface="微软雅黑" pitchFamily="34" charset="-122"/>
              <a:cs typeface="Tahoma" panose="020B0604030504040204" pitchFamily="34" charset="0"/>
            </a:endParaRPr>
          </a:p>
          <a:p>
            <a:pPr>
              <a:lnSpc>
                <a:spcPct val="200000"/>
              </a:lnSpc>
            </a:pPr>
            <a:r>
              <a:rPr lang="zh-CN" altLang="en-US" sz="1600" dirty="0" smtClean="0">
                <a:solidFill>
                  <a:schemeClr val="accent1"/>
                </a:solidFill>
                <a:latin typeface="微软雅黑" pitchFamily="34" charset="-122"/>
                <a:ea typeface="微软雅黑" pitchFamily="34" charset="-122"/>
                <a:cs typeface="Tahoma" panose="020B0604030504040204" pitchFamily="34" charset="0"/>
              </a:rPr>
              <a:t>首次注册</a:t>
            </a:r>
            <a:endParaRPr lang="zh-CN" altLang="en-US" sz="1600" dirty="0">
              <a:solidFill>
                <a:schemeClr val="accent1"/>
              </a:solidFill>
              <a:latin typeface="微软雅黑" pitchFamily="34" charset="-122"/>
              <a:ea typeface="微软雅黑" pitchFamily="34" charset="-122"/>
              <a:cs typeface="Tahoma" panose="020B0604030504040204" pitchFamily="34" charset="0"/>
            </a:endParaRPr>
          </a:p>
        </p:txBody>
      </p:sp>
      <p:grpSp>
        <p:nvGrpSpPr>
          <p:cNvPr id="6" name="组合 5">
            <a:extLst>
              <a:ext uri="{FF2B5EF4-FFF2-40B4-BE49-F238E27FC236}">
                <a16:creationId xmlns="" xmlns:a16="http://schemas.microsoft.com/office/drawing/2014/main" id="{374ADF8A-3A5F-4575-8FFF-F811AADA6CCE}"/>
              </a:ext>
            </a:extLst>
          </p:cNvPr>
          <p:cNvGrpSpPr>
            <a:grpSpLocks noChangeAspect="1"/>
          </p:cNvGrpSpPr>
          <p:nvPr/>
        </p:nvGrpSpPr>
        <p:grpSpPr>
          <a:xfrm flipH="1">
            <a:off x="362575" y="1105997"/>
            <a:ext cx="4695049" cy="2288367"/>
            <a:chOff x="701281" y="1383077"/>
            <a:chExt cx="4695049" cy="2414588"/>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pic>
          <p:nvPicPr>
            <p:cNvPr id="15" name="图片 14">
              <a:extLst>
                <a:ext uri="{FF2B5EF4-FFF2-40B4-BE49-F238E27FC236}">
                  <a16:creationId xmlns="" xmlns:a16="http://schemas.microsoft.com/office/drawing/2014/main" id="{87A6BC53-8D5D-496F-99C0-DC02D76F5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02007" y="2161296"/>
              <a:ext cx="1394323" cy="1045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矩形 1"/>
          <p:cNvSpPr/>
          <p:nvPr/>
        </p:nvSpPr>
        <p:spPr>
          <a:xfrm>
            <a:off x="1591667" y="3541924"/>
            <a:ext cx="3936297" cy="1107996"/>
          </a:xfrm>
          <a:prstGeom prst="rect">
            <a:avLst/>
          </a:prstGeom>
        </p:spPr>
        <p:txBody>
          <a:bodyPr wrap="square">
            <a:spAutoFit/>
          </a:bodyPr>
          <a:lstStyle/>
          <a:p>
            <a:pPr marL="324000">
              <a:lnSpc>
                <a:spcPct val="110000"/>
              </a:lnSpc>
              <a:spcBef>
                <a:spcPct val="20000"/>
              </a:spcBef>
              <a:buClr>
                <a:schemeClr val="accent2"/>
              </a:buClr>
              <a:buFont typeface="Wingdings" pitchFamily="2" charset="2"/>
              <a:buNone/>
            </a:pPr>
            <a:r>
              <a:rPr lang="zh-CN" altLang="en-US" sz="1200" b="1" dirty="0" smtClean="0">
                <a:solidFill>
                  <a:schemeClr val="accent1"/>
                </a:solidFill>
                <a:latin typeface="微软雅黑" pitchFamily="34" charset="-122"/>
                <a:ea typeface="微软雅黑" pitchFamily="34" charset="-122"/>
              </a:rPr>
              <a:t>驰名商标</a:t>
            </a:r>
            <a:r>
              <a:rPr lang="zh-CN" altLang="en-US" sz="1200" dirty="0" smtClean="0">
                <a:latin typeface="微软雅黑" pitchFamily="34" charset="-122"/>
                <a:ea typeface="微软雅黑" pitchFamily="34" charset="-122"/>
              </a:rPr>
              <a:t>受到特别的保护，即使不同的商品或服务，也不得使用他人已注册的驰名商标。一成员在确定一个商标是不是驰名商标时应考虑相关公众对该商标的了解程度，包括在该成员领土内因促销而获得的知名度。</a:t>
            </a:r>
            <a:endParaRPr lang="en-US" altLang="zh-CN" sz="1200" dirty="0" smtClean="0">
              <a:latin typeface="微软雅黑" pitchFamily="34" charset="-122"/>
              <a:ea typeface="微软雅黑" pitchFamily="34" charset="-122"/>
            </a:endParaRPr>
          </a:p>
        </p:txBody>
      </p:sp>
      <p:sp>
        <p:nvSpPr>
          <p:cNvPr id="4" name="TextBox 3"/>
          <p:cNvSpPr txBox="1"/>
          <p:nvPr/>
        </p:nvSpPr>
        <p:spPr>
          <a:xfrm>
            <a:off x="5744055" y="2546978"/>
            <a:ext cx="343641"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7</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7" name="TextBox 16"/>
          <p:cNvSpPr txBox="1"/>
          <p:nvPr/>
        </p:nvSpPr>
        <p:spPr>
          <a:xfrm>
            <a:off x="6208170" y="2546984"/>
            <a:ext cx="343641"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7</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8" name="TextBox 17"/>
          <p:cNvSpPr txBox="1"/>
          <p:nvPr/>
        </p:nvSpPr>
        <p:spPr>
          <a:xfrm>
            <a:off x="6672285" y="2546990"/>
            <a:ext cx="343641" cy="561672"/>
          </a:xfrm>
          <a:prstGeom prst="rect">
            <a:avLst/>
          </a:prstGeom>
          <a:noFill/>
        </p:spPr>
        <p:txBody>
          <a:bodyPr vert="horz" wrap="none" lIns="68559" tIns="34280" rIns="68559" bIns="34280" rtlCol="0">
            <a:spAutoFit/>
          </a:bodyPr>
          <a:lstStyle/>
          <a:p>
            <a:pPr algn="ctr"/>
            <a:r>
              <a:rPr lang="en-US" altLang="zh-CN" sz="1600" dirty="0" smtClean="0">
                <a:latin typeface="微软雅黑" pitchFamily="34" charset="-122"/>
                <a:ea typeface="微软雅黑" pitchFamily="34" charset="-122"/>
              </a:rPr>
              <a:t>3</a:t>
            </a:r>
          </a:p>
          <a:p>
            <a:pPr algn="ctr"/>
            <a:r>
              <a:rPr lang="zh-CN" altLang="en-US" sz="1600" dirty="0">
                <a:latin typeface="微软雅黑" pitchFamily="34" charset="-122"/>
                <a:ea typeface="微软雅黑" pitchFamily="34" charset="-122"/>
              </a:rPr>
              <a:t>年</a:t>
            </a:r>
            <a:endParaRPr lang="zh-CN" altLang="en-US" sz="1600" dirty="0" smtClean="0">
              <a:latin typeface="微软雅黑" pitchFamily="34" charset="-122"/>
              <a:ea typeface="微软雅黑" pitchFamily="34" charset="-122"/>
            </a:endParaRPr>
          </a:p>
        </p:txBody>
      </p:sp>
      <p:sp>
        <p:nvSpPr>
          <p:cNvPr id="16" name="TextBox 15"/>
          <p:cNvSpPr txBox="1"/>
          <p:nvPr/>
        </p:nvSpPr>
        <p:spPr>
          <a:xfrm>
            <a:off x="0" y="635500"/>
            <a:ext cx="2077173" cy="276999"/>
          </a:xfrm>
          <a:prstGeom prst="rect">
            <a:avLst/>
          </a:prstGeom>
          <a:pattFill prst="pct10">
            <a:fgClr>
              <a:schemeClr val="accent1"/>
            </a:fgClr>
            <a:bgClr>
              <a:schemeClr val="bg1"/>
            </a:bgClr>
          </a:pattFill>
        </p:spPr>
        <p:txBody>
          <a:bodyPr vert="horz" wrap="square" lIns="0" tIns="0" rIns="0" bIns="0" rtlCol="0" anchor="ctr" anchorCtr="1">
            <a:noAutofit/>
          </a:bodyPr>
          <a:lstStyle/>
          <a:p>
            <a:r>
              <a:rPr lang="zh-CN" altLang="en-US" dirty="0" smtClean="0">
                <a:latin typeface="微软雅黑" panose="020B0503020204020204" pitchFamily="34" charset="-122"/>
                <a:ea typeface="微软雅黑" panose="020B0503020204020204" pitchFamily="34" charset="-122"/>
              </a:rPr>
              <a:t>知识产权的定义</a:t>
            </a:r>
            <a:endParaRPr lang="zh-CN" altLang="en-US"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A5DEA3F-5985-4DC4-8157-9881354D619E}" type="slidenum">
              <a:rPr lang="zh-CN" altLang="en-US" smtClean="0"/>
              <a:t>9</a:t>
            </a:fld>
            <a:endParaRPr lang="zh-CN" altLang="en-US"/>
          </a:p>
        </p:txBody>
      </p:sp>
    </p:spTree>
    <p:extLst>
      <p:ext uri="{BB962C8B-B14F-4D97-AF65-F5344CB8AC3E}">
        <p14:creationId xmlns:p14="http://schemas.microsoft.com/office/powerpoint/2010/main" val="151970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 grpId="0"/>
      <p:bldP spid="4" grpId="0"/>
      <p:bldP spid="17" grpId="0"/>
      <p:bldP spid="18" grpId="0"/>
    </p:bldLst>
  </p:timing>
</p:sld>
</file>

<file path=ppt/theme/theme1.xml><?xml version="1.0" encoding="utf-8"?>
<a:theme xmlns:a="http://schemas.openxmlformats.org/drawingml/2006/main" name="第一PPT，www.1ppt.com">
  <a:themeElements>
    <a:clrScheme name="自定义 1011">
      <a:dk1>
        <a:sysClr val="windowText" lastClr="000000"/>
      </a:dk1>
      <a:lt1>
        <a:sysClr val="window" lastClr="FFFFFF"/>
      </a:lt1>
      <a:dk2>
        <a:srgbClr val="44546A"/>
      </a:dk2>
      <a:lt2>
        <a:srgbClr val="E7E6E6"/>
      </a:lt2>
      <a:accent1>
        <a:srgbClr val="C00000"/>
      </a:accent1>
      <a:accent2>
        <a:srgbClr val="C00000"/>
      </a:accent2>
      <a:accent3>
        <a:srgbClr val="C00000"/>
      </a:accent3>
      <a:accent4>
        <a:srgbClr val="A5A5A5"/>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1000"/>
        </a:defPPr>
      </a:lstStyle>
      <a:style>
        <a:lnRef idx="2">
          <a:schemeClr val="accent1">
            <a:shade val="50000"/>
          </a:schemeClr>
        </a:lnRef>
        <a:fillRef idx="1">
          <a:schemeClr val="accent1"/>
        </a:fillRef>
        <a:effectRef idx="0">
          <a:schemeClr val="accent1"/>
        </a:effectRef>
        <a:fontRef idx="minor">
          <a:schemeClr val="lt1"/>
        </a:fontRef>
      </a:style>
    </a:spDef>
    <a:txDef>
      <a:spPr>
        <a:pattFill prst="pct10">
          <a:fgClr>
            <a:schemeClr val="accent1"/>
          </a:fgClr>
          <a:bgClr>
            <a:schemeClr val="bg1"/>
          </a:bgClr>
        </a:pattFill>
      </a:spPr>
      <a:bodyPr vert="horz" wrap="square" lIns="68559" tIns="34280" rIns="68559" bIns="34280" rtlCol="0" anchor="ctr" anchorCtr="1">
        <a:spAutoFit/>
      </a:bodyPr>
      <a:lstStyle>
        <a:defPPr>
          <a:defRPr dirty="0" smtClean="0">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1895</TotalTime>
  <Words>2868</Words>
  <Application>Microsoft Office PowerPoint</Application>
  <PresentationFormat>自定义</PresentationFormat>
  <Paragraphs>290</Paragraphs>
  <Slides>27</Slides>
  <Notes>22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等线</vt:lpstr>
      <vt:lpstr>等线 Light</vt:lpstr>
      <vt:lpstr>方正清刻本悦宋简体</vt:lpstr>
      <vt:lpstr>方正舒体</vt:lpstr>
      <vt:lpstr>黑体</vt:lpstr>
      <vt:lpstr>宋体</vt:lpstr>
      <vt:lpstr>微软雅黑</vt:lpstr>
      <vt:lpstr>Arial</vt:lpstr>
      <vt:lpstr>Calibri</vt:lpstr>
      <vt:lpstr>Calibri Light</vt:lpstr>
      <vt:lpstr>Impact</vt:lpstr>
      <vt:lpstr>Tahoma</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ibm</cp:lastModifiedBy>
  <cp:revision>169</cp:revision>
  <dcterms:created xsi:type="dcterms:W3CDTF">2017-07-16T05:46:39Z</dcterms:created>
  <dcterms:modified xsi:type="dcterms:W3CDTF">2020-04-26T07:20:39Z</dcterms:modified>
</cp:coreProperties>
</file>