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396" r:id="rId4"/>
    <p:sldId id="397" r:id="rId5"/>
    <p:sldId id="398" r:id="rId6"/>
    <p:sldId id="399" r:id="rId7"/>
    <p:sldId id="400" r:id="rId8"/>
    <p:sldId id="401" r:id="rId9"/>
    <p:sldId id="402" r:id="rId10"/>
    <p:sldId id="403" r:id="rId11"/>
    <p:sldId id="405" r:id="rId12"/>
    <p:sldId id="404" r:id="rId13"/>
    <p:sldId id="406" r:id="rId14"/>
    <p:sldId id="407" r:id="rId15"/>
    <p:sldId id="408" r:id="rId16"/>
    <p:sldId id="409" r:id="rId17"/>
    <p:sldId id="412" r:id="rId18"/>
    <p:sldId id="410" r:id="rId19"/>
    <p:sldId id="411" r:id="rId20"/>
    <p:sldId id="413" r:id="rId21"/>
    <p:sldId id="414" r:id="rId22"/>
    <p:sldId id="292" r:id="rId2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2816"/>
    <a:srgbClr val="87A1A1"/>
    <a:srgbClr val="BA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89211" autoAdjust="0"/>
  </p:normalViewPr>
  <p:slideViewPr>
    <p:cSldViewPr>
      <p:cViewPr varScale="1">
        <p:scale>
          <a:sx n="81" d="100"/>
          <a:sy n="81" d="100"/>
        </p:scale>
        <p:origin x="96" y="1014"/>
      </p:cViewPr>
      <p:guideLst>
        <p:guide orient="horz" pos="1682"/>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0F463-3CB6-4C3B-9015-D483B726A05F}" type="datetimeFigureOut">
              <a:rPr lang="zh-CN" altLang="en-US" smtClean="0"/>
              <a:t>2020/9/25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00569-7E42-4980-AF03-45BDACE01674}" type="slidenum">
              <a:rPr lang="zh-CN" altLang="en-US" smtClean="0"/>
              <a:t>‹#›</a:t>
            </a:fld>
            <a:endParaRPr lang="zh-CN" altLang="en-US"/>
          </a:p>
        </p:txBody>
      </p:sp>
    </p:spTree>
    <p:extLst>
      <p:ext uri="{BB962C8B-B14F-4D97-AF65-F5344CB8AC3E}">
        <p14:creationId xmlns:p14="http://schemas.microsoft.com/office/powerpoint/2010/main" val="16753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alphaModFix amt="90000"/>
            <a:lum/>
            <a:extLst>
              <a:ext uri="{BEBA8EAE-BF5A-486C-A8C5-ECC9F3942E4B}">
                <a14:imgProps xmlns:a14="http://schemas.microsoft.com/office/drawing/2010/main">
                  <a14:imgLayer r:embed="rId3">
                    <a14:imgEffect>
                      <a14:colorTemperature colorTemp="6400"/>
                    </a14:imgEffect>
                    <a14:imgEffect>
                      <a14:saturation sat="144000"/>
                    </a14:imgEffect>
                    <a14:imgEffect>
                      <a14:brightnessContrast bright="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483518"/>
            <a:ext cx="8229600" cy="432048"/>
          </a:xfrm>
        </p:spPr>
        <p:txBody>
          <a:bodyPr>
            <a:noAutofit/>
          </a:bodyPr>
          <a:lstStyle>
            <a:lvl1pPr algn="l">
              <a:defRPr sz="2400">
                <a:solidFill>
                  <a:srgbClr val="C0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987574"/>
            <a:ext cx="8229600" cy="4032448"/>
          </a:xfrm>
        </p:spPr>
        <p:txBody>
          <a:bodyPr/>
          <a:lstStyle>
            <a:lvl1pPr marL="342900" indent="-342900">
              <a:lnSpc>
                <a:spcPts val="3000"/>
              </a:lnSpc>
              <a:buFont typeface="Wingdings" panose="05000000000000000000" pitchFamily="2" charset="2"/>
              <a:buChar char="p"/>
              <a:defRPr sz="2000">
                <a:latin typeface="微软雅黑" panose="020B0503020204020204" pitchFamily="34" charset="-122"/>
                <a:ea typeface="微软雅黑" panose="020B0503020204020204" pitchFamily="34" charset="-122"/>
              </a:defRPr>
            </a:lvl1pPr>
            <a:lvl2pPr marL="742950" indent="-285750">
              <a:lnSpc>
                <a:spcPts val="3000"/>
              </a:lnSpc>
              <a:buFont typeface="Wingdings" panose="05000000000000000000" pitchFamily="2" charset="2"/>
              <a:buChar char="Ø"/>
              <a:defRPr sz="1800">
                <a:latin typeface="微软雅黑" panose="020B0503020204020204" pitchFamily="34" charset="-122"/>
                <a:ea typeface="微软雅黑" panose="020B0503020204020204" pitchFamily="34" charset="-122"/>
              </a:defRPr>
            </a:lvl2pPr>
            <a:lvl3pPr>
              <a:lnSpc>
                <a:spcPts val="3000"/>
              </a:lnSpc>
              <a:defRPr sz="1600"/>
            </a:lvl3pPr>
            <a:lvl4pPr>
              <a:lnSpc>
                <a:spcPts val="3000"/>
              </a:lnSpc>
              <a:defRPr sz="1400"/>
            </a:lvl4pPr>
            <a:lvl5pPr>
              <a:lnSpc>
                <a:spcPts val="3000"/>
              </a:lnSpc>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2020/9/25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pPr>
              <a:lnSpc>
                <a:spcPts val="2000"/>
              </a:lnSpc>
            </a:pPr>
            <a:r>
              <a:rPr lang="zh-CN" altLang="en-US" dirty="0"/>
              <a:t>科研项目选题与研究方法浅谈</a:t>
            </a:r>
            <a:endParaRPr lang="zh-CN" altLang="en-US" sz="1400" dirty="0"/>
          </a:p>
        </p:txBody>
      </p:sp>
      <p:sp>
        <p:nvSpPr>
          <p:cNvPr id="3" name="副标题 2"/>
          <p:cNvSpPr>
            <a:spLocks noGrp="1"/>
          </p:cNvSpPr>
          <p:nvPr>
            <p:ph type="subTitle" idx="1"/>
          </p:nvPr>
        </p:nvSpPr>
        <p:spPr>
          <a:xfrm>
            <a:off x="1371600" y="3418706"/>
            <a:ext cx="6400800" cy="737220"/>
          </a:xfrm>
        </p:spPr>
        <p:txBody>
          <a:bodyPr>
            <a:noAutofit/>
          </a:bodyPr>
          <a:lstStyle/>
          <a:p>
            <a:r>
              <a:rPr lang="zh-CN" altLang="en-US" sz="1000" dirty="0" smtClean="0">
                <a:latin typeface="微软雅黑" panose="020B0503020204020204" pitchFamily="34" charset="-122"/>
                <a:ea typeface="微软雅黑" panose="020B0503020204020204" pitchFamily="34" charset="-122"/>
              </a:rPr>
              <a:t>知识服务中心</a:t>
            </a:r>
            <a:endParaRPr lang="en-US" altLang="zh-CN" sz="1000" dirty="0" smtClean="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舒</a:t>
            </a:r>
            <a:r>
              <a:rPr lang="zh-CN" altLang="en-US" sz="1000" dirty="0" smtClean="0">
                <a:latin typeface="微软雅黑" panose="020B0503020204020204" pitchFamily="34" charset="-122"/>
                <a:ea typeface="微软雅黑" panose="020B0503020204020204" pitchFamily="34" charset="-122"/>
              </a:rPr>
              <a:t>予</a:t>
            </a:r>
            <a:endParaRPr lang="en-US" altLang="zh-CN" sz="1000" dirty="0" smtClean="0">
              <a:latin typeface="微软雅黑" panose="020B0503020204020204" pitchFamily="34" charset="-122"/>
              <a:ea typeface="微软雅黑" panose="020B0503020204020204" pitchFamily="34" charset="-122"/>
            </a:endParaRPr>
          </a:p>
          <a:p>
            <a:r>
              <a:rPr lang="en-US" altLang="zh-CN" sz="1000" dirty="0" smtClean="0">
                <a:latin typeface="微软雅黑" panose="020B0503020204020204" pitchFamily="34" charset="-122"/>
                <a:ea typeface="微软雅黑" panose="020B0503020204020204" pitchFamily="34" charset="-122"/>
              </a:rPr>
              <a:t>2020.9</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719"/>
    </mc:Choice>
    <mc:Fallback xmlns="">
      <p:transition spd="slow" advTm="307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smtClean="0"/>
              <a:t>问题</a:t>
            </a:r>
            <a:r>
              <a:rPr lang="en-US" altLang="zh-CN" sz="1800" dirty="0" smtClean="0"/>
              <a:t>2</a:t>
            </a:r>
            <a:r>
              <a:rPr lang="zh-CN" altLang="en-US" sz="1800" dirty="0" smtClean="0"/>
              <a:t>：如何确定自己的研究方向？</a:t>
            </a:r>
            <a:endParaRPr lang="zh-CN" altLang="en-US" sz="1800" dirty="0"/>
          </a:p>
        </p:txBody>
      </p:sp>
      <p:sp>
        <p:nvSpPr>
          <p:cNvPr id="3" name="内容占位符 2"/>
          <p:cNvSpPr>
            <a:spLocks noGrp="1"/>
          </p:cNvSpPr>
          <p:nvPr>
            <p:ph idx="1"/>
          </p:nvPr>
        </p:nvSpPr>
        <p:spPr/>
        <p:txBody>
          <a:bodyPr/>
          <a:lstStyle/>
          <a:p>
            <a:r>
              <a:rPr lang="en-US" altLang="zh-CN" dirty="0" smtClean="0"/>
              <a:t>2015</a:t>
            </a:r>
            <a:r>
              <a:rPr lang="zh-CN" altLang="en-US" dirty="0" smtClean="0"/>
              <a:t>年初</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zh-CN" altLang="en-US" dirty="0" smtClean="0"/>
              <a:t>选择科研评价作为自己的研究方向</a:t>
            </a:r>
            <a:endParaRPr lang="en-US" altLang="zh-CN" dirty="0" smtClean="0"/>
          </a:p>
          <a:p>
            <a:pPr lvl="1"/>
            <a:r>
              <a:rPr lang="zh-CN" altLang="en-US" dirty="0"/>
              <a:t>查收查</a:t>
            </a:r>
            <a:r>
              <a:rPr lang="zh-CN" altLang="en-US" dirty="0" smtClean="0"/>
              <a:t>引工作的深入与拓展</a:t>
            </a:r>
            <a:endParaRPr lang="en-US" altLang="zh-CN" dirty="0" smtClean="0"/>
          </a:p>
          <a:p>
            <a:pPr lvl="1"/>
            <a:r>
              <a:rPr lang="zh-CN" altLang="en-US" dirty="0" smtClean="0"/>
              <a:t>其它高校图书馆已开展类似的工作</a:t>
            </a:r>
            <a:endParaRPr lang="zh-CN" altLang="en-US" dirty="0"/>
          </a:p>
        </p:txBody>
      </p:sp>
      <p:sp>
        <p:nvSpPr>
          <p:cNvPr id="4" name="圆角矩形 3"/>
          <p:cNvSpPr/>
          <p:nvPr/>
        </p:nvSpPr>
        <p:spPr>
          <a:xfrm>
            <a:off x="1562766" y="1851670"/>
            <a:ext cx="2016224" cy="122413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如何确定自己的研究方向？</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5" name="右箭头 4"/>
          <p:cNvSpPr/>
          <p:nvPr/>
        </p:nvSpPr>
        <p:spPr>
          <a:xfrm>
            <a:off x="4072702" y="2319722"/>
            <a:ext cx="730424" cy="288032"/>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292080" y="1851670"/>
            <a:ext cx="2016224" cy="122413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与自己的工作实践结合起来</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925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83518"/>
            <a:ext cx="8229600" cy="720080"/>
          </a:xfrm>
        </p:spPr>
        <p:txBody>
          <a:bodyPr/>
          <a:lstStyle/>
          <a:p>
            <a:r>
              <a:rPr lang="zh-CN" altLang="en-US" sz="1800" dirty="0" smtClean="0"/>
              <a:t>解决方法</a:t>
            </a:r>
            <a:r>
              <a:rPr lang="en-US" altLang="zh-CN" sz="1800" dirty="0" smtClean="0"/>
              <a:t>2</a:t>
            </a:r>
            <a:r>
              <a:rPr lang="zh-CN" altLang="en-US" sz="1800" dirty="0" smtClean="0"/>
              <a:t>：结合自己的实际工作，选择研究方向，一方面利用理论研究成果指导实践工作的开展，另一方面将工作中的问题提炼成理论</a:t>
            </a:r>
            <a:endParaRPr lang="zh-CN" altLang="en-US" sz="1800" dirty="0"/>
          </a:p>
        </p:txBody>
      </p:sp>
      <p:sp>
        <p:nvSpPr>
          <p:cNvPr id="3" name="内容占位符 2"/>
          <p:cNvSpPr>
            <a:spLocks noGrp="1"/>
          </p:cNvSpPr>
          <p:nvPr>
            <p:ph idx="1"/>
          </p:nvPr>
        </p:nvSpPr>
        <p:spPr>
          <a:xfrm>
            <a:off x="457200" y="1275606"/>
            <a:ext cx="8229600" cy="3744416"/>
          </a:xfrm>
        </p:spPr>
        <p:txBody>
          <a:bodyPr/>
          <a:lstStyle/>
          <a:p>
            <a:r>
              <a:rPr lang="en-US" altLang="zh-CN" dirty="0" smtClean="0"/>
              <a:t>2017</a:t>
            </a:r>
            <a:r>
              <a:rPr lang="zh-CN" altLang="en-US" dirty="0" smtClean="0"/>
              <a:t>年底，中心任务：高被引科学家的影响力评价</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zh-CN" altLang="en-US" dirty="0"/>
          </a:p>
        </p:txBody>
      </p:sp>
      <p:pic>
        <p:nvPicPr>
          <p:cNvPr id="6" name="图片 5"/>
          <p:cNvPicPr>
            <a:picLocks noChangeAspect="1"/>
          </p:cNvPicPr>
          <p:nvPr/>
        </p:nvPicPr>
        <p:blipFill>
          <a:blip r:embed="rId2"/>
          <a:stretch>
            <a:fillRect/>
          </a:stretch>
        </p:blipFill>
        <p:spPr>
          <a:xfrm>
            <a:off x="2051720" y="1964589"/>
            <a:ext cx="2232248" cy="2005240"/>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4464496" y="2386522"/>
            <a:ext cx="2098523" cy="1161374"/>
          </a:xfrm>
          <a:prstGeom prst="rect">
            <a:avLst/>
          </a:prstGeom>
          <a:ln>
            <a:solidFill>
              <a:schemeClr val="tx1"/>
            </a:solidFill>
          </a:ln>
        </p:spPr>
      </p:pic>
      <p:pic>
        <p:nvPicPr>
          <p:cNvPr id="8" name="图片 7"/>
          <p:cNvPicPr>
            <a:picLocks noChangeAspect="1"/>
          </p:cNvPicPr>
          <p:nvPr/>
        </p:nvPicPr>
        <p:blipFill>
          <a:blip r:embed="rId4"/>
          <a:stretch>
            <a:fillRect/>
          </a:stretch>
        </p:blipFill>
        <p:spPr>
          <a:xfrm>
            <a:off x="107504" y="2518343"/>
            <a:ext cx="1763688" cy="897733"/>
          </a:xfrm>
          <a:prstGeom prst="rect">
            <a:avLst/>
          </a:prstGeom>
          <a:ln>
            <a:solidFill>
              <a:schemeClr val="tx1"/>
            </a:solidFill>
          </a:ln>
        </p:spPr>
      </p:pic>
      <p:sp>
        <p:nvSpPr>
          <p:cNvPr id="9" name="矩形 8"/>
          <p:cNvSpPr/>
          <p:nvPr/>
        </p:nvSpPr>
        <p:spPr>
          <a:xfrm>
            <a:off x="197260" y="4227934"/>
            <a:ext cx="1584176" cy="2868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latin typeface="微软雅黑" panose="020B0503020204020204" pitchFamily="34" charset="-122"/>
                <a:ea typeface="微软雅黑" panose="020B0503020204020204" pitchFamily="34" charset="-122"/>
              </a:rPr>
              <a:t>有前期的理论成果作支撑</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2375756" y="4227934"/>
            <a:ext cx="1584176"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latin typeface="微软雅黑" panose="020B0503020204020204" pitchFamily="34" charset="-122"/>
                <a:ea typeface="微软雅黑" panose="020B0503020204020204" pitchFamily="34" charset="-122"/>
              </a:rPr>
              <a:t>将理论研究的思路转化到实际的工作中</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4721669" y="4227934"/>
            <a:ext cx="1584176"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latin typeface="微软雅黑" panose="020B0503020204020204" pitchFamily="34" charset="-122"/>
                <a:ea typeface="微软雅黑" panose="020B0503020204020204" pitchFamily="34" charset="-122"/>
              </a:rPr>
              <a:t>将实际工作中的成果提炼、总结，发表成论文</a:t>
            </a:r>
            <a:endParaRPr lang="zh-CN" altLang="en-US" sz="1000" dirty="0">
              <a:solidFill>
                <a:schemeClr val="tx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5"/>
          <a:stretch>
            <a:fillRect/>
          </a:stretch>
        </p:blipFill>
        <p:spPr>
          <a:xfrm>
            <a:off x="6743547" y="2471793"/>
            <a:ext cx="2088285" cy="1010461"/>
          </a:xfrm>
          <a:prstGeom prst="rect">
            <a:avLst/>
          </a:prstGeom>
          <a:ln>
            <a:solidFill>
              <a:schemeClr val="tx1"/>
            </a:solidFill>
          </a:ln>
        </p:spPr>
      </p:pic>
      <p:sp>
        <p:nvSpPr>
          <p:cNvPr id="13" name="矩形 12"/>
          <p:cNvSpPr/>
          <p:nvPr/>
        </p:nvSpPr>
        <p:spPr>
          <a:xfrm>
            <a:off x="6995601" y="4227934"/>
            <a:ext cx="1584176"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latin typeface="微软雅黑" panose="020B0503020204020204" pitchFamily="34" charset="-122"/>
                <a:ea typeface="微软雅黑" panose="020B0503020204020204" pitchFamily="34" charset="-122"/>
              </a:rPr>
              <a:t>将前期一系列的研究成果汇总、融合，申报项目</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4" name="右箭头 13"/>
          <p:cNvSpPr/>
          <p:nvPr/>
        </p:nvSpPr>
        <p:spPr>
          <a:xfrm>
            <a:off x="1835696" y="2967209"/>
            <a:ext cx="252536" cy="108597"/>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4245322" y="2967208"/>
            <a:ext cx="252536" cy="108597"/>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6542629" y="2967207"/>
            <a:ext cx="252536" cy="108597"/>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57200" y="4731990"/>
            <a:ext cx="2674640" cy="3600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rgbClr val="C00000"/>
                </a:solidFill>
                <a:latin typeface="微软雅黑" panose="020B0503020204020204" pitchFamily="34" charset="-122"/>
                <a:ea typeface="微软雅黑" panose="020B0503020204020204" pitchFamily="34" charset="-122"/>
              </a:rPr>
              <a:t>要考虑到实际工作的实用性、效率、可靠性，需要将复杂的理论简化。但这一切都是以理论研究作为基础的</a:t>
            </a:r>
            <a:endParaRPr lang="zh-CN" altLang="en-US" sz="800" dirty="0">
              <a:solidFill>
                <a:srgbClr val="C00000"/>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3718248" y="4727821"/>
            <a:ext cx="1717848" cy="3600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rgbClr val="C00000"/>
                </a:solidFill>
                <a:latin typeface="微软雅黑" panose="020B0503020204020204" pitchFamily="34" charset="-122"/>
                <a:ea typeface="微软雅黑" panose="020B0503020204020204" pitchFamily="34" charset="-122"/>
              </a:rPr>
              <a:t>实际工作通常都是朴实无华的，因此要挖掘、增加新颖点</a:t>
            </a:r>
            <a:endParaRPr lang="zh-CN" altLang="en-US" sz="800" dirty="0">
              <a:solidFill>
                <a:srgbClr val="C00000"/>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5884622" y="4727821"/>
            <a:ext cx="1855730" cy="3600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rgbClr val="C00000"/>
                </a:solidFill>
                <a:latin typeface="微软雅黑" panose="020B0503020204020204" pitchFamily="34" charset="-122"/>
                <a:ea typeface="微软雅黑" panose="020B0503020204020204" pitchFamily="34" charset="-122"/>
              </a:rPr>
              <a:t>论文通常关注的是极小一个点，申报项目应当是包含若干个点的一个“面”</a:t>
            </a:r>
            <a:endParaRPr lang="zh-CN" altLang="en-US" sz="800" dirty="0">
              <a:solidFill>
                <a:srgbClr val="C0000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668897" y="1275606"/>
            <a:ext cx="2439607" cy="90500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smtClean="0">
                <a:solidFill>
                  <a:schemeClr val="tx1"/>
                </a:solidFill>
                <a:latin typeface="微软雅黑" pitchFamily="34" charset="-122"/>
                <a:ea typeface="微软雅黑" pitchFamily="34" charset="-122"/>
              </a:rPr>
              <a:t>科研最怕找不到题目，而图书馆员处在工作的第一线，时常都会遇到新的需求和问题，有来自师生的，有来自领导的，有来自同事的，可以多留意，把这些需求和问题转化为自己科研的选题</a:t>
            </a:r>
            <a:endParaRPr lang="zh-CN" altLang="en-US" sz="10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79190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4" grpId="0" animBg="1"/>
      <p:bldP spid="17" grpId="0" animBg="1"/>
      <p:bldP spid="18"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83518"/>
            <a:ext cx="8229600" cy="360040"/>
          </a:xfrm>
        </p:spPr>
        <p:txBody>
          <a:bodyPr/>
          <a:lstStyle/>
          <a:p>
            <a:r>
              <a:rPr lang="zh-CN" altLang="en-US" sz="1800" dirty="0" smtClean="0"/>
              <a:t>补充：研究选题不是“选”出来的，而是“做”出来的</a:t>
            </a:r>
            <a:endParaRPr lang="zh-CN" altLang="en-US" sz="1800" dirty="0"/>
          </a:p>
        </p:txBody>
      </p:sp>
      <p:pic>
        <p:nvPicPr>
          <p:cNvPr id="4" name="图片 3"/>
          <p:cNvPicPr>
            <a:picLocks noChangeAspect="1"/>
          </p:cNvPicPr>
          <p:nvPr/>
        </p:nvPicPr>
        <p:blipFill>
          <a:blip r:embed="rId2"/>
          <a:stretch>
            <a:fillRect/>
          </a:stretch>
        </p:blipFill>
        <p:spPr>
          <a:xfrm>
            <a:off x="107504" y="898034"/>
            <a:ext cx="3802371" cy="593596"/>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3568" y="1707654"/>
            <a:ext cx="2448272" cy="888525"/>
          </a:xfrm>
          <a:prstGeom prst="rect">
            <a:avLst/>
          </a:prstGeom>
          <a:ln>
            <a:solidFill>
              <a:schemeClr val="tx1"/>
            </a:solidFill>
          </a:ln>
        </p:spPr>
      </p:pic>
      <p:sp>
        <p:nvSpPr>
          <p:cNvPr id="8" name="圆角矩形 7"/>
          <p:cNvSpPr/>
          <p:nvPr/>
        </p:nvSpPr>
        <p:spPr>
          <a:xfrm>
            <a:off x="4305478" y="898034"/>
            <a:ext cx="3434874" cy="59359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lang="en-US" altLang="zh-CN" sz="1050" dirty="0" smtClean="0">
                <a:solidFill>
                  <a:schemeClr val="tx1"/>
                </a:solidFill>
                <a:latin typeface="微软雅黑" panose="020B0503020204020204" pitchFamily="34" charset="-122"/>
                <a:ea typeface="微软雅黑" panose="020B0503020204020204" pitchFamily="34" charset="-122"/>
              </a:rPr>
              <a:t>2015</a:t>
            </a:r>
            <a:r>
              <a:rPr lang="zh-CN" altLang="en-US" sz="1050" dirty="0" smtClean="0">
                <a:solidFill>
                  <a:schemeClr val="tx1"/>
                </a:solidFill>
                <a:latin typeface="微软雅黑" panose="020B0503020204020204" pitchFamily="34" charset="-122"/>
                <a:ea typeface="微软雅黑" panose="020B0503020204020204" pitchFamily="34" charset="-122"/>
              </a:rPr>
              <a:t>年春季开设的一门新讲座</a:t>
            </a:r>
            <a:endParaRPr lang="en-US" altLang="zh-CN" sz="1050" dirty="0" smtClean="0">
              <a:solidFill>
                <a:schemeClr val="tx1"/>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zh-CN" altLang="en-US" sz="1050" dirty="0" smtClean="0">
                <a:solidFill>
                  <a:schemeClr val="tx1"/>
                </a:solidFill>
                <a:latin typeface="微软雅黑" panose="020B0503020204020204" pitchFamily="34" charset="-122"/>
                <a:ea typeface="微软雅黑" panose="020B0503020204020204" pitchFamily="34" charset="-122"/>
              </a:rPr>
              <a:t>以完成一份报告、写一篇论文为目的，学习</a:t>
            </a:r>
            <a:r>
              <a:rPr lang="en-US" altLang="zh-CN" sz="1050" dirty="0" err="1" smtClean="0">
                <a:solidFill>
                  <a:schemeClr val="tx1"/>
                </a:solidFill>
                <a:latin typeface="微软雅黑" panose="020B0503020204020204" pitchFamily="34" charset="-122"/>
                <a:ea typeface="微软雅黑" panose="020B0503020204020204" pitchFamily="34" charset="-122"/>
              </a:rPr>
              <a:t>InCites</a:t>
            </a:r>
            <a:r>
              <a:rPr lang="zh-CN" altLang="en-US" sz="1050" dirty="0" smtClean="0">
                <a:solidFill>
                  <a:schemeClr val="tx1"/>
                </a:solidFill>
                <a:latin typeface="微软雅黑" panose="020B0503020204020204" pitchFamily="34" charset="-122"/>
                <a:ea typeface="微软雅黑" panose="020B0503020204020204" pitchFamily="34" charset="-122"/>
              </a:rPr>
              <a:t>和</a:t>
            </a:r>
            <a:r>
              <a:rPr lang="en-US" altLang="zh-CN" sz="1050" dirty="0" smtClean="0">
                <a:solidFill>
                  <a:schemeClr val="tx1"/>
                </a:solidFill>
                <a:latin typeface="微软雅黑" panose="020B0503020204020204" pitchFamily="34" charset="-122"/>
                <a:ea typeface="微软雅黑" panose="020B0503020204020204" pitchFamily="34" charset="-122"/>
              </a:rPr>
              <a:t>ESI</a:t>
            </a:r>
            <a:r>
              <a:rPr lang="zh-CN" altLang="en-US" sz="1050" dirty="0" smtClean="0">
                <a:solidFill>
                  <a:schemeClr val="tx1"/>
                </a:solidFill>
                <a:latin typeface="微软雅黑" panose="020B0503020204020204" pitchFamily="34" charset="-122"/>
                <a:ea typeface="微软雅黑" panose="020B0503020204020204" pitchFamily="34" charset="-122"/>
              </a:rPr>
              <a:t>数据库的使用方法</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9" name="下箭头 8"/>
          <p:cNvSpPr/>
          <p:nvPr/>
        </p:nvSpPr>
        <p:spPr>
          <a:xfrm>
            <a:off x="1763688" y="1362898"/>
            <a:ext cx="216024" cy="41536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5914903" y="1563638"/>
            <a:ext cx="216024" cy="363488"/>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305478" y="2007900"/>
            <a:ext cx="3434874" cy="28803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lang="en-US" altLang="zh-CN" sz="1050" dirty="0" smtClean="0">
                <a:solidFill>
                  <a:schemeClr val="tx1"/>
                </a:solidFill>
                <a:latin typeface="微软雅黑" panose="020B0503020204020204" pitchFamily="34" charset="-122"/>
                <a:ea typeface="微软雅黑" panose="020B0503020204020204" pitchFamily="34" charset="-122"/>
              </a:rPr>
              <a:t>2015</a:t>
            </a:r>
            <a:r>
              <a:rPr lang="zh-CN" altLang="en-US" sz="1050" dirty="0" smtClean="0">
                <a:solidFill>
                  <a:schemeClr val="tx1"/>
                </a:solidFill>
                <a:latin typeface="微软雅黑" panose="020B0503020204020204" pitchFamily="34" charset="-122"/>
                <a:ea typeface="微软雅黑" panose="020B0503020204020204" pitchFamily="34" charset="-122"/>
              </a:rPr>
              <a:t>年</a:t>
            </a:r>
            <a:r>
              <a:rPr lang="en-US" altLang="zh-CN" sz="1050" dirty="0" smtClean="0">
                <a:solidFill>
                  <a:schemeClr val="tx1"/>
                </a:solidFill>
                <a:latin typeface="微软雅黑" panose="020B0503020204020204" pitchFamily="34" charset="-122"/>
                <a:ea typeface="微软雅黑" panose="020B0503020204020204" pitchFamily="34" charset="-122"/>
              </a:rPr>
              <a:t>6</a:t>
            </a:r>
            <a:r>
              <a:rPr lang="zh-CN" altLang="en-US" sz="1050" dirty="0" smtClean="0">
                <a:solidFill>
                  <a:schemeClr val="tx1"/>
                </a:solidFill>
                <a:latin typeface="微软雅黑" panose="020B0503020204020204" pitchFamily="34" charset="-122"/>
                <a:ea typeface="微软雅黑" panose="020B0503020204020204" pitchFamily="34" charset="-122"/>
              </a:rPr>
              <a:t>月，论文完成后，尝试投了几个期刊</a:t>
            </a:r>
            <a:endParaRPr lang="zh-CN" altLang="en-US" sz="1050" dirty="0">
              <a:solidFill>
                <a:schemeClr val="tx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a:stretch>
            <a:fillRect/>
          </a:stretch>
        </p:blipFill>
        <p:spPr>
          <a:xfrm>
            <a:off x="683568" y="2903404"/>
            <a:ext cx="2448272" cy="889131"/>
          </a:xfrm>
          <a:prstGeom prst="rect">
            <a:avLst/>
          </a:prstGeom>
          <a:ln>
            <a:solidFill>
              <a:schemeClr val="tx1"/>
            </a:solidFill>
          </a:ln>
        </p:spPr>
      </p:pic>
      <p:sp>
        <p:nvSpPr>
          <p:cNvPr id="13" name="下箭头 12"/>
          <p:cNvSpPr/>
          <p:nvPr/>
        </p:nvSpPr>
        <p:spPr>
          <a:xfrm>
            <a:off x="1763688" y="2531835"/>
            <a:ext cx="216024" cy="41536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305478" y="3131945"/>
            <a:ext cx="3434874" cy="4320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lang="en-US" altLang="zh-CN" sz="1050" dirty="0" smtClean="0">
                <a:solidFill>
                  <a:schemeClr val="tx1"/>
                </a:solidFill>
                <a:latin typeface="微软雅黑" panose="020B0503020204020204" pitchFamily="34" charset="-122"/>
                <a:ea typeface="微软雅黑" panose="020B0503020204020204" pitchFamily="34" charset="-122"/>
              </a:rPr>
              <a:t>2015</a:t>
            </a:r>
            <a:r>
              <a:rPr lang="zh-CN" altLang="en-US" sz="1050" dirty="0" smtClean="0">
                <a:solidFill>
                  <a:schemeClr val="tx1"/>
                </a:solidFill>
                <a:latin typeface="微软雅黑" panose="020B0503020204020204" pitchFamily="34" charset="-122"/>
                <a:ea typeface="微软雅黑" panose="020B0503020204020204" pitchFamily="34" charset="-122"/>
              </a:rPr>
              <a:t>年暑假，被拒稿</a:t>
            </a:r>
            <a:r>
              <a:rPr lang="en-US" altLang="zh-CN" sz="1050" dirty="0" smtClean="0">
                <a:solidFill>
                  <a:schemeClr val="tx1"/>
                </a:solidFill>
                <a:latin typeface="微软雅黑" panose="020B0503020204020204" pitchFamily="34" charset="-122"/>
                <a:ea typeface="微软雅黑" panose="020B0503020204020204" pitchFamily="34" charset="-122"/>
              </a:rPr>
              <a:t>N</a:t>
            </a:r>
            <a:r>
              <a:rPr lang="zh-CN" altLang="en-US" sz="1050" dirty="0" smtClean="0">
                <a:solidFill>
                  <a:schemeClr val="tx1"/>
                </a:solidFill>
                <a:latin typeface="微软雅黑" panose="020B0503020204020204" pitchFamily="34" charset="-122"/>
                <a:ea typeface="微软雅黑" panose="020B0503020204020204" pitchFamily="34" charset="-122"/>
              </a:rPr>
              <a:t>次之后，希望加入</a:t>
            </a:r>
            <a:r>
              <a:rPr lang="en-US" altLang="zh-CN" sz="1050" dirty="0" smtClean="0">
                <a:solidFill>
                  <a:schemeClr val="tx1"/>
                </a:solidFill>
                <a:latin typeface="微软雅黑" panose="020B0503020204020204" pitchFamily="34" charset="-122"/>
                <a:ea typeface="微软雅黑" panose="020B0503020204020204" pitchFamily="34" charset="-122"/>
              </a:rPr>
              <a:t>AHP</a:t>
            </a:r>
            <a:r>
              <a:rPr lang="zh-CN" altLang="en-US" sz="1050" dirty="0" smtClean="0">
                <a:solidFill>
                  <a:schemeClr val="tx1"/>
                </a:solidFill>
                <a:latin typeface="微软雅黑" panose="020B0503020204020204" pitchFamily="34" charset="-122"/>
                <a:ea typeface="微软雅黑" panose="020B0503020204020204" pitchFamily="34" charset="-122"/>
              </a:rPr>
              <a:t>，增加论文的“亮点”</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5" name="下箭头 14"/>
          <p:cNvSpPr/>
          <p:nvPr/>
        </p:nvSpPr>
        <p:spPr>
          <a:xfrm>
            <a:off x="5914903" y="2581395"/>
            <a:ext cx="216024" cy="363488"/>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5"/>
          <a:stretch>
            <a:fillRect/>
          </a:stretch>
        </p:blipFill>
        <p:spPr>
          <a:xfrm>
            <a:off x="683568" y="4011910"/>
            <a:ext cx="2448272" cy="1090134"/>
          </a:xfrm>
          <a:prstGeom prst="rect">
            <a:avLst/>
          </a:prstGeom>
          <a:ln>
            <a:solidFill>
              <a:schemeClr val="tx1"/>
            </a:solidFill>
          </a:ln>
        </p:spPr>
      </p:pic>
      <p:sp>
        <p:nvSpPr>
          <p:cNvPr id="17" name="下箭头 16"/>
          <p:cNvSpPr/>
          <p:nvPr/>
        </p:nvSpPr>
        <p:spPr>
          <a:xfrm>
            <a:off x="1763688" y="3684394"/>
            <a:ext cx="216024" cy="41536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4305478" y="4340953"/>
            <a:ext cx="3434874" cy="43204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lang="en-US" altLang="zh-CN" sz="1050" dirty="0" smtClean="0">
                <a:solidFill>
                  <a:schemeClr val="tx1"/>
                </a:solidFill>
                <a:latin typeface="微软雅黑" panose="020B0503020204020204" pitchFamily="34" charset="-122"/>
                <a:ea typeface="微软雅黑" panose="020B0503020204020204" pitchFamily="34" charset="-122"/>
              </a:rPr>
              <a:t>2015</a:t>
            </a:r>
            <a:r>
              <a:rPr lang="zh-CN" altLang="en-US" sz="1050" dirty="0" smtClean="0">
                <a:solidFill>
                  <a:schemeClr val="tx1"/>
                </a:solidFill>
                <a:latin typeface="微软雅黑" panose="020B0503020204020204" pitchFamily="34" charset="-122"/>
                <a:ea typeface="微软雅黑" panose="020B0503020204020204" pitchFamily="34" charset="-122"/>
              </a:rPr>
              <a:t>年</a:t>
            </a:r>
            <a:r>
              <a:rPr lang="en-US" altLang="zh-CN" sz="1050" dirty="0" smtClean="0">
                <a:solidFill>
                  <a:schemeClr val="tx1"/>
                </a:solidFill>
                <a:latin typeface="微软雅黑" panose="020B0503020204020204" pitchFamily="34" charset="-122"/>
                <a:ea typeface="微软雅黑" panose="020B0503020204020204" pitchFamily="34" charset="-122"/>
              </a:rPr>
              <a:t>9</a:t>
            </a:r>
            <a:r>
              <a:rPr lang="zh-CN" altLang="en-US" sz="1050" dirty="0" smtClean="0">
                <a:solidFill>
                  <a:schemeClr val="tx1"/>
                </a:solidFill>
                <a:latin typeface="微软雅黑" panose="020B0503020204020204" pitchFamily="34" charset="-122"/>
                <a:ea typeface="微软雅黑" panose="020B0503020204020204" pitchFamily="34" charset="-122"/>
              </a:rPr>
              <a:t>月，忽然意识到可以把主观设置评价体系变为客观设置评价体系</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9" name="下箭头 18"/>
          <p:cNvSpPr/>
          <p:nvPr/>
        </p:nvSpPr>
        <p:spPr>
          <a:xfrm>
            <a:off x="5914903" y="3788858"/>
            <a:ext cx="216024" cy="363488"/>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699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03748" y="1857907"/>
            <a:ext cx="4536504" cy="2298019"/>
          </a:xfrm>
        </p:spPr>
        <p:txBody>
          <a:bodyPr>
            <a:normAutofit/>
          </a:bodyPr>
          <a:lstStyle/>
          <a:p>
            <a:pPr>
              <a:lnSpc>
                <a:spcPct val="150000"/>
              </a:lnSpc>
            </a:pPr>
            <a:r>
              <a:rPr lang="zh-CN" altLang="en-US" b="1" dirty="0">
                <a:solidFill>
                  <a:schemeClr val="bg1">
                    <a:lumMod val="75000"/>
                  </a:schemeClr>
                </a:solidFill>
              </a:rPr>
              <a:t>申报经历</a:t>
            </a:r>
            <a:endParaRPr lang="en-US" altLang="zh-CN" b="1" dirty="0">
              <a:solidFill>
                <a:schemeClr val="bg1">
                  <a:lumMod val="75000"/>
                </a:schemeClr>
              </a:solidFill>
            </a:endParaRPr>
          </a:p>
          <a:p>
            <a:pPr>
              <a:lnSpc>
                <a:spcPct val="150000"/>
              </a:lnSpc>
            </a:pPr>
            <a:r>
              <a:rPr lang="zh-CN" altLang="en-US" b="1" dirty="0">
                <a:solidFill>
                  <a:schemeClr val="bg1">
                    <a:lumMod val="75000"/>
                  </a:schemeClr>
                </a:solidFill>
              </a:rPr>
              <a:t>如何选题</a:t>
            </a:r>
            <a:endParaRPr lang="en-US" altLang="zh-CN" b="1" dirty="0">
              <a:solidFill>
                <a:schemeClr val="bg1">
                  <a:lumMod val="75000"/>
                </a:schemeClr>
              </a:solidFill>
            </a:endParaRPr>
          </a:p>
          <a:p>
            <a:pPr>
              <a:lnSpc>
                <a:spcPct val="150000"/>
              </a:lnSpc>
            </a:pPr>
            <a:r>
              <a:rPr lang="zh-CN" altLang="en-US" b="1" dirty="0"/>
              <a:t>研究方法</a:t>
            </a:r>
            <a:endParaRPr lang="en-US" altLang="zh-CN" b="1" dirty="0"/>
          </a:p>
        </p:txBody>
      </p:sp>
      <p:sp>
        <p:nvSpPr>
          <p:cNvPr id="4" name="矩形 26"/>
          <p:cNvSpPr>
            <a:spLocks noChangeArrowheads="1"/>
          </p:cNvSpPr>
          <p:nvPr/>
        </p:nvSpPr>
        <p:spPr bwMode="auto">
          <a:xfrm>
            <a:off x="971600" y="843558"/>
            <a:ext cx="1368152" cy="523180"/>
          </a:xfrm>
          <a:prstGeom prst="rect">
            <a:avLst/>
          </a:prstGeom>
          <a:solidFill>
            <a:srgbClr val="B92816"/>
          </a:solidFill>
          <a:ln>
            <a:noFill/>
          </a:ln>
        </p:spPr>
        <p:txBody>
          <a:bodyPr wrap="square" lIns="91402" tIns="45700" rIns="91402" bIns="45700">
            <a:spAutoFit/>
          </a:bodyPr>
          <a:lstStyle/>
          <a:p>
            <a:pPr eaLnBrk="1" hangingPunct="1">
              <a:buFont typeface="Arial" panose="020B0604020202020204" pitchFamily="34" charset="0"/>
              <a:buNone/>
            </a:pPr>
            <a:r>
              <a:rPr lang="zh-CN" altLang="en-US" sz="2800" b="1" dirty="0">
                <a:solidFill>
                  <a:schemeClr val="bg1"/>
                </a:solidFill>
                <a:latin typeface="Times New Roman" panose="02020603050405020304" pitchFamily="18" charset="0"/>
                <a:ea typeface="微软雅黑" panose="020B0503020204020204" pitchFamily="34" charset="-122"/>
              </a:rPr>
              <a:t>  目 录</a:t>
            </a:r>
          </a:p>
        </p:txBody>
      </p:sp>
    </p:spTree>
    <p:extLst>
      <p:ext uri="{BB962C8B-B14F-4D97-AF65-F5344CB8AC3E}">
        <p14:creationId xmlns:p14="http://schemas.microsoft.com/office/powerpoint/2010/main" val="1456026693"/>
      </p:ext>
    </p:extLst>
  </p:cSld>
  <p:clrMapOvr>
    <a:masterClrMapping/>
  </p:clrMapOvr>
  <mc:AlternateContent xmlns:mc="http://schemas.openxmlformats.org/markup-compatibility/2006" xmlns:p14="http://schemas.microsoft.com/office/powerpoint/2010/main">
    <mc:Choice Requires="p14">
      <p:transition spd="slow" p14:dur="2000" advTm="5622"/>
    </mc:Choice>
    <mc:Fallback xmlns="">
      <p:transition spd="slow" advTm="562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没有接受过图书情报专业的科研训练</a:t>
            </a:r>
            <a:endParaRPr lang="en-US" altLang="zh-CN" dirty="0" smtClean="0"/>
          </a:p>
          <a:p>
            <a:r>
              <a:rPr lang="zh-CN" altLang="en-US" dirty="0" smtClean="0"/>
              <a:t>由于专业知识和视角有限，偏向技术一些</a:t>
            </a:r>
            <a:endParaRPr lang="en-US" altLang="zh-CN" dirty="0" smtClean="0"/>
          </a:p>
          <a:p>
            <a:r>
              <a:rPr lang="zh-CN" altLang="en-US" dirty="0" smtClean="0"/>
              <a:t>自己的一些理解，“野路子”，仅供大家参考</a:t>
            </a:r>
            <a:endParaRPr lang="zh-CN" altLang="en-US" dirty="0"/>
          </a:p>
        </p:txBody>
      </p:sp>
    </p:spTree>
    <p:extLst>
      <p:ext uri="{BB962C8B-B14F-4D97-AF65-F5344CB8AC3E}">
        <p14:creationId xmlns:p14="http://schemas.microsoft.com/office/powerpoint/2010/main" val="109088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一项研究需要具备的要素</a:t>
            </a:r>
            <a:endParaRPr lang="zh-CN" altLang="en-US" dirty="0"/>
          </a:p>
        </p:txBody>
      </p:sp>
      <p:sp>
        <p:nvSpPr>
          <p:cNvPr id="3" name="内容占位符 2"/>
          <p:cNvSpPr>
            <a:spLocks noGrp="1"/>
          </p:cNvSpPr>
          <p:nvPr>
            <p:ph idx="1"/>
          </p:nvPr>
        </p:nvSpPr>
        <p:spPr/>
        <p:txBody>
          <a:bodyPr/>
          <a:lstStyle/>
          <a:p>
            <a:r>
              <a:rPr lang="zh-CN" altLang="en-US" dirty="0" smtClean="0"/>
              <a:t>新颖性：前人没有相类似的研究思路和方法</a:t>
            </a:r>
            <a:endParaRPr lang="en-US" altLang="zh-CN" dirty="0" smtClean="0"/>
          </a:p>
          <a:p>
            <a:r>
              <a:rPr lang="zh-CN" altLang="en-US" dirty="0" smtClean="0"/>
              <a:t>实用性：能够产生积极的效果，数据可以经受检验</a:t>
            </a:r>
            <a:endParaRPr lang="en-US" altLang="zh-CN" dirty="0" smtClean="0"/>
          </a:p>
          <a:p>
            <a:r>
              <a:rPr lang="zh-CN" altLang="en-US" dirty="0" smtClean="0">
                <a:solidFill>
                  <a:srgbClr val="C00000"/>
                </a:solidFill>
              </a:rPr>
              <a:t>创造性</a:t>
            </a:r>
            <a:endParaRPr lang="en-US" altLang="zh-CN" dirty="0" smtClean="0">
              <a:solidFill>
                <a:srgbClr val="C00000"/>
              </a:solidFill>
            </a:endParaRPr>
          </a:p>
          <a:p>
            <a:pPr lvl="1"/>
            <a:r>
              <a:rPr lang="zh-CN" altLang="en-US" dirty="0" smtClean="0">
                <a:solidFill>
                  <a:srgbClr val="C00000"/>
                </a:solidFill>
              </a:rPr>
              <a:t>要有理论意义和价值</a:t>
            </a:r>
            <a:endParaRPr lang="zh-CN" altLang="en-US" dirty="0">
              <a:solidFill>
                <a:srgbClr val="C00000"/>
              </a:solidFill>
            </a:endParaRPr>
          </a:p>
        </p:txBody>
      </p:sp>
    </p:spTree>
    <p:extLst>
      <p:ext uri="{BB962C8B-B14F-4D97-AF65-F5344CB8AC3E}">
        <p14:creationId xmlns:p14="http://schemas.microsoft.com/office/powerpoint/2010/main" val="377533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思路一：求</a:t>
            </a:r>
            <a:r>
              <a:rPr lang="zh-CN" altLang="en-US" dirty="0" smtClean="0">
                <a:solidFill>
                  <a:srgbClr val="C00000"/>
                </a:solidFill>
              </a:rPr>
              <a:t>同</a:t>
            </a:r>
            <a:endParaRPr lang="en-US" altLang="zh-CN" dirty="0" smtClean="0">
              <a:solidFill>
                <a:srgbClr val="C00000"/>
              </a:solidFill>
            </a:endParaRPr>
          </a:p>
          <a:p>
            <a:pPr lvl="1"/>
            <a:r>
              <a:rPr lang="zh-CN" altLang="en-US" dirty="0" smtClean="0"/>
              <a:t>将自己的方法、思路、措施等提炼成理论</a:t>
            </a:r>
            <a:endParaRPr lang="en-US" altLang="zh-CN" dirty="0" smtClean="0"/>
          </a:p>
          <a:p>
            <a:pPr lvl="1"/>
            <a:r>
              <a:rPr lang="zh-CN" altLang="en-US" dirty="0" smtClean="0"/>
              <a:t>意义和价值：所谓理论，即放之四海而皆准，通俗地说就是能够启发他人，指导他人，起到参考和借鉴作用。</a:t>
            </a:r>
            <a:endParaRPr lang="en-US" altLang="zh-CN" dirty="0" smtClean="0"/>
          </a:p>
          <a:p>
            <a:pPr lvl="1"/>
            <a:r>
              <a:rPr lang="zh-CN" altLang="en-US" dirty="0" smtClean="0"/>
              <a:t>这个思路在于寻找把自己的</a:t>
            </a:r>
            <a:r>
              <a:rPr lang="zh-CN" altLang="en-US" dirty="0"/>
              <a:t>方法、思路、</a:t>
            </a:r>
            <a:r>
              <a:rPr lang="zh-CN" altLang="en-US" dirty="0" smtClean="0"/>
              <a:t>措施中的共性提炼出来，以某一种视角提供给他人，进而投射到自己的工作中。</a:t>
            </a:r>
            <a:endParaRPr lang="zh-CN" altLang="en-US" dirty="0"/>
          </a:p>
        </p:txBody>
      </p:sp>
    </p:spTree>
    <p:extLst>
      <p:ext uri="{BB962C8B-B14F-4D97-AF65-F5344CB8AC3E}">
        <p14:creationId xmlns:p14="http://schemas.microsoft.com/office/powerpoint/2010/main" val="298886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例</a:t>
            </a:r>
            <a:r>
              <a:rPr lang="en-US" altLang="zh-CN" dirty="0" smtClean="0"/>
              <a:t>1</a:t>
            </a:r>
            <a:r>
              <a:rPr lang="zh-CN" altLang="en-US" dirty="0" smtClean="0"/>
              <a:t>：科研绩效评价指标体系，学科之间有差异性，同时也涉及不同类型的评价对象</a:t>
            </a:r>
            <a:endParaRPr lang="en-US" altLang="zh-CN" dirty="0" smtClean="0"/>
          </a:p>
          <a:p>
            <a:r>
              <a:rPr lang="zh-CN" altLang="en-US" dirty="0" smtClean="0"/>
              <a:t>构建了一个适用于不同学科、不同类型研究实体的指标评价体系，从单一学科、单一对象的评价体系推广到任意学科、任意对象。</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2643758"/>
            <a:ext cx="4911941" cy="2448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思路二：找</a:t>
            </a:r>
            <a:r>
              <a:rPr lang="zh-CN" altLang="en-US" dirty="0" smtClean="0">
                <a:solidFill>
                  <a:srgbClr val="C00000"/>
                </a:solidFill>
              </a:rPr>
              <a:t>异</a:t>
            </a:r>
            <a:endParaRPr lang="en-US" altLang="zh-CN" dirty="0" smtClean="0">
              <a:solidFill>
                <a:srgbClr val="C00000"/>
              </a:solidFill>
            </a:endParaRPr>
          </a:p>
          <a:p>
            <a:pPr lvl="1"/>
            <a:r>
              <a:rPr lang="zh-CN" altLang="en-US" dirty="0" smtClean="0"/>
              <a:t>针对某一类特定对象，为这类对象“量身定制”一套专有的思路、方法、措施，以能够精准有效地将这类对象揭示出来，或为这类对象提供精准的服务。</a:t>
            </a:r>
            <a:endParaRPr lang="en-US" altLang="zh-CN" dirty="0" smtClean="0"/>
          </a:p>
          <a:p>
            <a:pPr lvl="1"/>
            <a:r>
              <a:rPr lang="zh-CN" altLang="en-US" dirty="0" smtClean="0"/>
              <a:t>意义和价值：精准度和区分度。</a:t>
            </a:r>
            <a:endParaRPr lang="en-US" altLang="zh-CN" dirty="0" smtClean="0"/>
          </a:p>
          <a:p>
            <a:pPr lvl="1"/>
            <a:r>
              <a:rPr lang="zh-CN" altLang="en-US" dirty="0" smtClean="0"/>
              <a:t>这个思路在于现有方法适用的对象范围太大，并不能有效地作用于这类特殊对象，从而提出的专有思路和方法如果能够精准对应到这类对象，则是具有显著意义的。</a:t>
            </a:r>
            <a:endParaRPr lang="zh-CN" altLang="en-US" dirty="0"/>
          </a:p>
        </p:txBody>
      </p:sp>
    </p:spTree>
    <p:extLst>
      <p:ext uri="{BB962C8B-B14F-4D97-AF65-F5344CB8AC3E}">
        <p14:creationId xmlns:p14="http://schemas.microsoft.com/office/powerpoint/2010/main" val="33205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例</a:t>
            </a:r>
            <a:r>
              <a:rPr lang="en-US" altLang="zh-CN" dirty="0" smtClean="0"/>
              <a:t>2</a:t>
            </a:r>
            <a:r>
              <a:rPr lang="zh-CN" altLang="en-US" dirty="0" smtClean="0"/>
              <a:t>：期刊评价指标</a:t>
            </a:r>
            <a:endParaRPr lang="en-US" altLang="zh-CN" dirty="0" smtClean="0"/>
          </a:p>
          <a:p>
            <a:pPr lvl="1"/>
            <a:r>
              <a:rPr lang="zh-CN" altLang="en-US" dirty="0" smtClean="0"/>
              <a:t>通用型指标：影响因子</a:t>
            </a:r>
            <a:endParaRPr lang="en-US" altLang="zh-CN" dirty="0" smtClean="0"/>
          </a:p>
          <a:p>
            <a:pPr lvl="1"/>
            <a:r>
              <a:rPr lang="zh-CN" altLang="en-US" dirty="0" smtClean="0"/>
              <a:t>如何刻画一种期刊的学术表现趋势？</a:t>
            </a:r>
            <a:endParaRPr lang="en-US" altLang="zh-CN" dirty="0" smtClean="0"/>
          </a:p>
          <a:p>
            <a:r>
              <a:rPr lang="zh-CN" altLang="en-US" dirty="0" smtClean="0"/>
              <a:t>引入时间因素，设计了一种动态的评价指标，能够有效地将学术表现处于上升趋势的期刊揭示出来。</a:t>
            </a:r>
            <a:endParaRPr lang="zh-CN"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363838"/>
            <a:ext cx="2880320" cy="17313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3"/>
          <a:stretch>
            <a:fillRect/>
          </a:stretch>
        </p:blipFill>
        <p:spPr>
          <a:xfrm>
            <a:off x="5796136" y="3363838"/>
            <a:ext cx="2088285" cy="1010461"/>
          </a:xfrm>
          <a:prstGeom prst="rect">
            <a:avLst/>
          </a:prstGeom>
          <a:ln>
            <a:solidFill>
              <a:schemeClr val="tx1"/>
            </a:solidFill>
          </a:ln>
        </p:spPr>
      </p:pic>
      <p:sp>
        <p:nvSpPr>
          <p:cNvPr id="4" name="矩形 3"/>
          <p:cNvSpPr/>
          <p:nvPr/>
        </p:nvSpPr>
        <p:spPr>
          <a:xfrm>
            <a:off x="5904174" y="4515966"/>
            <a:ext cx="1872208" cy="2892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smtClean="0">
                <a:solidFill>
                  <a:schemeClr val="tx1"/>
                </a:solidFill>
                <a:latin typeface="微软雅黑" pitchFamily="34" charset="-122"/>
                <a:ea typeface="微软雅黑" pitchFamily="34" charset="-122"/>
              </a:rPr>
              <a:t>将该指标引入到学者评价中</a:t>
            </a:r>
            <a:endParaRPr lang="zh-CN" altLang="en-US" sz="105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6207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400"/>
                    </a14:imgEffect>
                    <a14:imgEffect>
                      <a14:saturation sat="144000"/>
                    </a14:imgEffect>
                    <a14:imgEffect>
                      <a14:brightnessContrast bright="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303748" y="1857907"/>
            <a:ext cx="4536504" cy="2298019"/>
          </a:xfrm>
        </p:spPr>
        <p:txBody>
          <a:bodyPr>
            <a:normAutofit/>
          </a:bodyPr>
          <a:lstStyle/>
          <a:p>
            <a:pPr>
              <a:lnSpc>
                <a:spcPct val="150000"/>
              </a:lnSpc>
            </a:pPr>
            <a:r>
              <a:rPr lang="zh-CN" altLang="en-US" b="1" dirty="0" smtClean="0"/>
              <a:t>申报经历</a:t>
            </a:r>
            <a:endParaRPr lang="en-US" altLang="zh-CN" b="1" dirty="0" smtClean="0"/>
          </a:p>
          <a:p>
            <a:pPr>
              <a:lnSpc>
                <a:spcPct val="150000"/>
              </a:lnSpc>
            </a:pPr>
            <a:r>
              <a:rPr lang="zh-CN" altLang="en-US" b="1" dirty="0" smtClean="0"/>
              <a:t>如何选题</a:t>
            </a:r>
            <a:endParaRPr lang="en-US" altLang="zh-CN" b="1" dirty="0" smtClean="0"/>
          </a:p>
          <a:p>
            <a:pPr>
              <a:lnSpc>
                <a:spcPct val="150000"/>
              </a:lnSpc>
            </a:pPr>
            <a:r>
              <a:rPr lang="zh-CN" altLang="en-US" b="1" dirty="0" smtClean="0"/>
              <a:t>研究方法</a:t>
            </a:r>
            <a:endParaRPr lang="en-US" altLang="zh-CN" b="1" dirty="0" smtClean="0"/>
          </a:p>
        </p:txBody>
      </p:sp>
      <p:sp>
        <p:nvSpPr>
          <p:cNvPr id="4" name="矩形 26"/>
          <p:cNvSpPr>
            <a:spLocks noChangeArrowheads="1"/>
          </p:cNvSpPr>
          <p:nvPr/>
        </p:nvSpPr>
        <p:spPr bwMode="auto">
          <a:xfrm>
            <a:off x="971600" y="843558"/>
            <a:ext cx="1368152" cy="523180"/>
          </a:xfrm>
          <a:prstGeom prst="rect">
            <a:avLst/>
          </a:prstGeom>
          <a:solidFill>
            <a:srgbClr val="B92816"/>
          </a:solidFill>
          <a:ln>
            <a:noFill/>
          </a:ln>
        </p:spPr>
        <p:txBody>
          <a:bodyPr wrap="square" lIns="91402" tIns="45700" rIns="91402" bIns="45700">
            <a:spAutoFit/>
          </a:bodyPr>
          <a:lstStyle/>
          <a:p>
            <a:pPr eaLnBrk="1" hangingPunct="1">
              <a:buFont typeface="Arial" panose="020B0604020202020204" pitchFamily="34" charset="0"/>
              <a:buNone/>
            </a:pPr>
            <a:r>
              <a:rPr lang="zh-CN" altLang="en-US" sz="2800" b="1" dirty="0">
                <a:solidFill>
                  <a:schemeClr val="bg1"/>
                </a:solidFill>
                <a:latin typeface="Times New Roman" panose="02020603050405020304" pitchFamily="18" charset="0"/>
                <a:ea typeface="微软雅黑" panose="020B0503020204020204" pitchFamily="34" charset="-122"/>
              </a:rPr>
              <a:t>  目 录</a:t>
            </a:r>
          </a:p>
        </p:txBody>
      </p:sp>
    </p:spTree>
  </p:cSld>
  <p:clrMapOvr>
    <a:masterClrMapping/>
  </p:clrMapOvr>
  <mc:AlternateContent xmlns:mc="http://schemas.openxmlformats.org/markup-compatibility/2006" xmlns:p14="http://schemas.microsoft.com/office/powerpoint/2010/main">
    <mc:Choice Requires="p14">
      <p:transition spd="slow" p14:dur="2000" advTm="5622"/>
    </mc:Choice>
    <mc:Fallback xmlns="">
      <p:transition spd="slow" advTm="562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结语</a:t>
            </a:r>
            <a:endParaRPr lang="zh-CN" altLang="en-US" dirty="0"/>
          </a:p>
        </p:txBody>
      </p:sp>
      <p:sp>
        <p:nvSpPr>
          <p:cNvPr id="3" name="内容占位符 2"/>
          <p:cNvSpPr>
            <a:spLocks noGrp="1"/>
          </p:cNvSpPr>
          <p:nvPr>
            <p:ph idx="1"/>
          </p:nvPr>
        </p:nvSpPr>
        <p:spPr/>
        <p:txBody>
          <a:bodyPr>
            <a:normAutofit/>
          </a:bodyPr>
          <a:lstStyle/>
          <a:p>
            <a:r>
              <a:rPr lang="zh-CN" altLang="en-US" sz="1400" dirty="0"/>
              <a:t>图情</a:t>
            </a:r>
            <a:r>
              <a:rPr lang="zh-CN" altLang="en-US" sz="1400" dirty="0" smtClean="0"/>
              <a:t>档适合不同学科背景的科研学者：具有极突出</a:t>
            </a:r>
            <a:r>
              <a:rPr lang="zh-CN" altLang="en-US" sz="1400" dirty="0"/>
              <a:t>的跨学科特征，兼备人文学科、技术学科和管理学科性质，与管理学、</a:t>
            </a:r>
            <a:r>
              <a:rPr lang="zh-CN" altLang="en-US" sz="1400" dirty="0" smtClean="0"/>
              <a:t>计算机科学、</a:t>
            </a:r>
            <a:r>
              <a:rPr lang="zh-CN" altLang="en-US" sz="1400" dirty="0"/>
              <a:t>经济学和编辑出版等学科专业的</a:t>
            </a:r>
            <a:r>
              <a:rPr lang="zh-CN" altLang="en-US" sz="1400" dirty="0" smtClean="0"/>
              <a:t>交叉愈发突出</a:t>
            </a:r>
            <a:r>
              <a:rPr lang="en-US" altLang="zh-CN" sz="1400" baseline="30000" dirty="0" smtClean="0"/>
              <a:t>[1]</a:t>
            </a:r>
            <a:r>
              <a:rPr lang="zh-CN" altLang="en-US" sz="1400" dirty="0"/>
              <a:t>，而随着数字人文技术的兴起，又与哲学</a:t>
            </a:r>
            <a:r>
              <a:rPr lang="zh-CN" altLang="en-US" sz="1400" dirty="0" smtClean="0"/>
              <a:t>、历史学、文学</a:t>
            </a:r>
            <a:r>
              <a:rPr lang="zh-CN" altLang="en-US" sz="1400" dirty="0"/>
              <a:t>、语言学和社会学等</a:t>
            </a:r>
            <a:r>
              <a:rPr lang="zh-CN" altLang="en-US" sz="1400" dirty="0" smtClean="0"/>
              <a:t>学科相互融合</a:t>
            </a:r>
            <a:r>
              <a:rPr lang="en-US" altLang="zh-CN" sz="1400" baseline="30000" dirty="0" smtClean="0"/>
              <a:t>[2]</a:t>
            </a:r>
            <a:r>
              <a:rPr lang="zh-CN" altLang="en-US" sz="1400" dirty="0" smtClean="0"/>
              <a:t>。</a:t>
            </a:r>
            <a:endParaRPr lang="zh-CN" altLang="en-US" sz="1400" dirty="0"/>
          </a:p>
        </p:txBody>
      </p:sp>
      <p:pic>
        <p:nvPicPr>
          <p:cNvPr id="4" name="图片 3"/>
          <p:cNvPicPr>
            <a:picLocks noChangeAspect="1"/>
          </p:cNvPicPr>
          <p:nvPr/>
        </p:nvPicPr>
        <p:blipFill>
          <a:blip r:embed="rId2"/>
          <a:stretch>
            <a:fillRect/>
          </a:stretch>
        </p:blipFill>
        <p:spPr>
          <a:xfrm>
            <a:off x="2756852" y="2385938"/>
            <a:ext cx="3630296" cy="2346052"/>
          </a:xfrm>
          <a:prstGeom prst="rect">
            <a:avLst/>
          </a:prstGeom>
          <a:ln>
            <a:solidFill>
              <a:schemeClr val="tx1"/>
            </a:solidFill>
          </a:ln>
        </p:spPr>
      </p:pic>
      <p:sp>
        <p:nvSpPr>
          <p:cNvPr id="5" name="矩形 4"/>
          <p:cNvSpPr/>
          <p:nvPr/>
        </p:nvSpPr>
        <p:spPr>
          <a:xfrm>
            <a:off x="457200" y="4844616"/>
            <a:ext cx="6400800" cy="338554"/>
          </a:xfrm>
          <a:prstGeom prst="rect">
            <a:avLst/>
          </a:prstGeom>
        </p:spPr>
        <p:txBody>
          <a:bodyPr wrap="square">
            <a:spAutoFit/>
          </a:bodyPr>
          <a:lstStyle/>
          <a:p>
            <a:r>
              <a:rPr lang="zh-CN" altLang="en-US" sz="800" dirty="0"/>
              <a:t>[1]初景利,张颖.以信息和数据为核心构建图情档学科体系与能力[J].文献与数据学报,2019,1(01):21-</a:t>
            </a:r>
            <a:r>
              <a:rPr lang="zh-CN" altLang="en-US" sz="800" dirty="0" smtClean="0"/>
              <a:t>31</a:t>
            </a:r>
            <a:endParaRPr lang="en-US" altLang="zh-CN" sz="800" dirty="0" smtClean="0"/>
          </a:p>
          <a:p>
            <a:r>
              <a:rPr lang="en-US" altLang="zh-CN" sz="800" dirty="0" smtClean="0"/>
              <a:t>[2]</a:t>
            </a:r>
            <a:r>
              <a:rPr lang="zh-CN" altLang="en-US" sz="800" dirty="0"/>
              <a:t>刘炜</a:t>
            </a:r>
            <a:r>
              <a:rPr lang="en-US" altLang="zh-CN" sz="800" dirty="0"/>
              <a:t>,</a:t>
            </a:r>
            <a:r>
              <a:rPr lang="zh-CN" altLang="en-US" sz="800" dirty="0"/>
              <a:t>叶鹰</a:t>
            </a:r>
            <a:r>
              <a:rPr lang="en-US" altLang="zh-CN" sz="800" dirty="0"/>
              <a:t>.</a:t>
            </a:r>
            <a:r>
              <a:rPr lang="zh-CN" altLang="en-US" sz="800" dirty="0"/>
              <a:t>数字人文的技术体系与理论结构探讨</a:t>
            </a:r>
            <a:r>
              <a:rPr lang="en-US" altLang="zh-CN" sz="800" dirty="0"/>
              <a:t>[J].</a:t>
            </a:r>
            <a:r>
              <a:rPr lang="zh-CN" altLang="en-US" sz="800" dirty="0"/>
              <a:t>中国图书馆学报</a:t>
            </a:r>
            <a:r>
              <a:rPr lang="en-US" altLang="zh-CN" sz="800" dirty="0"/>
              <a:t>,2017,43(05):</a:t>
            </a:r>
            <a:r>
              <a:rPr lang="en-US" altLang="zh-CN" sz="800" dirty="0" smtClean="0"/>
              <a:t>32-41</a:t>
            </a:r>
            <a:endParaRPr lang="zh-CN" altLang="en-US" sz="800" dirty="0"/>
          </a:p>
        </p:txBody>
      </p:sp>
      <p:sp>
        <p:nvSpPr>
          <p:cNvPr id="6" name="矩形 5"/>
          <p:cNvSpPr/>
          <p:nvPr/>
        </p:nvSpPr>
        <p:spPr>
          <a:xfrm>
            <a:off x="6732240" y="3147814"/>
            <a:ext cx="2016224" cy="7920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dirty="0" smtClean="0">
                <a:solidFill>
                  <a:schemeClr val="tx1"/>
                </a:solidFill>
                <a:latin typeface="微软雅黑" panose="020B0503020204020204" pitchFamily="34" charset="-122"/>
                <a:ea typeface="微软雅黑" panose="020B0503020204020204" pitchFamily="34" charset="-122"/>
              </a:rPr>
              <a:t>我馆近十年发表论文涉及的学科分布，包含图情、计算机技术、新闻出版、高等教育、宗教、互联网技术、法学等等。</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121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sz="1400" dirty="0" smtClean="0"/>
              <a:t>图书馆是一个做实际工作的好场所，能够将理论和实践紧密地联系在一起。</a:t>
            </a:r>
            <a:endParaRPr lang="en-US" altLang="zh-CN" sz="1400" dirty="0" smtClean="0"/>
          </a:p>
          <a:p>
            <a:endParaRPr lang="zh-CN" altLang="en-US" sz="1400" dirty="0"/>
          </a:p>
        </p:txBody>
      </p:sp>
      <p:pic>
        <p:nvPicPr>
          <p:cNvPr id="6" name="图片 5"/>
          <p:cNvPicPr>
            <a:picLocks noChangeAspect="1"/>
          </p:cNvPicPr>
          <p:nvPr/>
        </p:nvPicPr>
        <p:blipFill>
          <a:blip r:embed="rId2"/>
          <a:stretch>
            <a:fillRect/>
          </a:stretch>
        </p:blipFill>
        <p:spPr>
          <a:xfrm>
            <a:off x="755576" y="1563638"/>
            <a:ext cx="3734074" cy="2244417"/>
          </a:xfrm>
          <a:prstGeom prst="rect">
            <a:avLst/>
          </a:prstGeom>
        </p:spPr>
      </p:pic>
      <p:sp>
        <p:nvSpPr>
          <p:cNvPr id="8" name="矩形 7"/>
          <p:cNvSpPr/>
          <p:nvPr/>
        </p:nvSpPr>
        <p:spPr>
          <a:xfrm>
            <a:off x="457200" y="4803998"/>
            <a:ext cx="6400800" cy="338554"/>
          </a:xfrm>
          <a:prstGeom prst="rect">
            <a:avLst/>
          </a:prstGeom>
        </p:spPr>
        <p:txBody>
          <a:bodyPr wrap="square">
            <a:spAutoFit/>
          </a:bodyPr>
          <a:lstStyle/>
          <a:p>
            <a:r>
              <a:rPr lang="en-US" altLang="zh-CN" sz="800" dirty="0" smtClean="0"/>
              <a:t>* </a:t>
            </a:r>
            <a:r>
              <a:rPr lang="zh-CN" altLang="en-US" sz="800" dirty="0" smtClean="0"/>
              <a:t>实际工作相关比例</a:t>
            </a:r>
            <a:r>
              <a:rPr lang="en-US" altLang="zh-CN" sz="800" dirty="0" smtClean="0"/>
              <a:t>=</a:t>
            </a:r>
            <a:r>
              <a:rPr lang="zh-CN" altLang="en-US" sz="800" dirty="0" smtClean="0"/>
              <a:t>某图书馆发表论文的主题字段包含该高校名称的论文数量</a:t>
            </a:r>
            <a:r>
              <a:rPr lang="en-US" altLang="zh-CN" sz="800" dirty="0" smtClean="0"/>
              <a:t>/</a:t>
            </a:r>
            <a:r>
              <a:rPr lang="zh-CN" altLang="en-US" sz="800" dirty="0" smtClean="0"/>
              <a:t>该图书馆发表论文的总数量。</a:t>
            </a:r>
            <a:endParaRPr lang="en-US" altLang="zh-CN" sz="800" dirty="0" smtClean="0"/>
          </a:p>
          <a:p>
            <a:r>
              <a:rPr lang="zh-CN" altLang="en-US" sz="800" dirty="0" smtClean="0"/>
              <a:t>该定义不一定准确，仅供参考</a:t>
            </a:r>
            <a:endParaRPr lang="zh-CN" altLang="en-US" sz="800" dirty="0"/>
          </a:p>
        </p:txBody>
      </p:sp>
      <p:pic>
        <p:nvPicPr>
          <p:cNvPr id="9" name="图片 8"/>
          <p:cNvPicPr>
            <a:picLocks noChangeAspect="1"/>
          </p:cNvPicPr>
          <p:nvPr/>
        </p:nvPicPr>
        <p:blipFill>
          <a:blip r:embed="rId3"/>
          <a:stretch>
            <a:fillRect/>
          </a:stretch>
        </p:blipFill>
        <p:spPr>
          <a:xfrm>
            <a:off x="4716017" y="1563638"/>
            <a:ext cx="3744416" cy="2250633"/>
          </a:xfrm>
          <a:prstGeom prst="rect">
            <a:avLst/>
          </a:prstGeom>
        </p:spPr>
      </p:pic>
    </p:spTree>
    <p:extLst>
      <p:ext uri="{BB962C8B-B14F-4D97-AF65-F5344CB8AC3E}">
        <p14:creationId xmlns:p14="http://schemas.microsoft.com/office/powerpoint/2010/main" val="169433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27940" y="1851670"/>
            <a:ext cx="9186545" cy="1102360"/>
          </a:xfrm>
        </p:spPr>
        <p:txBody>
          <a:bodyPr>
            <a:noAutofit/>
          </a:bodyPr>
          <a:lstStyle/>
          <a:p>
            <a:pPr>
              <a:lnSpc>
                <a:spcPct val="200000"/>
              </a:lnSpc>
            </a:pPr>
            <a:r>
              <a:rPr lang="zh-CN" altLang="en-US" sz="2000" b="1" dirty="0" smtClean="0">
                <a:solidFill>
                  <a:srgbClr val="BA2916"/>
                </a:solidFill>
              </a:rPr>
              <a:t>感谢图书馆提供了一个优越的科研平台！</a:t>
            </a:r>
            <a:r>
              <a:rPr lang="en-US" altLang="zh-CN" sz="2000" b="1" dirty="0" smtClean="0">
                <a:solidFill>
                  <a:srgbClr val="BA2916"/>
                </a:solidFill>
              </a:rPr>
              <a:t/>
            </a:r>
            <a:br>
              <a:rPr lang="en-US" altLang="zh-CN" sz="2000" b="1" dirty="0" smtClean="0">
                <a:solidFill>
                  <a:srgbClr val="BA2916"/>
                </a:solidFill>
              </a:rPr>
            </a:br>
            <a:r>
              <a:rPr lang="zh-CN" altLang="en-US" sz="2000" b="1" dirty="0" smtClean="0">
                <a:solidFill>
                  <a:srgbClr val="BA2916"/>
                </a:solidFill>
              </a:rPr>
              <a:t>感谢领导、同事和课题组老师给予的指导、关心和帮助！！</a:t>
            </a:r>
            <a:r>
              <a:rPr lang="en-US" altLang="zh-CN" b="1" dirty="0" smtClean="0">
                <a:solidFill>
                  <a:srgbClr val="BA2916"/>
                </a:solidFill>
              </a:rPr>
              <a:t/>
            </a:r>
            <a:br>
              <a:rPr lang="en-US" altLang="zh-CN" b="1" dirty="0" smtClean="0">
                <a:solidFill>
                  <a:srgbClr val="BA2916"/>
                </a:solidFill>
              </a:rPr>
            </a:br>
            <a:r>
              <a:rPr lang="zh-CN" altLang="en-US" sz="2000" b="1" dirty="0" smtClean="0">
                <a:solidFill>
                  <a:srgbClr val="BA2916"/>
                </a:solidFill>
              </a:rPr>
              <a:t>谢谢大家！！！</a:t>
            </a:r>
            <a:endParaRPr lang="zh-CN" altLang="en-US" sz="2000" b="1" dirty="0">
              <a:solidFill>
                <a:srgbClr val="BA291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89"/>
    </mc:Choice>
    <mc:Fallback xmlns="">
      <p:transition spd="slow" advTm="58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03748" y="1857907"/>
            <a:ext cx="4536504" cy="2298019"/>
          </a:xfrm>
        </p:spPr>
        <p:txBody>
          <a:bodyPr>
            <a:normAutofit/>
          </a:bodyPr>
          <a:lstStyle/>
          <a:p>
            <a:pPr>
              <a:lnSpc>
                <a:spcPct val="150000"/>
              </a:lnSpc>
            </a:pPr>
            <a:r>
              <a:rPr lang="zh-CN" altLang="en-US" b="1" dirty="0" smtClean="0"/>
              <a:t>申报经历</a:t>
            </a:r>
            <a:endParaRPr lang="en-US" altLang="zh-CN" b="1" dirty="0" smtClean="0"/>
          </a:p>
          <a:p>
            <a:pPr>
              <a:lnSpc>
                <a:spcPct val="150000"/>
              </a:lnSpc>
            </a:pPr>
            <a:r>
              <a:rPr lang="zh-CN" altLang="en-US" b="1" dirty="0" smtClean="0">
                <a:solidFill>
                  <a:schemeClr val="bg1">
                    <a:lumMod val="75000"/>
                  </a:schemeClr>
                </a:solidFill>
              </a:rPr>
              <a:t>如何选题</a:t>
            </a:r>
            <a:endParaRPr lang="en-US" altLang="zh-CN" b="1" dirty="0" smtClean="0">
              <a:solidFill>
                <a:schemeClr val="bg1">
                  <a:lumMod val="75000"/>
                </a:schemeClr>
              </a:solidFill>
            </a:endParaRPr>
          </a:p>
          <a:p>
            <a:pPr>
              <a:lnSpc>
                <a:spcPct val="150000"/>
              </a:lnSpc>
            </a:pPr>
            <a:r>
              <a:rPr lang="zh-CN" altLang="en-US" b="1" dirty="0" smtClean="0">
                <a:solidFill>
                  <a:schemeClr val="bg1">
                    <a:lumMod val="75000"/>
                  </a:schemeClr>
                </a:solidFill>
              </a:rPr>
              <a:t>研究方法</a:t>
            </a:r>
            <a:endParaRPr lang="en-US" altLang="zh-CN" b="1" dirty="0" smtClean="0">
              <a:solidFill>
                <a:schemeClr val="bg1">
                  <a:lumMod val="75000"/>
                </a:schemeClr>
              </a:solidFill>
            </a:endParaRPr>
          </a:p>
        </p:txBody>
      </p:sp>
      <p:sp>
        <p:nvSpPr>
          <p:cNvPr id="4" name="矩形 26"/>
          <p:cNvSpPr>
            <a:spLocks noChangeArrowheads="1"/>
          </p:cNvSpPr>
          <p:nvPr/>
        </p:nvSpPr>
        <p:spPr bwMode="auto">
          <a:xfrm>
            <a:off x="971600" y="843558"/>
            <a:ext cx="1368152" cy="523180"/>
          </a:xfrm>
          <a:prstGeom prst="rect">
            <a:avLst/>
          </a:prstGeom>
          <a:solidFill>
            <a:srgbClr val="B92816"/>
          </a:solidFill>
          <a:ln>
            <a:noFill/>
          </a:ln>
        </p:spPr>
        <p:txBody>
          <a:bodyPr wrap="square" lIns="91402" tIns="45700" rIns="91402" bIns="45700">
            <a:spAutoFit/>
          </a:bodyPr>
          <a:lstStyle/>
          <a:p>
            <a:pPr eaLnBrk="1" hangingPunct="1">
              <a:buFont typeface="Arial" panose="020B0604020202020204" pitchFamily="34" charset="0"/>
              <a:buNone/>
            </a:pPr>
            <a:r>
              <a:rPr lang="zh-CN" altLang="en-US" sz="2800" b="1" dirty="0">
                <a:solidFill>
                  <a:schemeClr val="bg1"/>
                </a:solidFill>
                <a:latin typeface="Times New Roman" panose="02020603050405020304" pitchFamily="18" charset="0"/>
                <a:ea typeface="微软雅黑" panose="020B0503020204020204" pitchFamily="34" charset="-122"/>
              </a:rPr>
              <a:t>  目 录</a:t>
            </a:r>
          </a:p>
        </p:txBody>
      </p:sp>
    </p:spTree>
    <p:extLst>
      <p:ext uri="{BB962C8B-B14F-4D97-AF65-F5344CB8AC3E}">
        <p14:creationId xmlns:p14="http://schemas.microsoft.com/office/powerpoint/2010/main" val="3091890322"/>
      </p:ext>
    </p:extLst>
  </p:cSld>
  <p:clrMapOvr>
    <a:masterClrMapping/>
  </p:clrMapOvr>
  <mc:AlternateContent xmlns:mc="http://schemas.openxmlformats.org/markup-compatibility/2006" xmlns:p14="http://schemas.microsoft.com/office/powerpoint/2010/main">
    <mc:Choice Requires="p14">
      <p:transition spd="slow" p14:dur="2000" advTm="5622"/>
    </mc:Choice>
    <mc:Fallback xmlns="">
      <p:transition spd="slow" advTm="562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申报经历</a:t>
            </a:r>
            <a:r>
              <a:rPr lang="en-US" altLang="zh-CN" dirty="0" smtClean="0"/>
              <a:t>-1</a:t>
            </a:r>
            <a:endParaRPr lang="zh-CN" altLang="en-US" dirty="0"/>
          </a:p>
        </p:txBody>
      </p:sp>
      <p:sp>
        <p:nvSpPr>
          <p:cNvPr id="3" name="内容占位符 2"/>
          <p:cNvSpPr>
            <a:spLocks noGrp="1"/>
          </p:cNvSpPr>
          <p:nvPr>
            <p:ph idx="1"/>
          </p:nvPr>
        </p:nvSpPr>
        <p:spPr/>
        <p:txBody>
          <a:bodyPr>
            <a:normAutofit/>
          </a:bodyPr>
          <a:lstStyle/>
          <a:p>
            <a:r>
              <a:rPr lang="en-US" altLang="zh-CN" sz="1600" dirty="0" smtClean="0"/>
              <a:t>2019.9</a:t>
            </a:r>
            <a:r>
              <a:rPr lang="zh-CN" altLang="en-US" sz="1600" dirty="0" smtClean="0"/>
              <a:t>月申报</a:t>
            </a:r>
            <a:r>
              <a:rPr lang="en-US" altLang="zh-CN" sz="1600" dirty="0" smtClean="0"/>
              <a:t>2020</a:t>
            </a:r>
            <a:r>
              <a:rPr lang="zh-CN" altLang="en-US" sz="1600" dirty="0" smtClean="0"/>
              <a:t>年度教育部人文社会科学研究项目</a:t>
            </a:r>
            <a:endParaRPr lang="en-US" altLang="zh-CN" sz="1600" dirty="0" smtClean="0"/>
          </a:p>
          <a:p>
            <a:r>
              <a:rPr lang="en-US" altLang="zh-CN" sz="1600" dirty="0" smtClean="0"/>
              <a:t>2020.3</a:t>
            </a:r>
            <a:r>
              <a:rPr lang="zh-CN" altLang="en-US" sz="1600" dirty="0" smtClean="0"/>
              <a:t>月</a:t>
            </a:r>
            <a:r>
              <a:rPr lang="zh-CN" altLang="en-US" sz="1600" dirty="0" smtClean="0"/>
              <a:t>立项</a:t>
            </a:r>
            <a:endParaRPr lang="en-US" altLang="zh-CN" sz="1600" dirty="0" smtClean="0"/>
          </a:p>
          <a:p>
            <a:pPr lvl="1"/>
            <a:r>
              <a:rPr lang="zh-CN" altLang="en-US" sz="1400" dirty="0" smtClean="0"/>
              <a:t>教育部人文社科项目不设申报指南，根据以往的立项项目确定该</a:t>
            </a:r>
            <a:r>
              <a:rPr lang="zh-CN" altLang="en-US" sz="1400" dirty="0" smtClean="0"/>
              <a:t>选题，</a:t>
            </a:r>
            <a:r>
              <a:rPr lang="en-US" altLang="zh-CN" sz="1400" dirty="0"/>
              <a:t>《</a:t>
            </a:r>
            <a:r>
              <a:rPr lang="zh-CN" altLang="en-US" sz="1400" dirty="0"/>
              <a:t>时序动态视角下基于密度算子的学者学术影响力跨学科评价方法研究</a:t>
            </a:r>
            <a:r>
              <a:rPr lang="en-US" altLang="zh-CN" sz="1400" dirty="0"/>
              <a:t>》</a:t>
            </a:r>
            <a:endParaRPr lang="en-US" altLang="zh-CN" sz="1400" dirty="0" smtClean="0"/>
          </a:p>
          <a:p>
            <a:pPr lvl="1"/>
            <a:r>
              <a:rPr lang="zh-CN" altLang="en-US" sz="1400" dirty="0" smtClean="0"/>
              <a:t>有一定的研究基础（已发表</a:t>
            </a:r>
            <a:r>
              <a:rPr lang="en-US" altLang="zh-CN" sz="1400" dirty="0" smtClean="0"/>
              <a:t>7</a:t>
            </a:r>
            <a:r>
              <a:rPr lang="zh-CN" altLang="en-US" sz="1400" dirty="0" smtClean="0"/>
              <a:t>篇密切相关的论文）</a:t>
            </a:r>
            <a:endParaRPr lang="en-US" altLang="zh-CN" sz="1400" dirty="0" smtClean="0"/>
          </a:p>
          <a:p>
            <a:endParaRPr lang="en-US" altLang="zh-CN" sz="1600" dirty="0"/>
          </a:p>
          <a:p>
            <a:r>
              <a:rPr lang="en-US" altLang="zh-CN" sz="1600" dirty="0" smtClean="0"/>
              <a:t>2018</a:t>
            </a:r>
            <a:r>
              <a:rPr lang="zh-CN" altLang="en-US" sz="1600" dirty="0" smtClean="0"/>
              <a:t>年初，申报过国家社科青年项目</a:t>
            </a:r>
            <a:endParaRPr lang="en-US" altLang="zh-CN" sz="1600" dirty="0" smtClean="0"/>
          </a:p>
          <a:p>
            <a:pPr lvl="1"/>
            <a:r>
              <a:rPr lang="zh-CN" altLang="en-US" sz="1400" dirty="0" smtClean="0"/>
              <a:t>参考了过去几年的立项</a:t>
            </a:r>
            <a:r>
              <a:rPr lang="zh-CN" altLang="en-US" sz="1400" dirty="0" smtClean="0"/>
              <a:t>选题，</a:t>
            </a:r>
            <a:r>
              <a:rPr lang="en-US" altLang="zh-CN" sz="1400" dirty="0" smtClean="0"/>
              <a:t>《</a:t>
            </a:r>
            <a:r>
              <a:rPr lang="zh-CN" altLang="en-US" sz="1400" dirty="0"/>
              <a:t>复杂引文网络中融合语义的学科交叉知识发现研究</a:t>
            </a:r>
            <a:r>
              <a:rPr lang="en-US" altLang="zh-CN" sz="1400" dirty="0" smtClean="0"/>
              <a:t>》</a:t>
            </a:r>
            <a:endParaRPr lang="en-US" altLang="zh-CN" sz="1400" dirty="0" smtClean="0"/>
          </a:p>
          <a:p>
            <a:pPr lvl="1"/>
            <a:r>
              <a:rPr lang="zh-CN" altLang="en-US" sz="1400" dirty="0" smtClean="0"/>
              <a:t>没有任何研究基础</a:t>
            </a:r>
            <a:endParaRPr lang="zh-CN" altLang="en-US" sz="1400" dirty="0"/>
          </a:p>
        </p:txBody>
      </p:sp>
    </p:spTree>
    <p:extLst>
      <p:ext uri="{BB962C8B-B14F-4D97-AF65-F5344CB8AC3E}">
        <p14:creationId xmlns:p14="http://schemas.microsoft.com/office/powerpoint/2010/main" val="186743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申报经历</a:t>
            </a:r>
            <a:r>
              <a:rPr lang="en-US" altLang="zh-CN" dirty="0" smtClean="0"/>
              <a:t>-2</a:t>
            </a:r>
            <a:endParaRPr lang="zh-CN" altLang="en-US" dirty="0"/>
          </a:p>
        </p:txBody>
      </p:sp>
      <p:sp>
        <p:nvSpPr>
          <p:cNvPr id="3" name="内容占位符 2"/>
          <p:cNvSpPr>
            <a:spLocks noGrp="1"/>
          </p:cNvSpPr>
          <p:nvPr>
            <p:ph idx="1"/>
          </p:nvPr>
        </p:nvSpPr>
        <p:spPr/>
        <p:txBody>
          <a:bodyPr/>
          <a:lstStyle/>
          <a:p>
            <a:r>
              <a:rPr lang="zh-CN" altLang="en-US" dirty="0" smtClean="0"/>
              <a:t>以我为主：选择自己熟悉的研究方向</a:t>
            </a:r>
            <a:endParaRPr lang="en-US" altLang="zh-CN" dirty="0" smtClean="0"/>
          </a:p>
          <a:p>
            <a:r>
              <a:rPr lang="zh-CN" altLang="en-US" dirty="0" smtClean="0"/>
              <a:t>前期成果：要有一定的前期研究成果</a:t>
            </a:r>
            <a:endParaRPr lang="en-US" altLang="zh-CN" dirty="0" smtClean="0"/>
          </a:p>
          <a:p>
            <a:r>
              <a:rPr lang="zh-CN" altLang="en-US" dirty="0" smtClean="0"/>
              <a:t>早做准备：预留充足的时间编写申报书</a:t>
            </a:r>
            <a:endParaRPr lang="zh-CN" altLang="en-US" dirty="0"/>
          </a:p>
        </p:txBody>
      </p:sp>
    </p:spTree>
    <p:extLst>
      <p:ext uri="{BB962C8B-B14F-4D97-AF65-F5344CB8AC3E}">
        <p14:creationId xmlns:p14="http://schemas.microsoft.com/office/powerpoint/2010/main" val="38471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03748" y="1857907"/>
            <a:ext cx="4536504" cy="2298019"/>
          </a:xfrm>
        </p:spPr>
        <p:txBody>
          <a:bodyPr>
            <a:normAutofit/>
          </a:bodyPr>
          <a:lstStyle/>
          <a:p>
            <a:pPr>
              <a:lnSpc>
                <a:spcPct val="150000"/>
              </a:lnSpc>
            </a:pPr>
            <a:r>
              <a:rPr lang="zh-CN" altLang="en-US" b="1" dirty="0">
                <a:solidFill>
                  <a:schemeClr val="bg1">
                    <a:lumMod val="75000"/>
                  </a:schemeClr>
                </a:solidFill>
              </a:rPr>
              <a:t>申报经历</a:t>
            </a:r>
            <a:endParaRPr lang="en-US" altLang="zh-CN" b="1" dirty="0">
              <a:solidFill>
                <a:schemeClr val="bg1">
                  <a:lumMod val="75000"/>
                </a:schemeClr>
              </a:solidFill>
            </a:endParaRPr>
          </a:p>
          <a:p>
            <a:pPr>
              <a:lnSpc>
                <a:spcPct val="150000"/>
              </a:lnSpc>
            </a:pPr>
            <a:r>
              <a:rPr lang="zh-CN" altLang="en-US" b="1" dirty="0"/>
              <a:t>如何选题</a:t>
            </a:r>
            <a:endParaRPr lang="en-US" altLang="zh-CN" b="1" dirty="0"/>
          </a:p>
          <a:p>
            <a:pPr>
              <a:lnSpc>
                <a:spcPct val="150000"/>
              </a:lnSpc>
            </a:pPr>
            <a:r>
              <a:rPr lang="zh-CN" altLang="en-US" b="1" dirty="0" smtClean="0">
                <a:solidFill>
                  <a:schemeClr val="bg1">
                    <a:lumMod val="75000"/>
                  </a:schemeClr>
                </a:solidFill>
              </a:rPr>
              <a:t>研究方法</a:t>
            </a:r>
            <a:endParaRPr lang="en-US" altLang="zh-CN" b="1" dirty="0" smtClean="0">
              <a:solidFill>
                <a:schemeClr val="bg1">
                  <a:lumMod val="75000"/>
                </a:schemeClr>
              </a:solidFill>
            </a:endParaRPr>
          </a:p>
        </p:txBody>
      </p:sp>
      <p:sp>
        <p:nvSpPr>
          <p:cNvPr id="4" name="矩形 26"/>
          <p:cNvSpPr>
            <a:spLocks noChangeArrowheads="1"/>
          </p:cNvSpPr>
          <p:nvPr/>
        </p:nvSpPr>
        <p:spPr bwMode="auto">
          <a:xfrm>
            <a:off x="971600" y="843558"/>
            <a:ext cx="1368152" cy="523180"/>
          </a:xfrm>
          <a:prstGeom prst="rect">
            <a:avLst/>
          </a:prstGeom>
          <a:solidFill>
            <a:srgbClr val="B92816"/>
          </a:solidFill>
          <a:ln>
            <a:noFill/>
          </a:ln>
        </p:spPr>
        <p:txBody>
          <a:bodyPr wrap="square" lIns="91402" tIns="45700" rIns="91402" bIns="45700">
            <a:spAutoFit/>
          </a:bodyPr>
          <a:lstStyle/>
          <a:p>
            <a:pPr eaLnBrk="1" hangingPunct="1">
              <a:buFont typeface="Arial" panose="020B0604020202020204" pitchFamily="34" charset="0"/>
              <a:buNone/>
            </a:pPr>
            <a:r>
              <a:rPr lang="zh-CN" altLang="en-US" sz="2800" b="1" dirty="0">
                <a:solidFill>
                  <a:schemeClr val="bg1"/>
                </a:solidFill>
                <a:latin typeface="Times New Roman" panose="02020603050405020304" pitchFamily="18" charset="0"/>
                <a:ea typeface="微软雅黑" panose="020B0503020204020204" pitchFamily="34" charset="-122"/>
              </a:rPr>
              <a:t>  目 录</a:t>
            </a:r>
          </a:p>
        </p:txBody>
      </p:sp>
    </p:spTree>
    <p:extLst>
      <p:ext uri="{BB962C8B-B14F-4D97-AF65-F5344CB8AC3E}">
        <p14:creationId xmlns:p14="http://schemas.microsoft.com/office/powerpoint/2010/main" val="1133188434"/>
      </p:ext>
    </p:extLst>
  </p:cSld>
  <p:clrMapOvr>
    <a:masterClrMapping/>
  </p:clrMapOvr>
  <mc:AlternateContent xmlns:mc="http://schemas.openxmlformats.org/markup-compatibility/2006" xmlns:p14="http://schemas.microsoft.com/office/powerpoint/2010/main">
    <mc:Choice Requires="p14">
      <p:transition spd="slow" p14:dur="2000" advTm="5622"/>
    </mc:Choice>
    <mc:Fallback xmlns="">
      <p:transition spd="slow" advTm="562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如何选题</a:t>
            </a:r>
            <a:endParaRPr lang="zh-CN" altLang="en-US" dirty="0"/>
          </a:p>
        </p:txBody>
      </p:sp>
      <p:sp>
        <p:nvSpPr>
          <p:cNvPr id="3" name="内容占位符 2"/>
          <p:cNvSpPr>
            <a:spLocks noGrp="1"/>
          </p:cNvSpPr>
          <p:nvPr>
            <p:ph idx="1"/>
          </p:nvPr>
        </p:nvSpPr>
        <p:spPr/>
        <p:txBody>
          <a:bodyPr/>
          <a:lstStyle/>
          <a:p>
            <a:r>
              <a:rPr lang="zh-CN" altLang="en-US" dirty="0" smtClean="0"/>
              <a:t>我的科研是怎么选题的？</a:t>
            </a:r>
            <a:endParaRPr lang="en-US" altLang="zh-CN" dirty="0" smtClean="0"/>
          </a:p>
          <a:p>
            <a:pPr lvl="1"/>
            <a:r>
              <a:rPr lang="zh-CN" altLang="en-US" dirty="0" smtClean="0"/>
              <a:t>科研</a:t>
            </a:r>
            <a:r>
              <a:rPr lang="en-US" altLang="zh-CN" dirty="0" smtClean="0"/>
              <a:t>=</a:t>
            </a:r>
            <a:r>
              <a:rPr lang="zh-CN" altLang="en-US" dirty="0" smtClean="0"/>
              <a:t>申报项目</a:t>
            </a:r>
            <a:r>
              <a:rPr lang="en-US" altLang="zh-CN" dirty="0" smtClean="0"/>
              <a:t>+</a:t>
            </a:r>
            <a:r>
              <a:rPr lang="zh-CN" altLang="en-US" dirty="0" smtClean="0"/>
              <a:t>论文写作</a:t>
            </a:r>
            <a:r>
              <a:rPr lang="en-US" altLang="zh-CN" dirty="0" smtClean="0"/>
              <a:t>+</a:t>
            </a:r>
            <a:r>
              <a:rPr lang="zh-CN" altLang="en-US" dirty="0" smtClean="0"/>
              <a:t>关注的工作动态</a:t>
            </a:r>
            <a:r>
              <a:rPr lang="en-US" altLang="zh-CN" dirty="0" smtClean="0"/>
              <a:t>+......</a:t>
            </a:r>
          </a:p>
          <a:p>
            <a:pPr lvl="1"/>
            <a:r>
              <a:rPr lang="zh-CN" altLang="en-US" dirty="0" smtClean="0"/>
              <a:t>分享我的经历</a:t>
            </a:r>
            <a:endParaRPr lang="zh-CN" altLang="en-US" dirty="0"/>
          </a:p>
        </p:txBody>
      </p:sp>
    </p:spTree>
    <p:extLst>
      <p:ext uri="{BB962C8B-B14F-4D97-AF65-F5344CB8AC3E}">
        <p14:creationId xmlns:p14="http://schemas.microsoft.com/office/powerpoint/2010/main" val="204080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t>问题</a:t>
            </a:r>
            <a:r>
              <a:rPr lang="en-US" altLang="zh-CN" sz="2000" dirty="0" smtClean="0"/>
              <a:t>1</a:t>
            </a:r>
            <a:r>
              <a:rPr lang="zh-CN" altLang="en-US" sz="2000" dirty="0" smtClean="0"/>
              <a:t>：如何寻找合适自己的研究方向？</a:t>
            </a:r>
            <a:endParaRPr lang="zh-CN" altLang="en-US" sz="2000" dirty="0"/>
          </a:p>
        </p:txBody>
      </p:sp>
      <p:sp>
        <p:nvSpPr>
          <p:cNvPr id="3" name="内容占位符 2"/>
          <p:cNvSpPr>
            <a:spLocks noGrp="1"/>
          </p:cNvSpPr>
          <p:nvPr>
            <p:ph idx="1"/>
          </p:nvPr>
        </p:nvSpPr>
        <p:spPr/>
        <p:txBody>
          <a:bodyPr/>
          <a:lstStyle/>
          <a:p>
            <a:r>
              <a:rPr lang="en-US" altLang="zh-CN" dirty="0" smtClean="0"/>
              <a:t>2014</a:t>
            </a:r>
            <a:r>
              <a:rPr lang="zh-CN" altLang="en-US" dirty="0" smtClean="0"/>
              <a:t>年</a:t>
            </a:r>
            <a:endParaRPr lang="en-US" altLang="zh-CN" dirty="0" smtClean="0"/>
          </a:p>
          <a:p>
            <a:endParaRPr lang="en-US" altLang="zh-CN" dirty="0" smtClean="0"/>
          </a:p>
          <a:p>
            <a:endParaRPr lang="zh-CN" altLang="en-US" dirty="0"/>
          </a:p>
        </p:txBody>
      </p:sp>
      <p:sp>
        <p:nvSpPr>
          <p:cNvPr id="12" name="圆角矩形 11"/>
          <p:cNvSpPr/>
          <p:nvPr/>
        </p:nvSpPr>
        <p:spPr>
          <a:xfrm>
            <a:off x="1562766" y="1851670"/>
            <a:ext cx="2016224" cy="122413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如何寻找合适自己的研究方向？</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4" name="右箭头 13"/>
          <p:cNvSpPr/>
          <p:nvPr/>
        </p:nvSpPr>
        <p:spPr>
          <a:xfrm>
            <a:off x="4072702" y="2319722"/>
            <a:ext cx="730424" cy="288032"/>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292080" y="1851670"/>
            <a:ext cx="2016224" cy="122413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与自己的专业特长结合起来</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7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t>解决方法</a:t>
            </a:r>
            <a:r>
              <a:rPr lang="en-US" altLang="zh-CN" sz="2000" dirty="0" smtClean="0"/>
              <a:t>1</a:t>
            </a:r>
            <a:r>
              <a:rPr lang="zh-CN" altLang="en-US" sz="2000" dirty="0" smtClean="0"/>
              <a:t>：</a:t>
            </a:r>
            <a:r>
              <a:rPr lang="zh-CN" altLang="en-US" sz="2000" dirty="0"/>
              <a:t>大量阅读期刊</a:t>
            </a:r>
            <a:r>
              <a:rPr lang="zh-CN" altLang="en-US" sz="2000" dirty="0" smtClean="0"/>
              <a:t>论文，结合自己的专业特长寻找研究方向</a:t>
            </a:r>
            <a:endParaRPr lang="zh-CN" altLang="en-US" sz="2000" dirty="0"/>
          </a:p>
        </p:txBody>
      </p:sp>
      <p:sp>
        <p:nvSpPr>
          <p:cNvPr id="3" name="内容占位符 2"/>
          <p:cNvSpPr>
            <a:spLocks noGrp="1"/>
          </p:cNvSpPr>
          <p:nvPr>
            <p:ph idx="1"/>
          </p:nvPr>
        </p:nvSpPr>
        <p:spPr/>
        <p:txBody>
          <a:bodyPr/>
          <a:lstStyle/>
          <a:p>
            <a:r>
              <a:rPr lang="zh-CN" altLang="en-US" dirty="0" smtClean="0"/>
              <a:t>定期检索专业期刊最新的论文</a:t>
            </a:r>
            <a:endParaRPr lang="en-US" altLang="zh-CN" dirty="0" smtClean="0"/>
          </a:p>
          <a:p>
            <a:endParaRPr lang="en-US" altLang="zh-CN" dirty="0" smtClean="0"/>
          </a:p>
          <a:p>
            <a:endParaRPr lang="en-US" altLang="zh-CN" dirty="0"/>
          </a:p>
          <a:p>
            <a:r>
              <a:rPr lang="zh-CN" altLang="en-US" dirty="0" smtClean="0"/>
              <a:t>快速浏览题目、摘要信息，如果能看懂、觉得与自己的基础知识较为接近，再去细读</a:t>
            </a:r>
            <a:endParaRPr lang="en-US" altLang="zh-CN" dirty="0"/>
          </a:p>
          <a:p>
            <a:endParaRPr lang="en-US" altLang="zh-CN" dirty="0" smtClean="0"/>
          </a:p>
          <a:p>
            <a:endParaRPr lang="zh-CN" altLang="en-US" dirty="0"/>
          </a:p>
        </p:txBody>
      </p:sp>
      <p:pic>
        <p:nvPicPr>
          <p:cNvPr id="4" name="图片 3"/>
          <p:cNvPicPr>
            <a:picLocks noChangeAspect="1"/>
          </p:cNvPicPr>
          <p:nvPr/>
        </p:nvPicPr>
        <p:blipFill>
          <a:blip r:embed="rId2"/>
          <a:stretch>
            <a:fillRect/>
          </a:stretch>
        </p:blipFill>
        <p:spPr>
          <a:xfrm>
            <a:off x="740805" y="1563638"/>
            <a:ext cx="7647619" cy="561905"/>
          </a:xfrm>
          <a:prstGeom prst="rect">
            <a:avLst/>
          </a:prstGeom>
          <a:ln>
            <a:solidFill>
              <a:schemeClr val="tx1"/>
            </a:solid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787774"/>
            <a:ext cx="3672408" cy="2315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2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1247</Words>
  <Application>Microsoft Office PowerPoint</Application>
  <PresentationFormat>全屏显示(16:9)</PresentationFormat>
  <Paragraphs>110</Paragraphs>
  <Slides>22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宋体</vt:lpstr>
      <vt:lpstr>微软雅黑</vt:lpstr>
      <vt:lpstr>Arial</vt:lpstr>
      <vt:lpstr>Calibri</vt:lpstr>
      <vt:lpstr>Times New Roman</vt:lpstr>
      <vt:lpstr>Wingdings</vt:lpstr>
      <vt:lpstr>Office 主题</vt:lpstr>
      <vt:lpstr>科研项目选题与研究方法浅谈</vt:lpstr>
      <vt:lpstr>PowerPoint 演示文稿</vt:lpstr>
      <vt:lpstr>PowerPoint 演示文稿</vt:lpstr>
      <vt:lpstr>申报经历-1</vt:lpstr>
      <vt:lpstr>申报经历-2</vt:lpstr>
      <vt:lpstr>PowerPoint 演示文稿</vt:lpstr>
      <vt:lpstr>如何选题</vt:lpstr>
      <vt:lpstr>问题1：如何寻找合适自己的研究方向？</vt:lpstr>
      <vt:lpstr>解决方法1：大量阅读期刊论文，结合自己的专业特长寻找研究方向</vt:lpstr>
      <vt:lpstr>问题2：如何确定自己的研究方向？</vt:lpstr>
      <vt:lpstr>解决方法2：结合自己的实际工作，选择研究方向，一方面利用理论研究成果指导实践工作的开展，另一方面将工作中的问题提炼成理论</vt:lpstr>
      <vt:lpstr>补充：研究选题不是“选”出来的，而是“做”出来的</vt:lpstr>
      <vt:lpstr>PowerPoint 演示文稿</vt:lpstr>
      <vt:lpstr>PowerPoint 演示文稿</vt:lpstr>
      <vt:lpstr>一项研究需要具备的要素</vt:lpstr>
      <vt:lpstr>PowerPoint 演示文稿</vt:lpstr>
      <vt:lpstr>PowerPoint 演示文稿</vt:lpstr>
      <vt:lpstr>PowerPoint 演示文稿</vt:lpstr>
      <vt:lpstr>PowerPoint 演示文稿</vt:lpstr>
      <vt:lpstr>结语</vt:lpstr>
      <vt:lpstr>PowerPoint 演示文稿</vt:lpstr>
      <vt:lpstr>感谢图书馆提供了一个优越的科研平台！ 感谢领导、同事和课题组老师给予的指导、关心和帮助！！ 谢谢大家！！！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pc</cp:lastModifiedBy>
  <cp:revision>289</cp:revision>
  <dcterms:created xsi:type="dcterms:W3CDTF">2019-06-05T04:34:00Z</dcterms:created>
  <dcterms:modified xsi:type="dcterms:W3CDTF">2020-09-25T03:17:48Z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