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8" r:id="rId2"/>
    <p:sldId id="662" r:id="rId3"/>
    <p:sldId id="663" r:id="rId4"/>
    <p:sldId id="664" r:id="rId5"/>
    <p:sldId id="665" r:id="rId6"/>
    <p:sldId id="666" r:id="rId7"/>
    <p:sldId id="667" r:id="rId8"/>
    <p:sldId id="668" r:id="rId9"/>
    <p:sldId id="669" r:id="rId10"/>
    <p:sldId id="670" r:id="rId11"/>
    <p:sldId id="671" r:id="rId12"/>
    <p:sldId id="672" r:id="rId13"/>
    <p:sldId id="673" r:id="rId14"/>
    <p:sldId id="674" r:id="rId15"/>
    <p:sldId id="675" r:id="rId16"/>
    <p:sldId id="676" r:id="rId17"/>
  </p:sldIdLst>
  <p:sldSz cx="9144000" cy="5143500" type="screen16x9"/>
  <p:notesSz cx="7104063" cy="10234613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="" xmlns:p14="http://schemas.microsoft.com/office/powerpoint/2010/main" val="1"/>
      </p:ext>
    </p:extLst>
  </p:showPr>
  <p:clrMru>
    <a:srgbClr val="CC0000"/>
    <a:srgbClr val="800000"/>
    <a:srgbClr val="FF0000"/>
    <a:srgbClr val="F7F9F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87"/>
    <p:restoredTop sz="92710" autoAdjust="0"/>
  </p:normalViewPr>
  <p:slideViewPr>
    <p:cSldViewPr snapToGrid="0" showGuides="1">
      <p:cViewPr>
        <p:scale>
          <a:sx n="75" d="100"/>
          <a:sy n="75" d="100"/>
        </p:scale>
        <p:origin x="-924" y="-60"/>
      </p:cViewPr>
      <p:guideLst>
        <p:guide orient="horz" pos="1701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0" d="100"/>
          <a:sy n="40" d="100"/>
        </p:scale>
        <p:origin x="-2874" y="-126"/>
      </p:cViewPr>
      <p:guideLst>
        <p:guide orient="horz" pos="3223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D8353-313C-4CA7-9C81-D9CFA01F5F8A}" type="datetimeFigureOut">
              <a:rPr lang="zh-CN" altLang="en-US" smtClean="0"/>
              <a:pPr/>
              <a:t>2020/9/25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770E2-FFE3-437E-B0FD-742671A254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9904" y="768350"/>
            <a:ext cx="6721284" cy="378238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860925"/>
            <a:ext cx="5683250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3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  <a:pPr lvl="0" algn="r" eaLnBrk="1" hangingPunct="1"/>
              <a:t>‹#›</a:t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38125" y="768350"/>
            <a:ext cx="6724650" cy="3783013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38125" y="768350"/>
            <a:ext cx="6724650" cy="3783013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38125" y="768350"/>
            <a:ext cx="6724650" cy="3783013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38125" y="768350"/>
            <a:ext cx="6724650" cy="3783013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38125" y="768350"/>
            <a:ext cx="6724650" cy="3783013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38125" y="768350"/>
            <a:ext cx="6724650" cy="3783013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38125" y="768350"/>
            <a:ext cx="6724650" cy="3783013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38125" y="768350"/>
            <a:ext cx="6724650" cy="3783013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38125" y="768350"/>
            <a:ext cx="6724650" cy="3783013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38125" y="768350"/>
            <a:ext cx="6724650" cy="3783013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14" y="206014"/>
            <a:ext cx="8229815" cy="857396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14" y="1200357"/>
            <a:ext cx="8229815" cy="3395049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8850"/>
            <a:ext cx="2133600" cy="2730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8850"/>
            <a:ext cx="2895600" cy="2730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8850"/>
            <a:ext cx="2133600" cy="273050"/>
          </a:xfrm>
        </p:spPr>
        <p:txBody>
          <a:bodyPr vert="horz" wrap="square" lIns="91440" tIns="45720" rIns="91440" bIns="45720" numCol="1" anchor="t" anchorCtr="0" compatLnSpc="1"/>
          <a:lstStyle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  <a:pPr lvl="0" eaLnBrk="1" hangingPunct="1"/>
              <a:t>‹#›</a:t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1"/>
          <p:cNvSpPr>
            <a:spLocks noGrp="1"/>
          </p:cNvSpPr>
          <p:nvPr>
            <p:ph type="dt" sz="half" idx="2"/>
          </p:nvPr>
        </p:nvSpPr>
        <p:spPr>
          <a:xfrm>
            <a:off x="457200" y="4768850"/>
            <a:ext cx="2133600" cy="2730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页脚占位符 2"/>
          <p:cNvSpPr>
            <a:spLocks noGrp="1"/>
          </p:cNvSpPr>
          <p:nvPr>
            <p:ph type="ftr" sz="quarter" idx="3"/>
          </p:nvPr>
        </p:nvSpPr>
        <p:spPr>
          <a:xfrm>
            <a:off x="3124200" y="4768850"/>
            <a:ext cx="2895600" cy="2730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6553200" y="4768850"/>
            <a:ext cx="2133600" cy="273050"/>
          </a:xfrm>
        </p:spPr>
        <p:txBody>
          <a:bodyPr vert="horz" wrap="square" lIns="91440" tIns="45720" rIns="91440" bIns="45720" numCol="1" anchor="t" anchorCtr="0" compatLnSpc="1"/>
          <a:lstStyle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  <a:pPr lvl="0" eaLnBrk="1" hangingPunct="1"/>
              <a:t>‹#›</a:t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图片 10" descr="31d4d8ff95b44e5aa03dd5e21636579e.PN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39999"/>
          </a:blip>
          <a:srcRect t="27344" b="29688"/>
          <a:stretch>
            <a:fillRect/>
          </a:stretch>
        </p:blipFill>
        <p:spPr>
          <a:xfrm>
            <a:off x="6654802" y="53975"/>
            <a:ext cx="2214563" cy="571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0" y="-1"/>
            <a:ext cx="9144000" cy="518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>
    <p:pull dir="d"/>
  </p:transition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762000" y="1243548"/>
            <a:ext cx="7543800" cy="825419"/>
          </a:xfrm>
          <a:prstGeom prst="rect">
            <a:avLst/>
          </a:prstGeom>
          <a:ln>
            <a:noFill/>
          </a:ln>
        </p:spPr>
        <p:txBody>
          <a:bodyPr wrap="square"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6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关于科研项目申报的一些个人体悟</a:t>
            </a:r>
            <a:endParaRPr lang="en-US" altLang="zh-CN" sz="36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151602" y="2686135"/>
            <a:ext cx="1580882" cy="1113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  <a:sym typeface="+mn-ea"/>
              </a:rPr>
              <a:t>——</a:t>
            </a:r>
            <a:r>
              <a:rPr lang="zh-CN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  <a:sym typeface="+mn-ea"/>
              </a:rPr>
              <a:t>淳姣</a:t>
            </a:r>
            <a:endParaRPr lang="en-US" altLang="zh-CN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+mn-ea"/>
              <a:ea typeface="+mn-ea"/>
              <a:sym typeface="+mn-ea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  <a:sym typeface="+mn-ea"/>
              </a:rPr>
              <a:t>2020</a:t>
            </a:r>
            <a:r>
              <a:rPr lang="zh-CN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  <a:sym typeface="+mn-ea"/>
              </a:rPr>
              <a:t>年</a:t>
            </a:r>
            <a:r>
              <a:rPr lang="en-US" altLang="zh-C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  <a:sym typeface="+mn-ea"/>
              </a:rPr>
              <a:t>9</a:t>
            </a:r>
            <a:r>
              <a:rPr lang="zh-CN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  <a:sym typeface="+mn-ea"/>
              </a:rPr>
              <a:t>月</a:t>
            </a:r>
            <a:endParaRPr lang="zh-CN" alt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  <a:ea typeface="+mn-ea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837940" y="1056696"/>
            <a:ext cx="4528060" cy="238704"/>
          </a:xfrm>
          <a:prstGeom prst="rect">
            <a:avLst/>
          </a:prstGeom>
          <a:ln>
            <a:noFill/>
          </a:ln>
        </p:spPr>
        <p:txBody>
          <a:bodyPr wrap="square" rtlCol="0" anchor="ctr" anchorCtr="0">
            <a:noAutofit/>
          </a:bodyPr>
          <a:lstStyle/>
          <a:p>
            <a:pPr marL="0" lvl="2"/>
            <a:r>
              <a:rPr lang="en-US" altLang="zh-CN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二、</a:t>
            </a: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申报期间撰写注意事项</a:t>
            </a:r>
          </a:p>
          <a:p>
            <a:pPr marL="0" lvl="2"/>
            <a:endParaRPr lang="zh-CN" altLang="en-US" sz="24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endParaRPr lang="zh-CN" altLang="en-US" b="1" kern="0" noProof="0" dirty="0" smtClean="0">
              <a:solidFill>
                <a:schemeClr val="tx1"/>
              </a:solidFill>
              <a:uLnTx/>
              <a:uFillTx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cxnSp>
        <p:nvCxnSpPr>
          <p:cNvPr id="21" name="直接连接符 20"/>
          <p:cNvCxnSpPr/>
          <p:nvPr/>
        </p:nvCxnSpPr>
        <p:spPr>
          <a:xfrm rot="16200000" flipH="1">
            <a:off x="-770395" y="3431212"/>
            <a:ext cx="2292396" cy="2927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直角三角形 21"/>
          <p:cNvSpPr/>
          <p:nvPr/>
        </p:nvSpPr>
        <p:spPr>
          <a:xfrm rot="5400000" flipH="1">
            <a:off x="376153" y="4778803"/>
            <a:ext cx="339725" cy="330200"/>
          </a:xfrm>
          <a:prstGeom prst="rt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80780" y="1022435"/>
            <a:ext cx="2353529" cy="4589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2" indent="-342900">
              <a:lnSpc>
                <a:spcPct val="150000"/>
              </a:lnSpc>
              <a:spcBef>
                <a:spcPct val="25000"/>
              </a:spcBef>
              <a:tabLst>
                <a:tab pos="266700" algn="l"/>
              </a:tabLst>
            </a:pPr>
            <a:r>
              <a:rPr lang="en-US" altLang="zh-CN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(2)</a:t>
            </a: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寻求研究理论支撑</a:t>
            </a: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3700" y="1701284"/>
            <a:ext cx="3289300" cy="2613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zh-CN" altLang="en-US" sz="16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因为一些理论，我个人觉得，代表着一种思考方式，或者经典的推断模式，是被我们大多数人所认可的，用这种推断模式来指导我们的研究，让我们思考的更有深度、更系统，帮助我们更清楚地认识事物的内在关系。</a:t>
            </a:r>
          </a:p>
          <a:p>
            <a:endParaRPr lang="zh-CN" altLang="en-US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1508125"/>
            <a:ext cx="548640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837940" y="1056696"/>
            <a:ext cx="4528060" cy="238704"/>
          </a:xfrm>
          <a:prstGeom prst="rect">
            <a:avLst/>
          </a:prstGeom>
          <a:ln>
            <a:noFill/>
          </a:ln>
        </p:spPr>
        <p:txBody>
          <a:bodyPr wrap="square" rtlCol="0" anchor="ctr" anchorCtr="0">
            <a:noAutofit/>
          </a:bodyPr>
          <a:lstStyle/>
          <a:p>
            <a:pPr marL="0" lvl="2"/>
            <a:r>
              <a:rPr lang="en-US" altLang="zh-CN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二、</a:t>
            </a: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申报期间撰写注意事项</a:t>
            </a:r>
          </a:p>
          <a:p>
            <a:pPr marL="0" lvl="2"/>
            <a:endParaRPr lang="zh-CN" altLang="en-US" sz="24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endParaRPr lang="zh-CN" altLang="en-US" b="1" kern="0" noProof="0" dirty="0" smtClean="0">
              <a:solidFill>
                <a:schemeClr val="tx1"/>
              </a:solidFill>
              <a:uLnTx/>
              <a:uFillTx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cxnSp>
        <p:nvCxnSpPr>
          <p:cNvPr id="21" name="直接连接符 20"/>
          <p:cNvCxnSpPr/>
          <p:nvPr/>
        </p:nvCxnSpPr>
        <p:spPr>
          <a:xfrm rot="16200000" flipH="1">
            <a:off x="-770395" y="3431212"/>
            <a:ext cx="2292396" cy="2927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直角三角形 21"/>
          <p:cNvSpPr/>
          <p:nvPr/>
        </p:nvSpPr>
        <p:spPr>
          <a:xfrm rot="5400000" flipH="1">
            <a:off x="376153" y="4778803"/>
            <a:ext cx="339725" cy="330200"/>
          </a:xfrm>
          <a:prstGeom prst="rt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141180" y="1593935"/>
            <a:ext cx="2081019" cy="499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2" indent="-342900">
              <a:lnSpc>
                <a:spcPct val="150000"/>
              </a:lnSpc>
              <a:spcBef>
                <a:spcPct val="25000"/>
              </a:spcBef>
              <a:tabLst>
                <a:tab pos="266700" algn="l"/>
              </a:tabLst>
            </a:pPr>
            <a:r>
              <a:rPr lang="en-US" altLang="zh-CN" sz="20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(3)</a:t>
            </a:r>
            <a:r>
              <a:rPr lang="zh-CN" altLang="en-US" sz="20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项目团队成员</a:t>
            </a:r>
            <a:endParaRPr lang="en-US" altLang="zh-CN" sz="20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638300" y="2348984"/>
            <a:ext cx="4419600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buFont typeface="Arial" pitchFamily="34" charset="0"/>
              <a:buChar char="•"/>
            </a:pP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成员专业深度</a:t>
            </a: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buFont typeface="Arial" pitchFamily="34" charset="0"/>
              <a:buChar char="•"/>
            </a:pP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  <a:buFont typeface="Arial" pitchFamily="34" charset="0"/>
              <a:buChar char="•"/>
            </a:pP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成员广度</a:t>
            </a: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837940" y="1056696"/>
            <a:ext cx="4528060" cy="238704"/>
          </a:xfrm>
          <a:prstGeom prst="rect">
            <a:avLst/>
          </a:prstGeom>
          <a:ln>
            <a:noFill/>
          </a:ln>
        </p:spPr>
        <p:txBody>
          <a:bodyPr wrap="square" rtlCol="0" anchor="ctr" anchorCtr="0">
            <a:noAutofit/>
          </a:bodyPr>
          <a:lstStyle/>
          <a:p>
            <a:pPr marL="0" lvl="2"/>
            <a:r>
              <a:rPr lang="en-US" altLang="zh-CN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二、</a:t>
            </a: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申报期间撰写注意事项</a:t>
            </a:r>
          </a:p>
          <a:p>
            <a:pPr marL="0" lvl="2"/>
            <a:endParaRPr lang="zh-CN" altLang="en-US" sz="24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endParaRPr lang="zh-CN" altLang="en-US" b="1" kern="0" noProof="0" dirty="0" smtClean="0">
              <a:solidFill>
                <a:schemeClr val="tx1"/>
              </a:solidFill>
              <a:uLnTx/>
              <a:uFillTx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cxnSp>
        <p:nvCxnSpPr>
          <p:cNvPr id="21" name="直接连接符 20"/>
          <p:cNvCxnSpPr/>
          <p:nvPr/>
        </p:nvCxnSpPr>
        <p:spPr>
          <a:xfrm rot="16200000" flipH="1">
            <a:off x="-770395" y="3431212"/>
            <a:ext cx="2292396" cy="2927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直角三角形 21"/>
          <p:cNvSpPr/>
          <p:nvPr/>
        </p:nvSpPr>
        <p:spPr>
          <a:xfrm rot="5400000" flipH="1">
            <a:off x="376153" y="4778803"/>
            <a:ext cx="339725" cy="330200"/>
          </a:xfrm>
          <a:prstGeom prst="rt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93480" y="1073235"/>
            <a:ext cx="1430200" cy="4589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2" indent="-342900">
              <a:lnSpc>
                <a:spcPct val="150000"/>
              </a:lnSpc>
              <a:spcBef>
                <a:spcPct val="25000"/>
              </a:spcBef>
              <a:tabLst>
                <a:tab pos="266700" algn="l"/>
              </a:tabLst>
            </a:pPr>
            <a:r>
              <a:rPr lang="en-US" altLang="zh-CN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(4)</a:t>
            </a: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研究背景</a:t>
            </a: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57200" y="1675884"/>
            <a:ext cx="3124200" cy="3298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zh-CN" altLang="en-US" sz="16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研究背景很关键，因为专家首先看到的是活页里的研究背景。这个时候，我们要把研究问题的紧迫性和重要性清晰地表达出来。</a:t>
            </a:r>
            <a:endParaRPr lang="en-US" altLang="zh-CN" sz="16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</a:pPr>
            <a:endParaRPr lang="en-US" altLang="zh-CN" sz="16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500"/>
              </a:lnSpc>
            </a:pPr>
            <a:r>
              <a:rPr lang="zh-CN" altLang="en-US" sz="16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这其实也是方便我们甄别研究的过程，如果我们自己的研究内容，连我们自己都觉得不是很重要，不紧迫性，那这样子就很难成功。</a:t>
            </a:r>
            <a:endParaRPr lang="en-US" altLang="zh-CN" sz="16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6800" y="1739900"/>
            <a:ext cx="5334000" cy="29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837940" y="1056696"/>
            <a:ext cx="4528060" cy="238704"/>
          </a:xfrm>
          <a:prstGeom prst="rect">
            <a:avLst/>
          </a:prstGeom>
          <a:ln>
            <a:noFill/>
          </a:ln>
        </p:spPr>
        <p:txBody>
          <a:bodyPr wrap="square" rtlCol="0" anchor="ctr" anchorCtr="0">
            <a:noAutofit/>
          </a:bodyPr>
          <a:lstStyle/>
          <a:p>
            <a:pPr marL="0" lvl="2"/>
            <a:r>
              <a:rPr lang="en-US" altLang="zh-CN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二、</a:t>
            </a: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申报期间撰写注意事项</a:t>
            </a:r>
          </a:p>
          <a:p>
            <a:pPr marL="0" lvl="2"/>
            <a:endParaRPr lang="zh-CN" altLang="en-US" sz="24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endParaRPr lang="zh-CN" altLang="en-US" b="1" kern="0" noProof="0" dirty="0" smtClean="0">
              <a:solidFill>
                <a:schemeClr val="tx1"/>
              </a:solidFill>
              <a:uLnTx/>
              <a:uFillTx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cxnSp>
        <p:nvCxnSpPr>
          <p:cNvPr id="21" name="直接连接符 20"/>
          <p:cNvCxnSpPr/>
          <p:nvPr/>
        </p:nvCxnSpPr>
        <p:spPr>
          <a:xfrm rot="16200000" flipH="1">
            <a:off x="-770395" y="3431212"/>
            <a:ext cx="2292396" cy="2927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直角三角形 21"/>
          <p:cNvSpPr/>
          <p:nvPr/>
        </p:nvSpPr>
        <p:spPr>
          <a:xfrm rot="5400000" flipH="1">
            <a:off x="376153" y="4778803"/>
            <a:ext cx="339725" cy="330200"/>
          </a:xfrm>
          <a:prstGeom prst="rt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93480" y="1073235"/>
            <a:ext cx="143020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2" indent="-342900">
              <a:lnSpc>
                <a:spcPct val="150000"/>
              </a:lnSpc>
              <a:spcBef>
                <a:spcPct val="25000"/>
              </a:spcBef>
              <a:tabLst>
                <a:tab pos="266700" algn="l"/>
              </a:tabLst>
            </a:pPr>
            <a:r>
              <a:rPr lang="en-US" altLang="zh-CN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(5)</a:t>
            </a: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参考文献</a:t>
            </a: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57200" y="1675884"/>
            <a:ext cx="7759700" cy="2221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研究参考文献有以下几点，我觉得要注意：</a:t>
            </a: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900"/>
              </a:lnSpc>
            </a:pPr>
            <a:endParaRPr lang="zh-CN" altLang="en-US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900"/>
              </a:lnSpc>
            </a:pP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一是时间。参考文献最好是近</a:t>
            </a:r>
            <a:r>
              <a:rPr lang="en-US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年至</a:t>
            </a:r>
            <a:r>
              <a:rPr lang="en-US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</a:p>
          <a:p>
            <a:pPr>
              <a:lnSpc>
                <a:spcPts val="2900"/>
              </a:lnSpc>
            </a:pP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二是质量。参考文献应该来自一些权威期刊</a:t>
            </a:r>
          </a:p>
          <a:p>
            <a:pPr>
              <a:lnSpc>
                <a:spcPts val="2900"/>
              </a:lnSpc>
            </a:pP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三是国内外都应有。一般参考文献是</a:t>
            </a:r>
            <a:r>
              <a:rPr lang="en-US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篇左右，国内国外大概五五开</a:t>
            </a:r>
          </a:p>
          <a:p>
            <a:pPr>
              <a:lnSpc>
                <a:spcPts val="2500"/>
              </a:lnSpc>
            </a:pPr>
            <a:endParaRPr lang="en-US" altLang="zh-CN" sz="16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837940" y="1056696"/>
            <a:ext cx="4528060" cy="238704"/>
          </a:xfrm>
          <a:prstGeom prst="rect">
            <a:avLst/>
          </a:prstGeom>
          <a:ln>
            <a:noFill/>
          </a:ln>
        </p:spPr>
        <p:txBody>
          <a:bodyPr wrap="square" rtlCol="0" anchor="ctr" anchorCtr="0">
            <a:noAutofit/>
          </a:bodyPr>
          <a:lstStyle/>
          <a:p>
            <a:pPr marL="0" lvl="2"/>
            <a:r>
              <a:rPr lang="en-US" altLang="zh-CN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二、</a:t>
            </a: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申报期间撰写注意事项</a:t>
            </a:r>
          </a:p>
          <a:p>
            <a:pPr marL="0" lvl="2"/>
            <a:endParaRPr lang="zh-CN" altLang="en-US" sz="24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endParaRPr lang="zh-CN" altLang="en-US" b="1" kern="0" noProof="0" dirty="0" smtClean="0">
              <a:solidFill>
                <a:schemeClr val="tx1"/>
              </a:solidFill>
              <a:uLnTx/>
              <a:uFillTx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cxnSp>
        <p:nvCxnSpPr>
          <p:cNvPr id="21" name="直接连接符 20"/>
          <p:cNvCxnSpPr/>
          <p:nvPr/>
        </p:nvCxnSpPr>
        <p:spPr>
          <a:xfrm rot="16200000" flipH="1">
            <a:off x="-770395" y="3431212"/>
            <a:ext cx="2292396" cy="2927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直角三角形 21"/>
          <p:cNvSpPr/>
          <p:nvPr/>
        </p:nvSpPr>
        <p:spPr>
          <a:xfrm rot="5400000" flipH="1">
            <a:off x="376153" y="4778803"/>
            <a:ext cx="339725" cy="330200"/>
          </a:xfrm>
          <a:prstGeom prst="rt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93480" y="1073235"/>
            <a:ext cx="558518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2" indent="-342900">
              <a:lnSpc>
                <a:spcPct val="150000"/>
              </a:lnSpc>
              <a:spcBef>
                <a:spcPct val="25000"/>
              </a:spcBef>
              <a:tabLst>
                <a:tab pos="266700" algn="l"/>
              </a:tabLst>
            </a:pPr>
            <a:r>
              <a:rPr lang="en-US" altLang="zh-CN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(6)</a:t>
            </a: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参加图书馆举办的专家评审会和学校的项目启动会</a:t>
            </a: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8500" y="1663184"/>
            <a:ext cx="8001000" cy="2541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每一年我们图书馆都会邀请专家，举办的专家评审会，对我们的项目申报书提出一些建议，参加这个专家评审会，我们可以：</a:t>
            </a: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900"/>
              </a:lnSpc>
            </a:pPr>
            <a:endParaRPr lang="zh-CN" altLang="en-US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ts val="2900"/>
              </a:lnSpc>
              <a:buFont typeface="Wingdings" pitchFamily="2" charset="2"/>
              <a:buChar char="ü"/>
            </a:pP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学习专家的思维方式</a:t>
            </a:r>
          </a:p>
          <a:p>
            <a:pPr lvl="0">
              <a:lnSpc>
                <a:spcPts val="2900"/>
              </a:lnSpc>
              <a:buFont typeface="Wingdings" pitchFamily="2" charset="2"/>
              <a:buChar char="ü"/>
            </a:pP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从别人的申报书学习，扬长避短</a:t>
            </a:r>
          </a:p>
          <a:p>
            <a:pPr lvl="0">
              <a:lnSpc>
                <a:spcPts val="2900"/>
              </a:lnSpc>
              <a:buFont typeface="Wingdings" pitchFamily="2" charset="2"/>
              <a:buChar char="ü"/>
            </a:pP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看看自己的思维和不足</a:t>
            </a:r>
          </a:p>
          <a:p>
            <a:pPr>
              <a:lnSpc>
                <a:spcPts val="2500"/>
              </a:lnSpc>
            </a:pPr>
            <a:endParaRPr lang="en-US" altLang="zh-CN" sz="16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837940" y="1056696"/>
            <a:ext cx="4528060" cy="238704"/>
          </a:xfrm>
          <a:prstGeom prst="rect">
            <a:avLst/>
          </a:prstGeom>
          <a:ln>
            <a:noFill/>
          </a:ln>
        </p:spPr>
        <p:txBody>
          <a:bodyPr wrap="square" rtlCol="0" anchor="ctr" anchorCtr="0">
            <a:noAutofit/>
          </a:bodyPr>
          <a:lstStyle/>
          <a:p>
            <a:pPr marL="0" lvl="2"/>
            <a:r>
              <a:rPr lang="en-US" altLang="zh-CN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三、申报后期阶段</a:t>
            </a:r>
          </a:p>
          <a:p>
            <a:pPr marL="0" lvl="2"/>
            <a:endParaRPr lang="zh-CN" altLang="en-US" sz="24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endParaRPr lang="zh-CN" altLang="en-US" b="1" kern="0" noProof="0" dirty="0" smtClean="0">
              <a:solidFill>
                <a:schemeClr val="tx1"/>
              </a:solidFill>
              <a:uLnTx/>
              <a:uFillTx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cxnSp>
        <p:nvCxnSpPr>
          <p:cNvPr id="21" name="直接连接符 20"/>
          <p:cNvCxnSpPr/>
          <p:nvPr/>
        </p:nvCxnSpPr>
        <p:spPr>
          <a:xfrm rot="16200000" flipH="1">
            <a:off x="-770395" y="3431212"/>
            <a:ext cx="2292396" cy="2927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直角三角形 21"/>
          <p:cNvSpPr/>
          <p:nvPr/>
        </p:nvSpPr>
        <p:spPr>
          <a:xfrm rot="5400000" flipH="1">
            <a:off x="376153" y="4778803"/>
            <a:ext cx="339725" cy="330200"/>
          </a:xfrm>
          <a:prstGeom prst="rt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23900" y="1447284"/>
            <a:ext cx="8420100" cy="2593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ts val="2500"/>
              </a:lnSpc>
            </a:pP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锲而不舍，</a:t>
            </a: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金石可镂</a:t>
            </a: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lvl="2">
              <a:lnSpc>
                <a:spcPts val="2500"/>
              </a:lnSpc>
            </a:pPr>
            <a:endParaRPr lang="en-US" altLang="zh-CN" sz="16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lnSpc>
                <a:spcPts val="2900"/>
              </a:lnSpc>
              <a:buFont typeface="Wingdings" pitchFamily="2" charset="2"/>
              <a:buChar char="l"/>
            </a:pP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平常心，保持乐观</a:t>
            </a: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lnSpc>
                <a:spcPts val="2900"/>
              </a:lnSpc>
              <a:buFont typeface="Wingdings" pitchFamily="2" charset="2"/>
              <a:buChar char="l"/>
            </a:pP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上进心，持续打磨</a:t>
            </a: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900"/>
              </a:lnSpc>
            </a:pP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900"/>
              </a:lnSpc>
            </a:pP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900"/>
              </a:lnSpc>
            </a:pP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263121" y="3330483"/>
            <a:ext cx="3416320" cy="4182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>
              <a:lnSpc>
                <a:spcPts val="2500"/>
              </a:lnSpc>
            </a:pPr>
            <a:r>
              <a:rPr lang="zh-CN" altLang="en-US" sz="28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不负韶华，十年为期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101340" y="2733096"/>
            <a:ext cx="4528060" cy="238704"/>
          </a:xfrm>
          <a:prstGeom prst="rect">
            <a:avLst/>
          </a:prstGeom>
          <a:ln>
            <a:noFill/>
          </a:ln>
        </p:spPr>
        <p:txBody>
          <a:bodyPr wrap="square" rtlCol="0" anchor="ctr" anchorCtr="0">
            <a:noAutofit/>
          </a:bodyPr>
          <a:lstStyle/>
          <a:p>
            <a:pPr marL="0" lvl="2"/>
            <a:r>
              <a:rPr lang="zh-CN" altLang="en-US" sz="28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谢 谢</a:t>
            </a:r>
          </a:p>
          <a:p>
            <a:pPr marL="0" lvl="2"/>
            <a:endParaRPr lang="zh-CN" altLang="en-US" sz="28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endParaRPr lang="zh-CN" altLang="en-US" sz="2000" b="1" kern="0" noProof="0" dirty="0" smtClean="0">
              <a:solidFill>
                <a:schemeClr val="tx1"/>
              </a:solidFill>
              <a:uLnTx/>
              <a:uFillTx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777740" y="967796"/>
            <a:ext cx="3504088" cy="240280"/>
          </a:xfrm>
          <a:prstGeom prst="rect">
            <a:avLst/>
          </a:prstGeom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zh-CN" altLang="en-US" sz="3200" b="1" kern="0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目 录</a:t>
            </a:r>
            <a:endParaRPr lang="zh-CN" altLang="en-US" sz="3200" b="1" kern="0" noProof="0" dirty="0" smtClean="0">
              <a:solidFill>
                <a:schemeClr val="tx1"/>
              </a:solidFill>
              <a:uLnTx/>
              <a:uFillTx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4" name="文本框 5"/>
          <p:cNvSpPr txBox="1"/>
          <p:nvPr/>
        </p:nvSpPr>
        <p:spPr>
          <a:xfrm>
            <a:off x="585470" y="1641475"/>
            <a:ext cx="8317230" cy="219688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lvl="2" fontAlgn="auto">
              <a:lnSpc>
                <a:spcPct val="200000"/>
              </a:lnSpc>
              <a:spcBef>
                <a:spcPts val="0"/>
              </a:spcBef>
              <a:buFont typeface="Wingdings" pitchFamily="2" charset="2"/>
              <a:buChar char="u"/>
              <a:tabLst>
                <a:tab pos="266700" algn="l"/>
              </a:tabLst>
            </a:pP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申报前积累阶段</a:t>
            </a:r>
            <a:endParaRPr lang="zh-CN" altLang="en-US" sz="2400" b="1" dirty="0">
              <a:solidFill>
                <a:srgbClr val="9E434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lvl="2" fontAlgn="auto">
              <a:lnSpc>
                <a:spcPct val="200000"/>
              </a:lnSpc>
              <a:spcBef>
                <a:spcPts val="0"/>
              </a:spcBef>
              <a:buFont typeface="Wingdings" pitchFamily="2" charset="2"/>
              <a:buChar char="u"/>
              <a:tabLst>
                <a:tab pos="266700" algn="l"/>
              </a:tabLst>
            </a:pP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申报期间撰写注意事项</a:t>
            </a:r>
            <a:endParaRPr lang="zh-CN" altLang="en-US" sz="2400" b="1" dirty="0">
              <a:solidFill>
                <a:srgbClr val="9E434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ea"/>
            </a:endParaRPr>
          </a:p>
          <a:p>
            <a:pPr marL="0" lvl="2" fontAlgn="auto">
              <a:lnSpc>
                <a:spcPct val="200000"/>
              </a:lnSpc>
              <a:spcBef>
                <a:spcPts val="0"/>
              </a:spcBef>
              <a:buFont typeface="Wingdings" pitchFamily="2" charset="2"/>
              <a:buChar char="u"/>
              <a:tabLst>
                <a:tab pos="266700" algn="l"/>
              </a:tabLst>
            </a:pP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申报后期心态平衡阶段</a:t>
            </a:r>
            <a:endParaRPr lang="zh-CN" altLang="en-US" sz="2400" b="1" dirty="0">
              <a:solidFill>
                <a:srgbClr val="9E434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ea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371340" y="967796"/>
            <a:ext cx="3504088" cy="240280"/>
          </a:xfrm>
          <a:prstGeom prst="rect">
            <a:avLst/>
          </a:prstGeom>
          <a:ln>
            <a:noFill/>
          </a:ln>
        </p:spPr>
        <p:txBody>
          <a:bodyPr wrap="square" rtlCol="0" anchor="ctr" anchorCtr="0">
            <a:noAutofit/>
          </a:bodyPr>
          <a:lstStyle/>
          <a:p>
            <a:pPr marL="0" lvl="2"/>
            <a:r>
              <a:rPr lang="en-US" altLang="zh-CN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一、申报前积累阶段</a:t>
            </a:r>
          </a:p>
          <a:p>
            <a:endParaRPr lang="zh-CN" altLang="en-US" b="1" kern="0" noProof="0" dirty="0" smtClean="0">
              <a:solidFill>
                <a:schemeClr val="tx1"/>
              </a:solidFill>
              <a:uLnTx/>
              <a:uFillTx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cxnSp>
        <p:nvCxnSpPr>
          <p:cNvPr id="21" name="直接连接符 20"/>
          <p:cNvCxnSpPr/>
          <p:nvPr/>
        </p:nvCxnSpPr>
        <p:spPr>
          <a:xfrm rot="16200000" flipH="1">
            <a:off x="-770395" y="3431212"/>
            <a:ext cx="2292396" cy="2927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直角三角形 21"/>
          <p:cNvSpPr/>
          <p:nvPr/>
        </p:nvSpPr>
        <p:spPr>
          <a:xfrm rot="5400000" flipH="1">
            <a:off x="376153" y="4778803"/>
            <a:ext cx="339725" cy="330200"/>
          </a:xfrm>
          <a:prstGeom prst="rt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29590" y="2061582"/>
            <a:ext cx="8218170" cy="1439832"/>
          </a:xfrm>
          <a:prstGeom prst="rect">
            <a:avLst/>
          </a:prstGeom>
        </p:spPr>
        <p:txBody>
          <a:bodyPr/>
          <a:lstStyle/>
          <a:p>
            <a:pPr marL="342900" lvl="2" indent="-342900" eaLnBrk="1" hangingPunct="1">
              <a:lnSpc>
                <a:spcPct val="150000"/>
              </a:lnSpc>
              <a:spcBef>
                <a:spcPct val="25000"/>
              </a:spcBef>
              <a:buNone/>
              <a:tabLst>
                <a:tab pos="266700" algn="l"/>
              </a:tabLst>
            </a:pPr>
            <a:r>
              <a:rPr lang="zh-CN" altLang="en-US" sz="1800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这个研究方向</a:t>
            </a:r>
            <a:r>
              <a:rPr lang="zh-CN" altLang="en-US" sz="18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最好是自己感兴趣、或者</a:t>
            </a:r>
            <a:r>
              <a:rPr lang="zh-CN" altLang="en-US" sz="18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自己有能力</a:t>
            </a:r>
            <a:r>
              <a:rPr lang="zh-CN" altLang="en-US" sz="18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去完成的方向，或者说反映我们这个时代的社会问题</a:t>
            </a:r>
            <a:r>
              <a:rPr lang="zh-CN" altLang="en-US" sz="1800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。一个好的研究方向，最好能满足这三点。</a:t>
            </a:r>
            <a:endParaRPr lang="zh-CN" altLang="en-US" sz="1800" dirty="0">
              <a:solidFill>
                <a:srgbClr val="9E434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31580" y="1378035"/>
            <a:ext cx="202972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2" indent="-342900">
              <a:lnSpc>
                <a:spcPct val="150000"/>
              </a:lnSpc>
              <a:spcBef>
                <a:spcPct val="25000"/>
              </a:spcBef>
              <a:tabLst>
                <a:tab pos="266700" algn="l"/>
              </a:tabLst>
            </a:pPr>
            <a:r>
              <a:rPr lang="en-US" altLang="zh-CN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(1) </a:t>
            </a: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确定研究方向 </a:t>
            </a: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23" grpId="1" build="p"/>
      <p:bldP spid="23" grpId="2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301" y="2374900"/>
            <a:ext cx="5289375" cy="260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3371340" y="967796"/>
            <a:ext cx="3504088" cy="240280"/>
          </a:xfrm>
          <a:prstGeom prst="rect">
            <a:avLst/>
          </a:prstGeom>
          <a:ln>
            <a:noFill/>
          </a:ln>
        </p:spPr>
        <p:txBody>
          <a:bodyPr wrap="square" rtlCol="0" anchor="ctr" anchorCtr="0">
            <a:noAutofit/>
          </a:bodyPr>
          <a:lstStyle/>
          <a:p>
            <a:pPr marL="0" lvl="2"/>
            <a:r>
              <a:rPr lang="en-US" altLang="zh-CN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一、申报前积累阶段</a:t>
            </a:r>
          </a:p>
          <a:p>
            <a:endParaRPr lang="zh-CN" altLang="en-US" b="1" kern="0" noProof="0" dirty="0" smtClean="0">
              <a:solidFill>
                <a:schemeClr val="tx1"/>
              </a:solidFill>
              <a:uLnTx/>
              <a:uFillTx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cxnSp>
        <p:nvCxnSpPr>
          <p:cNvPr id="21" name="直接连接符 20"/>
          <p:cNvCxnSpPr/>
          <p:nvPr/>
        </p:nvCxnSpPr>
        <p:spPr>
          <a:xfrm rot="16200000" flipH="1">
            <a:off x="-770395" y="3431212"/>
            <a:ext cx="2292396" cy="2927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直角三角形 21"/>
          <p:cNvSpPr/>
          <p:nvPr/>
        </p:nvSpPr>
        <p:spPr>
          <a:xfrm rot="5400000" flipH="1">
            <a:off x="376153" y="4778803"/>
            <a:ext cx="339725" cy="330200"/>
          </a:xfrm>
          <a:prstGeom prst="rt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99390" y="1566282"/>
            <a:ext cx="8218170" cy="1062618"/>
          </a:xfrm>
          <a:prstGeom prst="rect">
            <a:avLst/>
          </a:prstGeom>
        </p:spPr>
        <p:txBody>
          <a:bodyPr/>
          <a:lstStyle/>
          <a:p>
            <a:pPr marL="342900" lvl="2" indent="-342900" eaLnBrk="1" hangingPunct="1">
              <a:lnSpc>
                <a:spcPct val="150000"/>
              </a:lnSpc>
              <a:spcBef>
                <a:spcPct val="25000"/>
              </a:spcBef>
              <a:buNone/>
              <a:tabLst>
                <a:tab pos="355600" algn="l"/>
              </a:tabLst>
            </a:pPr>
            <a:r>
              <a:rPr lang="zh-CN" altLang="en-US" sz="18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浏览</a:t>
            </a:r>
            <a:r>
              <a:rPr lang="en-US" altLang="zh-CN" sz="18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CSSCI</a:t>
            </a:r>
            <a:r>
              <a:rPr lang="zh-CN" altLang="en-US" sz="18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期刊的目录</a:t>
            </a:r>
            <a:endParaRPr lang="zh-CN" altLang="en-US" sz="1800" b="1" dirty="0">
              <a:solidFill>
                <a:srgbClr val="9E434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80780" y="1022435"/>
            <a:ext cx="202972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2" indent="-342900">
              <a:lnSpc>
                <a:spcPct val="150000"/>
              </a:lnSpc>
              <a:spcBef>
                <a:spcPct val="25000"/>
              </a:spcBef>
              <a:tabLst>
                <a:tab pos="266700" algn="l"/>
              </a:tabLst>
            </a:pPr>
            <a:r>
              <a:rPr lang="en-US" altLang="zh-CN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(1) </a:t>
            </a: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确定研究方向 </a:t>
            </a: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50" y="1734210"/>
            <a:ext cx="5290940" cy="3409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23" grpId="1" build="p"/>
      <p:bldP spid="23" grpId="2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371340" y="967796"/>
            <a:ext cx="3504088" cy="240280"/>
          </a:xfrm>
          <a:prstGeom prst="rect">
            <a:avLst/>
          </a:prstGeom>
          <a:ln>
            <a:noFill/>
          </a:ln>
        </p:spPr>
        <p:txBody>
          <a:bodyPr wrap="square" rtlCol="0" anchor="ctr" anchorCtr="0">
            <a:noAutofit/>
          </a:bodyPr>
          <a:lstStyle/>
          <a:p>
            <a:pPr marL="0" lvl="2"/>
            <a:r>
              <a:rPr lang="en-US" altLang="zh-CN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一、申报前积累阶段</a:t>
            </a:r>
          </a:p>
          <a:p>
            <a:endParaRPr lang="zh-CN" altLang="en-US" b="1" kern="0" noProof="0" dirty="0" smtClean="0">
              <a:solidFill>
                <a:schemeClr val="tx1"/>
              </a:solidFill>
              <a:uLnTx/>
              <a:uFillTx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cxnSp>
        <p:nvCxnSpPr>
          <p:cNvPr id="21" name="直接连接符 20"/>
          <p:cNvCxnSpPr/>
          <p:nvPr/>
        </p:nvCxnSpPr>
        <p:spPr>
          <a:xfrm rot="16200000" flipH="1">
            <a:off x="-770395" y="3431212"/>
            <a:ext cx="2292396" cy="2927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直角三角形 21"/>
          <p:cNvSpPr/>
          <p:nvPr/>
        </p:nvSpPr>
        <p:spPr>
          <a:xfrm rot="5400000" flipH="1">
            <a:off x="376153" y="4778803"/>
            <a:ext cx="339725" cy="330200"/>
          </a:xfrm>
          <a:prstGeom prst="rt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19100" y="1794882"/>
            <a:ext cx="3340100" cy="1062618"/>
          </a:xfrm>
          <a:prstGeom prst="rect">
            <a:avLst/>
          </a:prstGeom>
        </p:spPr>
        <p:txBody>
          <a:bodyPr/>
          <a:lstStyle/>
          <a:p>
            <a:pPr marL="342900" lvl="2" indent="-342900" eaLnBrk="1" hangingPunct="1">
              <a:lnSpc>
                <a:spcPct val="150000"/>
              </a:lnSpc>
              <a:spcBef>
                <a:spcPct val="25000"/>
              </a:spcBef>
              <a:buNone/>
              <a:tabLst>
                <a:tab pos="355600" algn="l"/>
              </a:tabLst>
            </a:pPr>
            <a:r>
              <a:rPr lang="zh-CN" altLang="en-US" sz="18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浏览国家社科基金历年的项目情况</a:t>
            </a:r>
            <a:endParaRPr lang="zh-CN" altLang="en-US" sz="1800" b="1" dirty="0">
              <a:solidFill>
                <a:srgbClr val="9E434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80780" y="1022435"/>
            <a:ext cx="202972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2" indent="-342900">
              <a:lnSpc>
                <a:spcPct val="150000"/>
              </a:lnSpc>
              <a:spcBef>
                <a:spcPct val="25000"/>
              </a:spcBef>
              <a:tabLst>
                <a:tab pos="266700" algn="l"/>
              </a:tabLst>
            </a:pPr>
            <a:r>
              <a:rPr lang="en-US" altLang="zh-CN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(1) </a:t>
            </a: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确定研究方向 </a:t>
            </a: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074" name="图片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25900" y="1498599"/>
            <a:ext cx="4483100" cy="341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23" grpId="1" build="p"/>
      <p:bldP spid="23" grpId="2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371340" y="967796"/>
            <a:ext cx="3504088" cy="240280"/>
          </a:xfrm>
          <a:prstGeom prst="rect">
            <a:avLst/>
          </a:prstGeom>
          <a:ln>
            <a:noFill/>
          </a:ln>
        </p:spPr>
        <p:txBody>
          <a:bodyPr wrap="square" rtlCol="0" anchor="ctr" anchorCtr="0">
            <a:noAutofit/>
          </a:bodyPr>
          <a:lstStyle/>
          <a:p>
            <a:pPr marL="0" lvl="2"/>
            <a:r>
              <a:rPr lang="en-US" altLang="zh-CN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一、申报前积累阶段</a:t>
            </a:r>
          </a:p>
          <a:p>
            <a:endParaRPr lang="zh-CN" altLang="en-US" b="1" kern="0" noProof="0" dirty="0" smtClean="0">
              <a:solidFill>
                <a:schemeClr val="tx1"/>
              </a:solidFill>
              <a:uLnTx/>
              <a:uFillTx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cxnSp>
        <p:nvCxnSpPr>
          <p:cNvPr id="21" name="直接连接符 20"/>
          <p:cNvCxnSpPr/>
          <p:nvPr/>
        </p:nvCxnSpPr>
        <p:spPr>
          <a:xfrm rot="16200000" flipH="1">
            <a:off x="-770395" y="3431212"/>
            <a:ext cx="2292396" cy="2927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直角三角形 21"/>
          <p:cNvSpPr/>
          <p:nvPr/>
        </p:nvSpPr>
        <p:spPr>
          <a:xfrm rot="5400000" flipH="1">
            <a:off x="376153" y="4778803"/>
            <a:ext cx="339725" cy="330200"/>
          </a:xfrm>
          <a:prstGeom prst="rt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19100" y="1629782"/>
            <a:ext cx="5067300" cy="1062618"/>
          </a:xfrm>
          <a:prstGeom prst="rect">
            <a:avLst/>
          </a:prstGeom>
        </p:spPr>
        <p:txBody>
          <a:bodyPr/>
          <a:lstStyle/>
          <a:p>
            <a:pPr marL="342900" lvl="2" indent="-342900" eaLnBrk="1" hangingPunct="1">
              <a:lnSpc>
                <a:spcPct val="150000"/>
              </a:lnSpc>
              <a:spcBef>
                <a:spcPct val="25000"/>
              </a:spcBef>
              <a:buNone/>
              <a:tabLst>
                <a:tab pos="355600" algn="l"/>
              </a:tabLst>
            </a:pPr>
            <a:r>
              <a:rPr lang="zh-CN" altLang="en-US" sz="18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从新闻、中央文件、社会热点中获得灵感</a:t>
            </a:r>
            <a:endParaRPr lang="zh-CN" altLang="en-US" sz="1800" b="1" dirty="0">
              <a:solidFill>
                <a:srgbClr val="9E434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80780" y="1022435"/>
            <a:ext cx="202972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2" indent="-342900">
              <a:lnSpc>
                <a:spcPct val="150000"/>
              </a:lnSpc>
              <a:spcBef>
                <a:spcPct val="25000"/>
              </a:spcBef>
              <a:tabLst>
                <a:tab pos="266700" algn="l"/>
              </a:tabLst>
            </a:pPr>
            <a:r>
              <a:rPr lang="en-US" altLang="zh-CN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(1) </a:t>
            </a: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确定研究方向 </a:t>
            </a: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7543" y="2197100"/>
            <a:ext cx="7374867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23" grpId="1" build="p"/>
      <p:bldP spid="23" grpId="2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371340" y="967796"/>
            <a:ext cx="3504088" cy="240280"/>
          </a:xfrm>
          <a:prstGeom prst="rect">
            <a:avLst/>
          </a:prstGeom>
          <a:ln>
            <a:noFill/>
          </a:ln>
        </p:spPr>
        <p:txBody>
          <a:bodyPr wrap="square" rtlCol="0" anchor="ctr" anchorCtr="0">
            <a:noAutofit/>
          </a:bodyPr>
          <a:lstStyle/>
          <a:p>
            <a:pPr marL="0" lvl="2"/>
            <a:r>
              <a:rPr lang="en-US" altLang="zh-CN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一、申报前积累阶段</a:t>
            </a:r>
          </a:p>
          <a:p>
            <a:endParaRPr lang="zh-CN" altLang="en-US" b="1" kern="0" noProof="0" dirty="0" smtClean="0">
              <a:solidFill>
                <a:schemeClr val="tx1"/>
              </a:solidFill>
              <a:uLnTx/>
              <a:uFillTx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cxnSp>
        <p:nvCxnSpPr>
          <p:cNvPr id="21" name="直接连接符 20"/>
          <p:cNvCxnSpPr/>
          <p:nvPr/>
        </p:nvCxnSpPr>
        <p:spPr>
          <a:xfrm rot="16200000" flipH="1">
            <a:off x="-770395" y="3431212"/>
            <a:ext cx="2292396" cy="2927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直角三角形 21"/>
          <p:cNvSpPr/>
          <p:nvPr/>
        </p:nvSpPr>
        <p:spPr>
          <a:xfrm rot="5400000" flipH="1">
            <a:off x="376153" y="4778803"/>
            <a:ext cx="339725" cy="330200"/>
          </a:xfrm>
          <a:prstGeom prst="rt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33500" y="1693282"/>
            <a:ext cx="6299200" cy="1062618"/>
          </a:xfrm>
          <a:prstGeom prst="rect">
            <a:avLst/>
          </a:prstGeom>
        </p:spPr>
        <p:txBody>
          <a:bodyPr/>
          <a:lstStyle/>
          <a:p>
            <a:pPr marL="342900" lvl="2" indent="-342900" eaLnBrk="1" hangingPunct="1">
              <a:lnSpc>
                <a:spcPct val="150000"/>
              </a:lnSpc>
              <a:spcBef>
                <a:spcPct val="25000"/>
              </a:spcBef>
              <a:buNone/>
              <a:tabLst>
                <a:tab pos="355600" algn="l"/>
              </a:tabLst>
            </a:pPr>
            <a:r>
              <a:rPr lang="zh-CN" altLang="en-US" sz="18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前期积累特别重要</a:t>
            </a:r>
            <a:endParaRPr lang="en-US" altLang="zh-CN" sz="18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2" indent="-342900" eaLnBrk="1" hangingPunct="1">
              <a:lnSpc>
                <a:spcPct val="150000"/>
              </a:lnSpc>
              <a:spcBef>
                <a:spcPct val="25000"/>
              </a:spcBef>
              <a:buNone/>
              <a:tabLst>
                <a:tab pos="355600" algn="l"/>
              </a:tabLst>
            </a:pPr>
            <a:r>
              <a:rPr lang="zh-CN" altLang="en-US" sz="18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笔耕不辍，钟情翰墨</a:t>
            </a:r>
            <a:endParaRPr lang="en-US" altLang="zh-CN" sz="18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2" indent="-342900" eaLnBrk="1" hangingPunct="1">
              <a:lnSpc>
                <a:spcPct val="150000"/>
              </a:lnSpc>
              <a:spcBef>
                <a:spcPct val="25000"/>
              </a:spcBef>
              <a:buNone/>
              <a:tabLst>
                <a:tab pos="355600" algn="l"/>
              </a:tabLst>
            </a:pPr>
            <a:r>
              <a:rPr lang="zh-CN" altLang="en-US" sz="18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锲而不舍、驰而不息、绵绵用力、久久为功</a:t>
            </a:r>
          </a:p>
          <a:p>
            <a:pPr marL="342900" lvl="2" indent="-342900" eaLnBrk="1" hangingPunct="1">
              <a:lnSpc>
                <a:spcPct val="150000"/>
              </a:lnSpc>
              <a:spcBef>
                <a:spcPct val="25000"/>
              </a:spcBef>
              <a:buNone/>
              <a:tabLst>
                <a:tab pos="355600" algn="l"/>
              </a:tabLst>
            </a:pPr>
            <a:endParaRPr lang="en-US" altLang="zh-CN" sz="18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2" indent="-342900" eaLnBrk="1" hangingPunct="1">
              <a:lnSpc>
                <a:spcPct val="150000"/>
              </a:lnSpc>
              <a:spcBef>
                <a:spcPct val="25000"/>
              </a:spcBef>
              <a:buNone/>
              <a:tabLst>
                <a:tab pos="355600" algn="l"/>
              </a:tabLst>
            </a:pPr>
            <a:endParaRPr lang="zh-CN" altLang="en-US" sz="1800" b="1" dirty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80780" y="1022435"/>
            <a:ext cx="235352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2" indent="-342900">
              <a:lnSpc>
                <a:spcPct val="150000"/>
              </a:lnSpc>
              <a:spcBef>
                <a:spcPct val="25000"/>
              </a:spcBef>
              <a:tabLst>
                <a:tab pos="266700" algn="l"/>
              </a:tabLst>
            </a:pPr>
            <a:r>
              <a:rPr lang="en-US" altLang="zh-CN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(2)</a:t>
            </a: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做一定的科研积累</a:t>
            </a: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23" grpId="1" build="p"/>
      <p:bldP spid="23" grpId="2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371340" y="967796"/>
            <a:ext cx="3504088" cy="240280"/>
          </a:xfrm>
          <a:prstGeom prst="rect">
            <a:avLst/>
          </a:prstGeom>
          <a:ln>
            <a:noFill/>
          </a:ln>
        </p:spPr>
        <p:txBody>
          <a:bodyPr wrap="square" rtlCol="0" anchor="ctr" anchorCtr="0">
            <a:noAutofit/>
          </a:bodyPr>
          <a:lstStyle/>
          <a:p>
            <a:pPr marL="0" lvl="2"/>
            <a:r>
              <a:rPr lang="en-US" altLang="zh-CN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一、申报前积累阶段</a:t>
            </a:r>
          </a:p>
          <a:p>
            <a:endParaRPr lang="zh-CN" altLang="en-US" b="1" kern="0" noProof="0" dirty="0" smtClean="0">
              <a:solidFill>
                <a:schemeClr val="tx1"/>
              </a:solidFill>
              <a:uLnTx/>
              <a:uFillTx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cxnSp>
        <p:nvCxnSpPr>
          <p:cNvPr id="21" name="直接连接符 20"/>
          <p:cNvCxnSpPr/>
          <p:nvPr/>
        </p:nvCxnSpPr>
        <p:spPr>
          <a:xfrm rot="16200000" flipH="1">
            <a:off x="-770395" y="3431212"/>
            <a:ext cx="2292396" cy="2927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直角三角形 21"/>
          <p:cNvSpPr/>
          <p:nvPr/>
        </p:nvSpPr>
        <p:spPr>
          <a:xfrm rot="5400000" flipH="1">
            <a:off x="376153" y="4778803"/>
            <a:ext cx="339725" cy="330200"/>
          </a:xfrm>
          <a:prstGeom prst="rt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33500" y="1693282"/>
            <a:ext cx="6299200" cy="1062618"/>
          </a:xfrm>
          <a:prstGeom prst="rect">
            <a:avLst/>
          </a:prstGeom>
        </p:spPr>
        <p:txBody>
          <a:bodyPr/>
          <a:lstStyle/>
          <a:p>
            <a:pPr marL="342900" lvl="2" indent="-342900" eaLnBrk="1" hangingPunct="1">
              <a:lnSpc>
                <a:spcPct val="150000"/>
              </a:lnSpc>
              <a:spcBef>
                <a:spcPct val="25000"/>
              </a:spcBef>
              <a:tabLst>
                <a:tab pos="355600" algn="l"/>
              </a:tabLst>
            </a:pPr>
            <a:r>
              <a:rPr lang="zh-CN" altLang="en-US" sz="18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图书馆资助的项目</a:t>
            </a:r>
          </a:p>
          <a:p>
            <a:pPr marL="342900" lvl="2" indent="-342900" eaLnBrk="1" hangingPunct="1">
              <a:lnSpc>
                <a:spcPct val="150000"/>
              </a:lnSpc>
              <a:spcBef>
                <a:spcPct val="25000"/>
              </a:spcBef>
              <a:tabLst>
                <a:tab pos="355600" algn="l"/>
              </a:tabLst>
            </a:pPr>
            <a:r>
              <a:rPr lang="zh-CN" altLang="en-US" sz="18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四川大学社科处</a:t>
            </a:r>
          </a:p>
          <a:p>
            <a:pPr marL="342900" lvl="2" indent="-342900" eaLnBrk="1" hangingPunct="1">
              <a:lnSpc>
                <a:spcPct val="150000"/>
              </a:lnSpc>
              <a:spcBef>
                <a:spcPct val="25000"/>
              </a:spcBef>
              <a:tabLst>
                <a:tab pos="355600" algn="l"/>
              </a:tabLst>
            </a:pPr>
            <a:r>
              <a:rPr lang="zh-CN" altLang="en-US" sz="18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四川大学科学技术发展研究院</a:t>
            </a:r>
          </a:p>
          <a:p>
            <a:pPr marL="342900" lvl="2" indent="-342900" eaLnBrk="1" hangingPunct="1">
              <a:lnSpc>
                <a:spcPct val="150000"/>
              </a:lnSpc>
              <a:spcBef>
                <a:spcPct val="25000"/>
              </a:spcBef>
              <a:tabLst>
                <a:tab pos="355600" algn="l"/>
              </a:tabLst>
            </a:pPr>
            <a:r>
              <a:rPr lang="zh-CN" altLang="en-US" sz="18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四川省社会科学院</a:t>
            </a:r>
          </a:p>
          <a:p>
            <a:pPr marL="342900" lvl="2" indent="-342900" eaLnBrk="1" hangingPunct="1">
              <a:lnSpc>
                <a:spcPct val="150000"/>
              </a:lnSpc>
              <a:spcBef>
                <a:spcPct val="25000"/>
              </a:spcBef>
              <a:tabLst>
                <a:tab pos="355600" algn="l"/>
              </a:tabLst>
            </a:pPr>
            <a:r>
              <a:rPr lang="zh-CN" altLang="en-US" sz="18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教育部人文社科基金</a:t>
            </a:r>
          </a:p>
          <a:p>
            <a:pPr marL="342900" lvl="2" indent="-342900" eaLnBrk="1" hangingPunct="1">
              <a:lnSpc>
                <a:spcPct val="150000"/>
              </a:lnSpc>
              <a:spcBef>
                <a:spcPct val="25000"/>
              </a:spcBef>
              <a:tabLst>
                <a:tab pos="355600" algn="l"/>
              </a:tabLst>
            </a:pPr>
            <a:r>
              <a:rPr lang="zh-CN" altLang="en-US" sz="18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国家社科基金等等</a:t>
            </a:r>
          </a:p>
          <a:p>
            <a:pPr marL="342900" lvl="2" indent="-342900" eaLnBrk="1" hangingPunct="1">
              <a:lnSpc>
                <a:spcPct val="150000"/>
              </a:lnSpc>
              <a:spcBef>
                <a:spcPct val="25000"/>
              </a:spcBef>
              <a:buNone/>
              <a:tabLst>
                <a:tab pos="355600" algn="l"/>
              </a:tabLst>
            </a:pPr>
            <a:endParaRPr lang="zh-CN" altLang="en-US" sz="18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2" indent="-342900" eaLnBrk="1" hangingPunct="1">
              <a:lnSpc>
                <a:spcPct val="150000"/>
              </a:lnSpc>
              <a:spcBef>
                <a:spcPct val="25000"/>
              </a:spcBef>
              <a:buNone/>
              <a:tabLst>
                <a:tab pos="355600" algn="l"/>
              </a:tabLst>
            </a:pPr>
            <a:endParaRPr lang="en-US" altLang="zh-CN" sz="18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lvl="2" indent="-342900" eaLnBrk="1" hangingPunct="1">
              <a:lnSpc>
                <a:spcPct val="150000"/>
              </a:lnSpc>
              <a:spcBef>
                <a:spcPct val="25000"/>
              </a:spcBef>
              <a:buNone/>
              <a:tabLst>
                <a:tab pos="355600" algn="l"/>
              </a:tabLst>
            </a:pPr>
            <a:endParaRPr lang="zh-CN" altLang="en-US" sz="1800" b="1" dirty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80780" y="1022435"/>
            <a:ext cx="258436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2" indent="-342900">
              <a:lnSpc>
                <a:spcPct val="150000"/>
              </a:lnSpc>
              <a:spcBef>
                <a:spcPct val="25000"/>
              </a:spcBef>
              <a:tabLst>
                <a:tab pos="266700" algn="l"/>
              </a:tabLst>
            </a:pPr>
            <a:r>
              <a:rPr lang="en-US" altLang="zh-CN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(3)</a:t>
            </a: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努力去申请一些项目</a:t>
            </a: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23" grpId="1" build="p"/>
      <p:bldP spid="23" grpId="2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837940" y="1056696"/>
            <a:ext cx="4528060" cy="238704"/>
          </a:xfrm>
          <a:prstGeom prst="rect">
            <a:avLst/>
          </a:prstGeom>
          <a:ln>
            <a:noFill/>
          </a:ln>
        </p:spPr>
        <p:txBody>
          <a:bodyPr wrap="square" rtlCol="0" anchor="ctr" anchorCtr="0">
            <a:noAutofit/>
          </a:bodyPr>
          <a:lstStyle/>
          <a:p>
            <a:pPr marL="0" lvl="2"/>
            <a:r>
              <a:rPr lang="en-US" altLang="zh-CN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二、</a:t>
            </a:r>
            <a:r>
              <a:rPr lang="zh-CN" altLang="en-US" sz="2400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申报期间撰写注意事项</a:t>
            </a:r>
          </a:p>
          <a:p>
            <a:pPr marL="0" lvl="2"/>
            <a:endParaRPr lang="zh-CN" altLang="en-US" sz="2400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endParaRPr lang="zh-CN" altLang="en-US" b="1" kern="0" noProof="0" dirty="0" smtClean="0">
              <a:solidFill>
                <a:schemeClr val="tx1"/>
              </a:solidFill>
              <a:uLnTx/>
              <a:uFillTx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cxnSp>
        <p:nvCxnSpPr>
          <p:cNvPr id="21" name="直接连接符 20"/>
          <p:cNvCxnSpPr/>
          <p:nvPr/>
        </p:nvCxnSpPr>
        <p:spPr>
          <a:xfrm rot="16200000" flipH="1">
            <a:off x="-770395" y="3431212"/>
            <a:ext cx="2292396" cy="2927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直角三角形 21"/>
          <p:cNvSpPr/>
          <p:nvPr/>
        </p:nvSpPr>
        <p:spPr>
          <a:xfrm rot="5400000" flipH="1">
            <a:off x="376153" y="4778803"/>
            <a:ext cx="339725" cy="330200"/>
          </a:xfrm>
          <a:prstGeom prst="rt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80780" y="1022435"/>
            <a:ext cx="350769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2" indent="-342900">
              <a:lnSpc>
                <a:spcPct val="150000"/>
              </a:lnSpc>
              <a:spcBef>
                <a:spcPct val="25000"/>
              </a:spcBef>
              <a:tabLst>
                <a:tab pos="266700" algn="l"/>
              </a:tabLst>
            </a:pPr>
            <a:r>
              <a:rPr lang="en-US" altLang="zh-CN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(1)</a:t>
            </a:r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用图去表达模式或者结构关系</a:t>
            </a:r>
            <a:endParaRPr lang="en-US" altLang="zh-CN" b="1" dirty="0" smtClean="0">
              <a:solidFill>
                <a:srgbClr val="9E43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8100" y="2159000"/>
            <a:ext cx="5770926" cy="257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1194137" y="1637784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9E43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一图胜万言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06177"/>
  <p:tag name="KSO_WM_TEMPLATE_OUTLINE_ID" val="15"/>
  <p:tag name="KSO_WM_TEMPLATE_SCENE_ID" val="1"/>
  <p:tag name="KSO_WM_TEMPLATE_JOB_ID" val="2"/>
  <p:tag name="KSO_WM_TEMPLATE_TOPIC_DEFAULT" val="1"/>
  <p:tag name="KSO_WM_SLIDE_MODEL_TYPE" val="cover"/>
</p:tagLst>
</file>

<file path=ppt/theme/theme1.xml><?xml version="1.0" encoding="utf-8"?>
<a:theme xmlns:a="http://schemas.openxmlformats.org/drawingml/2006/main" name="Office 主题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lang="zh-CN" altLang="en-US" sz="1350"/>
        </a:defPPr>
      </a:lstStyle>
      <a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a:style>
    </a:spDef>
    <a:txDef>
      <a:spPr>
        <a:ln>
          <a:solidFill>
            <a:schemeClr val="bg1">
              <a:lumMod val="65000"/>
            </a:schemeClr>
          </a:solidFill>
        </a:ln>
      </a:spPr>
      <a:bodyPr anchor="ctr" anchorCtr="0">
        <a:normAutofit lnSpcReduction="20000"/>
      </a:bodyPr>
      <a:lstStyle>
        <a:defPPr>
          <a:defRPr lang="zh-CN" altLang="en-US" sz="2100" kern="0" noProof="0" dirty="0" smtClean="0"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uLnTx/>
            <a:uFillTx/>
            <a:latin typeface="黑体" panose="02010609060101010101" pitchFamily="49" charset="-122"/>
            <a:ea typeface="黑体" panose="02010609060101010101" pitchFamily="49" charset="-122"/>
            <a:sym typeface="+mn-ea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605</Words>
  <Application>WPS 演示</Application>
  <PresentationFormat>全屏显示(16:9)</PresentationFormat>
  <Paragraphs>71</Paragraphs>
  <Slides>16</Slides>
  <Notes>10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</cp:lastModifiedBy>
  <cp:revision>717</cp:revision>
  <dcterms:created xsi:type="dcterms:W3CDTF">2018-01-04T10:05:00Z</dcterms:created>
  <dcterms:modified xsi:type="dcterms:W3CDTF">2020-09-25T12:08:43Z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2052-11.1.0.8648</vt:lpwstr>
  </property>
  <property fmtid="{D5CDD505-2E9C-101B-9397-08002B2CF9AE}" pid="3" name="KSORubyTemplateID">
    <vt:lpwstr>2</vt:lpwstr>
  </property>
</Properties>
</file>