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21"/>
  </p:handoutMasterIdLst>
  <p:sldIdLst>
    <p:sldId id="256" r:id="rId4"/>
    <p:sldId id="399" r:id="rId6"/>
    <p:sldId id="398" r:id="rId7"/>
    <p:sldId id="420" r:id="rId8"/>
    <p:sldId id="368" r:id="rId9"/>
    <p:sldId id="424" r:id="rId10"/>
    <p:sldId id="421" r:id="rId11"/>
    <p:sldId id="428" r:id="rId12"/>
    <p:sldId id="422" r:id="rId13"/>
    <p:sldId id="426" r:id="rId14"/>
    <p:sldId id="429" r:id="rId15"/>
    <p:sldId id="423" r:id="rId16"/>
    <p:sldId id="425" r:id="rId17"/>
    <p:sldId id="377" r:id="rId18"/>
    <p:sldId id="379" r:id="rId19"/>
    <p:sldId id="386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6" autoAdjust="0"/>
    <p:restoredTop sz="95976" autoAdjust="0"/>
  </p:normalViewPr>
  <p:slideViewPr>
    <p:cSldViewPr>
      <p:cViewPr varScale="1">
        <p:scale>
          <a:sx n="128" d="100"/>
          <a:sy n="128" d="100"/>
        </p:scale>
        <p:origin x="102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53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D915D-5A6F-4745-9A42-FD7DCD0AFE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6BA24-DF15-475D-AA6D-18364866CEC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FFE04-F93D-4958-AA1A-F36FF66EEB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9D2E8-1F21-458F-BAAA-414C3BCF83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9D2E8-1F21-458F-BAAA-414C3BCF83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marL="0" indent="0">
              <a:buNone/>
            </a:pPr>
            <a:r>
              <a:rPr lang="zh-CN" altLang="en-US">
                <a:sym typeface="+mn-ea"/>
              </a:rPr>
              <a:t>注意</a:t>
            </a:r>
            <a:r>
              <a:rPr lang="en-US" altLang="zh-CN">
                <a:sym typeface="+mn-ea"/>
              </a:rPr>
              <a:t>:</a:t>
            </a:r>
            <a:endParaRPr lang="en-US" altLang="zh-CN"/>
          </a:p>
          <a:p>
            <a:pPr marL="0" indent="0">
              <a:buNone/>
            </a:pPr>
            <a:r>
              <a:rPr lang="zh-CN" altLang="en-US">
                <a:sym typeface="+mn-ea"/>
              </a:rPr>
              <a:t>该书成书较早</a:t>
            </a:r>
            <a:r>
              <a:rPr lang="en-US" altLang="zh-CN">
                <a:sym typeface="+mn-ea"/>
              </a:rPr>
              <a:t>,</a:t>
            </a:r>
            <a:r>
              <a:rPr lang="zh-CN" altLang="en-US">
                <a:sym typeface="+mn-ea"/>
              </a:rPr>
              <a:t>因此是基于</a:t>
            </a:r>
            <a:r>
              <a:rPr lang="en-US" altLang="zh-CN">
                <a:sym typeface="+mn-ea"/>
              </a:rPr>
              <a:t> Python 2.x</a:t>
            </a:r>
            <a:r>
              <a:rPr lang="zh-CN" altLang="en-US">
                <a:sym typeface="+mn-ea"/>
              </a:rPr>
              <a:t>版本的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 baseline="0"/>
            </a:lvl1pPr>
          </a:lstStyle>
          <a:p>
            <a:fld id="{BB962C8B-B14F-4D97-AF65-F5344CB8AC3E}" type="datetime1">
              <a:rPr lang="zh-CN" altLang="zh-CN" dirty="0" smtClean="0"/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500" b="1" i="0" kern="1400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四川大学图书馆信息技术中心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7A255-4146-46D5-85DA-F63777C322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 dir="d"/>
  </p:transition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zh-CN" smtClean="0"/>
            </a:fld>
            <a:endParaRPr lang="en-US" altLang="zh-CN" smtClean="0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四川大学图书馆信息技术中心</a:t>
            </a: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7A255-4146-46D5-85DA-F63777C322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 dir="d"/>
  </p:transition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6413" y="620713"/>
            <a:ext cx="2057400" cy="62372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4213" y="620713"/>
            <a:ext cx="6019800" cy="623728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zh-CN" smtClean="0"/>
            </a:fld>
            <a:endParaRPr lang="en-US" altLang="zh-CN" smtClean="0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四川大学图书馆信息技术中心</a:t>
            </a: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7A255-4146-46D5-85DA-F63777C322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 dir="d"/>
  </p:transition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62C8B-B14F-4D97-AF65-F5344CB8AC3E}" type="datetime1">
              <a:rPr lang="zh-CN" altLang="zh-CN" smtClean="0"/>
            </a:fld>
            <a:endParaRPr lang="en-US" altLang="zh-CN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/>
              <a:t>四川大学图书馆信息技术中心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87127-C6B9-40D1-AC35-174B48E68850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wipe dir="d"/>
  </p:transition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62C8B-B14F-4D97-AF65-F5344CB8AC3E}" type="datetime1">
              <a:rPr lang="zh-CN" altLang="zh-CN" smtClean="0"/>
            </a:fld>
            <a:endParaRPr lang="en-US" altLang="zh-CN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/>
              <a:t>四川大学图书馆信息技术中心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C739-3EE3-4D94-9294-959F33431C9F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wipe dir="d"/>
  </p:transition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62C8B-B14F-4D97-AF65-F5344CB8AC3E}" type="datetime1">
              <a:rPr lang="zh-CN" altLang="zh-CN" smtClean="0"/>
            </a:fld>
            <a:endParaRPr lang="en-US" altLang="zh-CN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/>
              <a:t>四川大学图书馆信息技术中心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0531D-5E40-465A-861A-EADDC5A92558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wipe dir="d"/>
  </p:transition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62C8B-B14F-4D97-AF65-F5344CB8AC3E}" type="datetime1">
              <a:rPr lang="zh-CN" altLang="zh-CN" smtClean="0"/>
            </a:fld>
            <a:endParaRPr lang="en-US" altLang="zh-CN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/>
              <a:t>四川大学图书馆信息技术中心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7E46D-67D8-4341-BCF7-EF6758642244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wipe dir="d"/>
  </p:transition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62C8B-B14F-4D97-AF65-F5344CB8AC3E}" type="datetime1">
              <a:rPr lang="zh-CN" altLang="zh-CN" smtClean="0"/>
            </a:fld>
            <a:endParaRPr lang="en-US" altLang="zh-CN" smtClean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/>
              <a:t>四川大学图书馆信息技术中心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B892A-66D9-4EC0-B266-336CD69EA379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wipe dir="d"/>
  </p:transition>
  <p:hf sldNum="0"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62C8B-B14F-4D97-AF65-F5344CB8AC3E}" type="datetime1">
              <a:rPr lang="zh-CN" altLang="zh-CN" smtClean="0"/>
            </a:fld>
            <a:endParaRPr lang="en-US" altLang="zh-CN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/>
              <a:t>四川大学图书馆信息技术中心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84B5F-BDC4-4B41-94A9-B5BAECEB768D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wipe dir="d"/>
  </p:transition>
  <p:hf sldNum="0"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62C8B-B14F-4D97-AF65-F5344CB8AC3E}" type="datetime1">
              <a:rPr lang="zh-CN" altLang="zh-CN" smtClean="0"/>
            </a:fld>
            <a:endParaRPr lang="en-US" altLang="zh-CN" smtClean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/>
              <a:t>四川大学图书馆信息技术中心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262CF-4776-46B2-8568-F099D4BC83E7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wipe dir="d"/>
  </p:transition>
  <p:hf sldNum="0"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62C8B-B14F-4D97-AF65-F5344CB8AC3E}" type="datetime1">
              <a:rPr lang="zh-CN" altLang="zh-CN" smtClean="0"/>
            </a:fld>
            <a:endParaRPr lang="en-US" altLang="zh-CN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/>
              <a:t>四川大学图书馆信息技术中心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F04A3-847B-4197-9CDA-31D5533F0E8C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wipe dir="d"/>
  </p:transition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zh-CN" smtClean="0"/>
            </a:fld>
            <a:endParaRPr lang="en-US" altLang="zh-CN" smtClean="0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四川大学图书馆信息技术中心</a:t>
            </a: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7A255-4146-46D5-85DA-F63777C322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 dir="d"/>
  </p:transition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62C8B-B14F-4D97-AF65-F5344CB8AC3E}" type="datetime1">
              <a:rPr lang="zh-CN" altLang="zh-CN" smtClean="0"/>
            </a:fld>
            <a:endParaRPr lang="en-US" altLang="zh-CN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/>
              <a:t>四川大学图书馆信息技术中心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5FAB4-09E0-4957-BC77-700C5EA47B42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wipe dir="d"/>
  </p:transition>
  <p:hf sldNum="0"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62C8B-B14F-4D97-AF65-F5344CB8AC3E}" type="datetime1">
              <a:rPr lang="zh-CN" altLang="zh-CN" smtClean="0"/>
            </a:fld>
            <a:endParaRPr lang="en-US" altLang="zh-CN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/>
              <a:t>四川大学图书馆信息技术中心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14F80-8639-4006-847B-1833A587111A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wipe dir="d"/>
  </p:transition>
  <p:hf sldNum="0"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62C8B-B14F-4D97-AF65-F5344CB8AC3E}" type="datetime1">
              <a:rPr lang="zh-CN" altLang="zh-CN" smtClean="0"/>
            </a:fld>
            <a:endParaRPr lang="en-US" altLang="zh-CN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smtClean="0"/>
              <a:t>四川大学图书馆信息技术中心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76CE2-74CB-4678-86C8-D887FA040D22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wipe dir="d"/>
  </p:transition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zh-CN" smtClean="0"/>
            </a:fld>
            <a:endParaRPr lang="en-US" altLang="zh-CN" smtClean="0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四川大学图书馆信息技术中心</a:t>
            </a: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7A255-4146-46D5-85DA-F63777C322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 dir="d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4213" y="1828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75213" y="1828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zh-CN" smtClean="0"/>
            </a:fld>
            <a:endParaRPr lang="en-US" altLang="zh-CN" smtClean="0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四川大学图书馆信息技术中心</a:t>
            </a: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7A255-4146-46D5-85DA-F63777C322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 dir="d"/>
  </p:transition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zh-CN" smtClean="0"/>
            </a:fld>
            <a:endParaRPr lang="en-US" altLang="zh-CN" smtClean="0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四川大学图书馆信息技术中心</a:t>
            </a: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7A255-4146-46D5-85DA-F63777C322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 dir="d"/>
  </p:transition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zh-CN" smtClean="0"/>
            </a:fld>
            <a:endParaRPr lang="en-US" altLang="zh-CN" smtClean="0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四川大学图书馆信息技术中心</a:t>
            </a: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7A255-4146-46D5-85DA-F63777C322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 dir="d"/>
  </p:transition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zh-CN" smtClean="0"/>
            </a:fld>
            <a:endParaRPr lang="en-US" altLang="zh-CN" smtClean="0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四川大学图书馆信息技术中心</a:t>
            </a: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7A255-4146-46D5-85DA-F63777C322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 dir="d"/>
  </p:transition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zh-CN" smtClean="0"/>
            </a:fld>
            <a:endParaRPr lang="en-US" altLang="zh-CN" smtClean="0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四川大学图书馆信息技术中心</a:t>
            </a: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7A255-4146-46D5-85DA-F63777C322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 dir="d"/>
  </p:transition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zh-CN" smtClean="0"/>
            </a:fld>
            <a:endParaRPr lang="en-US" altLang="zh-CN" smtClean="0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四川大学图书馆信息技术中心</a:t>
            </a: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7A255-4146-46D5-85DA-F63777C322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wipe dir="d"/>
  </p:transition>
  <p:hf sldNum="0" hd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../media/image10.jpeg"/><Relationship Id="rId20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8.png"/><Relationship Id="rId18" Type="http://schemas.openxmlformats.org/officeDocument/2006/relationships/image" Target="../media/image7.png"/><Relationship Id="rId17" Type="http://schemas.openxmlformats.org/officeDocument/2006/relationships/image" Target="../media/image6.png"/><Relationship Id="rId16" Type="http://schemas.openxmlformats.org/officeDocument/2006/relationships/image" Target="../media/image5.png"/><Relationship Id="rId15" Type="http://schemas.openxmlformats.org/officeDocument/2006/relationships/image" Target="../media/image4.png"/><Relationship Id="rId14" Type="http://schemas.openxmlformats.org/officeDocument/2006/relationships/image" Target="../media/image3.png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20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9" Type="http://schemas.openxmlformats.org/officeDocument/2006/relationships/image" Target="../media/image8.png"/><Relationship Id="rId18" Type="http://schemas.openxmlformats.org/officeDocument/2006/relationships/image" Target="../media/image7.png"/><Relationship Id="rId17" Type="http://schemas.openxmlformats.org/officeDocument/2006/relationships/image" Target="../media/image6.png"/><Relationship Id="rId16" Type="http://schemas.openxmlformats.org/officeDocument/2006/relationships/image" Target="../media/image5.png"/><Relationship Id="rId15" Type="http://schemas.openxmlformats.org/officeDocument/2006/relationships/image" Target="../media/image4.png"/><Relationship Id="rId14" Type="http://schemas.openxmlformats.org/officeDocument/2006/relationships/image" Target="../media/image3.png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"/>
          <p:cNvPicPr>
            <a:picLocks noChangeAspect="1" noChangeArrowheads="1"/>
          </p:cNvPicPr>
          <p:nvPr/>
        </p:nvPicPr>
        <p:blipFill>
          <a:blip r:embed="rId13"/>
          <a:srcRect b="38461"/>
          <a:stretch>
            <a:fillRect/>
          </a:stretch>
        </p:blipFill>
        <p:spPr bwMode="auto">
          <a:xfrm>
            <a:off x="0" y="6324600"/>
            <a:ext cx="91440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8" descr="artplus_nature_naturalcity42_a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891463" y="5935663"/>
            <a:ext cx="123507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9" descr="artplus_nature_naturalcity42_b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981950" y="5916613"/>
            <a:ext cx="8286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0" descr="artplus_nature_naturalcity42_e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161338" y="5608638"/>
            <a:ext cx="4302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1" descr="artplus_nature_naturalcity42_d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102600" y="5849938"/>
            <a:ext cx="173038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2" descr="artplus_nature_naturalcity42_i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469313" y="5969000"/>
            <a:ext cx="4619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3" descr="artplus_nature_naturalcity42_c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562975" y="5943600"/>
            <a:ext cx="30956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4" descr="artplus_nature_naturalcity42_f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926388" y="6334125"/>
            <a:ext cx="1370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BB962C8B-B14F-4D97-AF65-F5344CB8AC3E}" type="datetime1">
              <a:rPr lang="zh-CN" altLang="zh-CN" smtClean="0"/>
            </a:fld>
            <a:endParaRPr lang="en-US" altLang="zh-CN" smtClean="0"/>
          </a:p>
        </p:txBody>
      </p:sp>
      <p:sp>
        <p:nvSpPr>
          <p:cNvPr id="103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四川大学图书馆信息技术中心</a:t>
            </a:r>
            <a:endParaRPr lang="zh-CN" altLang="en-US"/>
          </a:p>
        </p:txBody>
      </p:sp>
      <p:sp>
        <p:nvSpPr>
          <p:cNvPr id="103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2BD7A255-4146-46D5-85DA-F63777C3222E}" type="slidenum">
              <a:rPr lang="zh-CN" altLang="en-US" smtClean="0"/>
            </a:fld>
            <a:endParaRPr lang="zh-CN" altLang="en-US"/>
          </a:p>
        </p:txBody>
      </p:sp>
      <p:pic>
        <p:nvPicPr>
          <p:cNvPr id="1037" name="Picture 13" descr="图片115_副本10_副本_副本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103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828800"/>
            <a:ext cx="8229600" cy="5029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620713"/>
            <a:ext cx="8229600" cy="8683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dirty="0" smtClean="0"/>
              <a:t>单击此处编辑母版标题样式</a:t>
            </a:r>
            <a:endParaRPr lang="zh-CN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"/>
          <p:cNvPicPr>
            <a:picLocks noChangeAspect="1" noChangeArrowheads="1"/>
          </p:cNvPicPr>
          <p:nvPr/>
        </p:nvPicPr>
        <p:blipFill>
          <a:blip r:embed="rId13"/>
          <a:srcRect b="38461"/>
          <a:stretch>
            <a:fillRect/>
          </a:stretch>
        </p:blipFill>
        <p:spPr bwMode="auto">
          <a:xfrm>
            <a:off x="0" y="6324600"/>
            <a:ext cx="91440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>
              <a:defRPr/>
            </a:pPr>
            <a:endParaRPr lang="zh-CN" altLang="en-US" sz="2000">
              <a:solidFill>
                <a:srgbClr val="080808"/>
              </a:solidFill>
              <a:latin typeface="Verdana" panose="020B0604030504040204" pitchFamily="34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B962C8B-B14F-4D97-AF65-F5344CB8AC3E}" type="datetime1">
              <a:rPr lang="zh-CN" altLang="zh-CN" smtClean="0"/>
            </a:fld>
            <a:endParaRPr lang="en-US" altLang="zh-CN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zh-CN" altLang="en-US" smtClean="0"/>
              <a:t>四川大学图书馆信息技术中心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F09ACB9-25EE-4C26-A57B-7E911B395604}" type="slidenum">
              <a:rPr lang="en-US"/>
            </a:fld>
            <a:endParaRPr lang="en-US"/>
          </a:p>
        </p:txBody>
      </p:sp>
      <p:pic>
        <p:nvPicPr>
          <p:cNvPr id="2056" name="Picture 8" descr="artplus_nature_naturalcity42_a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891463" y="5935663"/>
            <a:ext cx="123507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artplus_nature_naturalcity42_b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981950" y="5916613"/>
            <a:ext cx="8286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artplus_nature_naturalcity42_e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161338" y="5608638"/>
            <a:ext cx="4302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artplus_nature_naturalcity42_d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102600" y="5849938"/>
            <a:ext cx="173038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artplus_nature_naturalcity42_i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469313" y="5969000"/>
            <a:ext cx="4619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 descr="artplus_nature_naturalcity42_c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562975" y="5943600"/>
            <a:ext cx="30956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artplus_nature_naturalcity42_f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926388" y="6334125"/>
            <a:ext cx="1370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68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d"/>
  </p:transition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83485" y="1355090"/>
            <a:ext cx="4352925" cy="2830195"/>
          </a:xfrm>
        </p:spPr>
        <p:txBody>
          <a:bodyPr/>
          <a:lstStyle/>
          <a:p>
            <a:pPr algn="ctr"/>
            <a:r>
              <a:rPr lang="en-US" sz="6000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Python</a:t>
            </a:r>
            <a:br>
              <a:rPr lang="en-US" sz="6000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</a:br>
            <a:r>
              <a:rPr lang="zh-CN" altLang="en-US" sz="6000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与</a:t>
            </a:r>
            <a:br>
              <a:rPr lang="zh-CN" altLang="en-US" sz="6000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</a:br>
            <a:r>
              <a:rPr lang="zh-CN" altLang="en-US" sz="6000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信息管理</a:t>
            </a:r>
            <a:endParaRPr sz="6000" dirty="0" smtClean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3350" y="4725035"/>
            <a:ext cx="6100445" cy="1175385"/>
          </a:xfrm>
        </p:spPr>
        <p:txBody>
          <a:bodyPr/>
          <a:lstStyle/>
          <a:p>
            <a:r>
              <a:rPr lang="zh-CN" altLang="en-US" sz="2400" dirty="0" smtClean="0"/>
              <a:t>闫钟峰</a:t>
            </a:r>
            <a:endParaRPr lang="zh-CN" altLang="en-US" sz="2400" dirty="0" smtClean="0"/>
          </a:p>
          <a:p>
            <a:r>
              <a:rPr lang="zh-CN" altLang="en-US" sz="2400" dirty="0" smtClean="0">
                <a:sym typeface="+mn-ea"/>
              </a:rPr>
              <a:t>四川大学图书馆文献服务中心</a:t>
            </a:r>
            <a:endParaRPr lang="zh-CN" altLang="en-US" sz="2400" dirty="0"/>
          </a:p>
          <a:p>
            <a:endParaRPr lang="zh-CN" altLang="en-US" sz="24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62C8B-B14F-4D97-AF65-F5344CB8AC3E}" type="datetime1">
              <a:rPr lang="zh-CN" altLang="zh-CN" b="0" dirty="0" smtClean="0"/>
            </a:fld>
            <a:endParaRPr lang="zh-CN" altLang="zh-CN" b="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数据库案例</a:t>
            </a:r>
            <a:r>
              <a:rPr lang="en-US" altLang="zh-CN"/>
              <a:t>:</a:t>
            </a:r>
            <a:r>
              <a:rPr lang="zh-CN" altLang="en-US"/>
              <a:t>定时备份书目</a:t>
            </a:r>
            <a:r>
              <a:rPr lang="zh-CN" altLang="en-US"/>
              <a:t>数据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文献服务中心的日常图书盘点和排架纠错</a:t>
            </a:r>
            <a:r>
              <a:rPr lang="en-US" altLang="zh-CN"/>
              <a:t>,</a:t>
            </a:r>
            <a:r>
              <a:rPr lang="zh-CN" altLang="en-US"/>
              <a:t>批量打印索书号标签损坏图书的索书号</a:t>
            </a:r>
            <a:r>
              <a:rPr lang="en-US" altLang="zh-CN"/>
              <a:t>,</a:t>
            </a:r>
            <a:r>
              <a:rPr lang="zh-CN" altLang="en-US"/>
              <a:t>以及批量打印一荐三连图书的索书号</a:t>
            </a:r>
            <a:r>
              <a:rPr lang="en-US" altLang="zh-CN"/>
              <a:t>,</a:t>
            </a:r>
            <a:r>
              <a:rPr lang="zh-CN" altLang="en-US"/>
              <a:t>都需要以最新</a:t>
            </a:r>
            <a:r>
              <a:rPr lang="zh-CN" altLang="en-US"/>
              <a:t>的馆藏书目数据为</a:t>
            </a:r>
            <a:r>
              <a:rPr lang="zh-CN" altLang="en-US"/>
              <a:t>基础</a:t>
            </a:r>
            <a:endParaRPr lang="zh-CN" altLang="en-US"/>
          </a:p>
          <a:p>
            <a:r>
              <a:rPr lang="zh-CN" altLang="en-US"/>
              <a:t>读取书目数据所需字段</a:t>
            </a:r>
            <a:r>
              <a:rPr lang="en-US" altLang="zh-CN"/>
              <a:t>,</a:t>
            </a:r>
            <a:r>
              <a:rPr lang="zh-CN" altLang="en-US"/>
              <a:t>然后备份</a:t>
            </a:r>
            <a:r>
              <a:rPr lang="en-US" altLang="zh-CN"/>
              <a:t>,</a:t>
            </a:r>
            <a:r>
              <a:rPr lang="zh-CN" altLang="en-US"/>
              <a:t>便于保证</a:t>
            </a:r>
            <a:r>
              <a:rPr lang="en-US" altLang="zh-CN"/>
              <a:t>ALEPH</a:t>
            </a:r>
            <a:r>
              <a:rPr lang="zh-CN" altLang="en-US"/>
              <a:t>系统的数据安全性和日常工作的</a:t>
            </a:r>
            <a:r>
              <a:rPr lang="zh-CN" altLang="en-US"/>
              <a:t>便捷性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62C8B-B14F-4D97-AF65-F5344CB8AC3E}" type="datetime1">
              <a:rPr lang="zh-CN" altLang="zh-CN" smtClean="0"/>
            </a:fld>
            <a:endParaRPr lang="en-US" altLang="zh-CN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smtClean="0"/>
              <a:t>四川大学图书馆信息技术中心</a:t>
            </a:r>
            <a:endParaRPr lang="zh-CN" altLang="en-US"/>
          </a:p>
        </p:txBody>
      </p:sp>
    </p:spTree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数据库案例</a:t>
            </a:r>
            <a:r>
              <a:rPr lang="en-US" altLang="zh-CN">
                <a:sym typeface="+mn-ea"/>
              </a:rPr>
              <a:t>:</a:t>
            </a:r>
            <a:r>
              <a:rPr lang="zh-CN" altLang="en-US">
                <a:sym typeface="+mn-ea"/>
              </a:rPr>
              <a:t>定时备份书目数据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/>
              <a:t>原理图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62C8B-B14F-4D97-AF65-F5344CB8AC3E}" type="datetime1">
              <a:rPr lang="zh-CN" altLang="zh-CN" smtClean="0"/>
            </a:fld>
            <a:endParaRPr lang="en-US" altLang="zh-CN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smtClean="0"/>
              <a:t>四川大学图书馆信息技术中心</a:t>
            </a:r>
            <a:endParaRPr lang="zh-CN" altLang="en-US"/>
          </a:p>
        </p:txBody>
      </p:sp>
      <p:sp>
        <p:nvSpPr>
          <p:cNvPr id="6" name="流程图: 磁盘 5"/>
          <p:cNvSpPr/>
          <p:nvPr/>
        </p:nvSpPr>
        <p:spPr>
          <a:xfrm>
            <a:off x="107950" y="3644900"/>
            <a:ext cx="3011170" cy="279971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ALEPH</a:t>
            </a:r>
            <a:r>
              <a:rPr lang="zh-CN" altLang="en-US"/>
              <a:t>数据库</a:t>
            </a:r>
            <a:endParaRPr lang="zh-CN" altLang="en-US"/>
          </a:p>
        </p:txBody>
      </p:sp>
      <p:sp>
        <p:nvSpPr>
          <p:cNvPr id="7" name="流程图: 磁盘 6"/>
          <p:cNvSpPr/>
          <p:nvPr/>
        </p:nvSpPr>
        <p:spPr>
          <a:xfrm>
            <a:off x="6732270" y="3789045"/>
            <a:ext cx="2009140" cy="203454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备份</a:t>
            </a:r>
            <a:r>
              <a:rPr lang="zh-CN" altLang="en-US"/>
              <a:t>数据库</a:t>
            </a:r>
            <a:endParaRPr lang="zh-CN" altLang="en-US"/>
          </a:p>
        </p:txBody>
      </p:sp>
      <p:sp>
        <p:nvSpPr>
          <p:cNvPr id="8" name="左箭头 7"/>
          <p:cNvSpPr/>
          <p:nvPr/>
        </p:nvSpPr>
        <p:spPr>
          <a:xfrm rot="18720000">
            <a:off x="3097530" y="3442970"/>
            <a:ext cx="979170" cy="4857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读取</a:t>
            </a:r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 rot="2520000">
            <a:off x="5688965" y="3478530"/>
            <a:ext cx="97917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写入</a:t>
            </a:r>
            <a:endParaRPr lang="zh-CN" altLang="en-US"/>
          </a:p>
        </p:txBody>
      </p:sp>
      <p:sp>
        <p:nvSpPr>
          <p:cNvPr id="11" name="正五边形 10"/>
          <p:cNvSpPr/>
          <p:nvPr/>
        </p:nvSpPr>
        <p:spPr>
          <a:xfrm>
            <a:off x="3780155" y="1844675"/>
            <a:ext cx="2183765" cy="1970405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Python</a:t>
            </a:r>
            <a:endParaRPr lang="en-US" altLang="zh-CN"/>
          </a:p>
          <a:p>
            <a:pPr algn="ctr"/>
            <a:r>
              <a:rPr lang="zh-CN" altLang="en-US"/>
              <a:t>备份</a:t>
            </a:r>
            <a:r>
              <a:rPr lang="zh-CN" altLang="en-US"/>
              <a:t>程序</a:t>
            </a:r>
            <a:endParaRPr lang="zh-CN" altLang="en-US"/>
          </a:p>
          <a:p>
            <a:pPr algn="ctr"/>
            <a:r>
              <a:rPr lang="en-US" altLang="zh-CN"/>
              <a:t>(</a:t>
            </a:r>
            <a:r>
              <a:rPr lang="zh-CN" altLang="en-US"/>
              <a:t>定时运行</a:t>
            </a:r>
            <a:r>
              <a:rPr lang="en-US" altLang="zh-CN"/>
              <a:t>)</a:t>
            </a:r>
            <a:endParaRPr lang="en-US" altLang="zh-CN"/>
          </a:p>
        </p:txBody>
      </p:sp>
    </p:spTree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主要案例</a:t>
            </a:r>
            <a:r>
              <a:rPr lang="en-US" altLang="zh-CN">
                <a:latin typeface="华文中宋" panose="02010600040101010101" charset="-122"/>
                <a:ea typeface="华文中宋" panose="02010600040101010101" charset="-122"/>
              </a:rPr>
              <a:t>4</a:t>
            </a:r>
            <a:endParaRPr lang="en-US" altLang="zh-CN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/>
              <a:t>文本</a:t>
            </a:r>
            <a:r>
              <a:rPr lang="zh-CN" altLang="en-US"/>
              <a:t>分析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62C8B-B14F-4D97-AF65-F5344CB8AC3E}" type="datetime1">
              <a:rPr lang="zh-CN" altLang="zh-CN" smtClean="0"/>
            </a:fld>
            <a:endParaRPr lang="en-US" altLang="zh-CN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6555" y="1356995"/>
            <a:ext cx="6218555" cy="5501005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文本分析案例</a:t>
            </a:r>
            <a:r>
              <a:rPr lang="en-US" altLang="zh-CN"/>
              <a:t>:</a:t>
            </a:r>
            <a:r>
              <a:rPr lang="zh-CN" altLang="en-US"/>
              <a:t>元数据</a:t>
            </a:r>
            <a:r>
              <a:rPr lang="zh-CN" altLang="en-US"/>
              <a:t>提取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麦达学位论文的元数据存储与常规的按字段存储不一样</a:t>
            </a:r>
            <a:r>
              <a:rPr lang="en-US" altLang="zh-CN"/>
              <a:t>, </a:t>
            </a:r>
            <a:r>
              <a:rPr lang="zh-CN" altLang="en-US"/>
              <a:t>它是把所有字段组合成一个长文本存储的</a:t>
            </a:r>
            <a:r>
              <a:rPr lang="en-US" altLang="zh-CN"/>
              <a:t>,</a:t>
            </a:r>
            <a:r>
              <a:rPr lang="zh-CN" altLang="en-US"/>
              <a:t>好处是便于向</a:t>
            </a:r>
            <a:r>
              <a:rPr lang="en-US" altLang="zh-CN"/>
              <a:t>CALIS</a:t>
            </a:r>
            <a:r>
              <a:rPr lang="zh-CN" altLang="en-US"/>
              <a:t>提交</a:t>
            </a:r>
            <a:r>
              <a:rPr lang="en-US" altLang="zh-CN"/>
              <a:t>,</a:t>
            </a:r>
            <a:r>
              <a:rPr lang="zh-CN" altLang="en-US"/>
              <a:t>坏处就是无法导出为表格</a:t>
            </a:r>
            <a:r>
              <a:rPr lang="zh-CN" altLang="en-US"/>
              <a:t>数据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62C8B-B14F-4D97-AF65-F5344CB8AC3E}" type="datetime1">
              <a:rPr lang="zh-CN" altLang="zh-CN" smtClean="0"/>
            </a:fld>
            <a:endParaRPr lang="en-US" altLang="zh-CN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smtClean="0"/>
              <a:t>四川大学图书馆信息技术中心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2296160"/>
            <a:ext cx="9090660" cy="39579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95" y="476885"/>
            <a:ext cx="7701280" cy="64147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40" y="2689860"/>
            <a:ext cx="8831580" cy="41681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440" y="116840"/>
            <a:ext cx="4690745" cy="668655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华文中宋" panose="02010600040101010101" charset="-122"/>
                <a:ea typeface="华文中宋" panose="02010600040101010101" charset="-122"/>
                <a:sym typeface="+mn-ea"/>
              </a:rPr>
              <a:t>怎样在工作中使用</a:t>
            </a:r>
            <a:r>
              <a:rPr lang="en-US" altLang="zh-CN">
                <a:latin typeface="华文中宋" panose="02010600040101010101" charset="-122"/>
                <a:ea typeface="华文中宋" panose="02010600040101010101" charset="-122"/>
                <a:sym typeface="+mn-ea"/>
              </a:rPr>
              <a:t>P</a:t>
            </a:r>
            <a:r>
              <a:rPr lang="en-US" altLang="zh-CN">
                <a:latin typeface="华文中宋" panose="02010600040101010101" charset="-122"/>
                <a:ea typeface="华文中宋" panose="02010600040101010101" charset="-122"/>
                <a:sym typeface="+mn-ea"/>
              </a:rPr>
              <a:t>ython?</a:t>
            </a:r>
            <a:endParaRPr lang="en-US" altLang="zh-CN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>
                <a:sym typeface="+mn-ea"/>
              </a:rPr>
              <a:t>找准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zh-CN" altLang="en-US">
                <a:sym typeface="+mn-ea"/>
              </a:rPr>
              <a:t>                        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zh-CN" altLang="en-US">
                <a:sym typeface="+mn-ea"/>
              </a:rPr>
              <a:t>  和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zh-CN" altLang="en-US">
                <a:sym typeface="+mn-ea"/>
              </a:rPr>
              <a:t>                                                          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ym typeface="+mn-ea"/>
              </a:rPr>
              <a:t>				  </a:t>
            </a:r>
            <a:endParaRPr lang="en-US" altLang="zh-CN"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ym typeface="+mn-ea"/>
              </a:rPr>
              <a:t>                              </a:t>
            </a:r>
            <a:r>
              <a:rPr lang="zh-CN" altLang="en-US">
                <a:sym typeface="+mn-ea"/>
              </a:rPr>
              <a:t>的交汇点</a:t>
            </a:r>
            <a:endParaRPr lang="zh-CN" altLang="en-US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62C8B-B14F-4D97-AF65-F5344CB8AC3E}" type="datetime1">
              <a:rPr lang="zh-CN" altLang="zh-CN" smtClean="0"/>
            </a:fld>
            <a:endParaRPr lang="en-US" altLang="zh-CN" smtClean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785" y="1489075"/>
            <a:ext cx="4729480" cy="3432175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华文中宋" panose="02010600040101010101" charset="-122"/>
                <a:ea typeface="华文中宋" panose="02010600040101010101" charset="-122"/>
                <a:sym typeface="+mn-ea"/>
              </a:rPr>
              <a:t>解 决 思 路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业务先行</a:t>
            </a:r>
            <a:r>
              <a:rPr lang="en-US" altLang="zh-CN"/>
              <a:t>:</a:t>
            </a:r>
            <a:r>
              <a:rPr lang="zh-CN" altLang="en-US"/>
              <a:t>熟悉业务工作的内在</a:t>
            </a:r>
            <a:r>
              <a:rPr lang="zh-CN" altLang="en-US"/>
              <a:t>逻辑</a:t>
            </a:r>
            <a:endParaRPr lang="zh-CN" altLang="en-US"/>
          </a:p>
          <a:p>
            <a:pPr lvl="1"/>
            <a:r>
              <a:rPr lang="zh-CN" altLang="en-US" sz="2800"/>
              <a:t>具有相关工作经历和背景</a:t>
            </a:r>
            <a:endParaRPr lang="zh-CN" altLang="en-US" sz="2800"/>
          </a:p>
          <a:p>
            <a:pPr lvl="2"/>
            <a:r>
              <a:rPr lang="zh-CN" altLang="en-US" sz="2400"/>
              <a:t>熟悉该项服务的规则</a:t>
            </a:r>
            <a:endParaRPr lang="zh-CN" altLang="en-US" sz="2400"/>
          </a:p>
          <a:p>
            <a:pPr lvl="1"/>
            <a:r>
              <a:rPr lang="zh-CN" altLang="en-US" sz="2800"/>
              <a:t>了解该项业务工作的开展方法</a:t>
            </a:r>
            <a:endParaRPr lang="zh-CN" altLang="en-US" sz="2800"/>
          </a:p>
          <a:p>
            <a:pPr lvl="2"/>
            <a:r>
              <a:rPr lang="zh-CN" altLang="en-US" sz="2400"/>
              <a:t>知道该项服务的内涵和外延</a:t>
            </a:r>
            <a:endParaRPr lang="zh-CN" altLang="en-US" sz="2400"/>
          </a:p>
          <a:p>
            <a:pPr lvl="1"/>
            <a:r>
              <a:rPr lang="zh-CN" altLang="en-US" sz="2800"/>
              <a:t>能够正确描述服务开展方式</a:t>
            </a:r>
            <a:endParaRPr lang="zh-CN" altLang="en-US" sz="2800"/>
          </a:p>
          <a:p>
            <a:pPr lvl="2"/>
            <a:r>
              <a:rPr lang="zh-CN" altLang="en-US" sz="2400"/>
              <a:t>明白哪些地方可以</a:t>
            </a:r>
            <a:r>
              <a:rPr lang="zh-CN" altLang="en-US" sz="2400"/>
              <a:t>自动化和程序</a:t>
            </a:r>
            <a:r>
              <a:rPr lang="zh-CN" altLang="en-US" sz="2400"/>
              <a:t>化</a:t>
            </a:r>
            <a:endParaRPr lang="en-US" altLang="zh-CN">
              <a:sym typeface="+mn-ea"/>
            </a:endParaRPr>
          </a:p>
          <a:p>
            <a:pPr lvl="1"/>
            <a:endParaRPr lang="zh-CN" altLang="en-US">
              <a:sym typeface="+mn-ea"/>
            </a:endParaRPr>
          </a:p>
          <a:p>
            <a:pPr lvl="1"/>
            <a:endParaRPr lang="zh-CN" altLang="en-US">
              <a:sym typeface="+mn-ea"/>
            </a:endParaRPr>
          </a:p>
          <a:p>
            <a:pPr lvl="1"/>
            <a:endParaRPr lang="zh-CN" altLang="en-US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62C8B-B14F-4D97-AF65-F5344CB8AC3E}" type="datetime1">
              <a:rPr lang="zh-CN" altLang="zh-CN" smtClean="0"/>
            </a:fld>
            <a:endParaRPr lang="en-US" altLang="zh-CN" smtClean="0"/>
          </a:p>
        </p:txBody>
      </p:sp>
    </p:spTree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&lt;Python</a:t>
            </a:r>
            <a:r>
              <a:rPr lang="zh-CN" altLang="en-US">
                <a:sym typeface="+mn-ea"/>
              </a:rPr>
              <a:t>与信息管理</a:t>
            </a:r>
            <a:r>
              <a:rPr lang="en-US" altLang="zh-CN">
                <a:sym typeface="+mn-ea"/>
              </a:rPr>
              <a:t>&gt;</a:t>
            </a:r>
            <a:r>
              <a:rPr lang="zh-CN" altLang="en-US">
                <a:sym typeface="+mn-ea"/>
              </a:rPr>
              <a:t>课程</a:t>
            </a:r>
            <a:r>
              <a:rPr lang="en-US" altLang="zh-CN">
                <a:sym typeface="+mn-ea"/>
              </a:rPr>
              <a:t>QQ</a:t>
            </a:r>
            <a:r>
              <a:rPr lang="zh-CN" altLang="en-US">
                <a:sym typeface="+mn-ea"/>
              </a:rPr>
              <a:t>群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457200" lvl="1" indent="0">
              <a:buNone/>
            </a:pP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62C8B-B14F-4D97-AF65-F5344CB8AC3E}" type="datetime1">
              <a:rPr lang="zh-CN" altLang="zh-CN" smtClean="0"/>
            </a:fld>
            <a:endParaRPr lang="en-US" altLang="zh-CN" smtClean="0"/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054735" y="1703705"/>
            <a:ext cx="4959985" cy="46126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Python与信息管理</a:t>
            </a:r>
            <a:endParaRPr lang="zh-CN" altLang="en-US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2185" y="1556385"/>
            <a:ext cx="7410450" cy="5029200"/>
          </a:xfrm>
        </p:spPr>
        <p:txBody>
          <a:bodyPr/>
          <a:p>
            <a:pPr marL="0" indent="0">
              <a:buNone/>
            </a:pPr>
            <a:r>
              <a:rPr lang="zh-CN" altLang="en-US"/>
              <a:t>中文版在线图书</a:t>
            </a:r>
            <a:endParaRPr lang="zh-CN" altLang="en-US"/>
          </a:p>
          <a:p>
            <a:pPr marL="0" indent="0">
              <a:buNone/>
            </a:pPr>
            <a:r>
              <a:rPr lang="en-US" altLang="zh-CN" sz="2000"/>
              <a:t>https://fanwscu.gitbooks.io/py4inf-zh-cn/content/index.html</a:t>
            </a:r>
            <a:endParaRPr lang="en-US" altLang="zh-CN" sz="2000"/>
          </a:p>
          <a:p>
            <a:pPr marL="0" indent="0">
              <a:buNone/>
            </a:pPr>
            <a:r>
              <a:rPr lang="zh-CN" altLang="en-US"/>
              <a:t>课程主页</a:t>
            </a:r>
            <a:r>
              <a:rPr lang="en-US" altLang="zh-CN"/>
              <a:t>(</a:t>
            </a:r>
            <a:r>
              <a:rPr lang="zh-CN" altLang="en-US"/>
              <a:t>和鲸</a:t>
            </a:r>
            <a:r>
              <a:rPr lang="en-US" altLang="zh-CN"/>
              <a:t>)</a:t>
            </a:r>
            <a:endParaRPr lang="en-US" altLang="zh-CN"/>
          </a:p>
          <a:p>
            <a:pPr marL="0" indent="0">
              <a:buNone/>
            </a:pPr>
            <a:r>
              <a:rPr lang="en-US" altLang="zh-CN" sz="1600"/>
              <a:t>https://www.heywhale.com/org/scu/task/66383478de67eacdda4fc89f/overview</a:t>
            </a:r>
            <a:endParaRPr lang="en-US" altLang="zh-CN" sz="160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62C8B-B14F-4D97-AF65-F5344CB8AC3E}" type="datetime1">
              <a:rPr lang="zh-CN" altLang="zh-CN" smtClean="0"/>
            </a:fld>
            <a:endParaRPr lang="en-US" altLang="zh-CN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1685" y="3357245"/>
            <a:ext cx="3612515" cy="308356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Python与</a:t>
            </a:r>
            <a:r>
              <a:rPr lang="zh-CN" altLang="en-US">
                <a:sym typeface="+mn-ea"/>
              </a:rPr>
              <a:t>信息管理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000"/>
              <a:t>《信息管理专业Python教程》</a:t>
            </a:r>
            <a:endParaRPr lang="zh-CN" altLang="en-US" sz="2000"/>
          </a:p>
          <a:p>
            <a:pPr lvl="1"/>
            <a:r>
              <a:rPr lang="zh-CN" altLang="en-US" sz="1750"/>
              <a:t>针对编程初学者，介绍如何编程，使用Python进行数据处理与数据可视化。</a:t>
            </a:r>
            <a:endParaRPr lang="zh-CN" altLang="en-US" sz="1750"/>
          </a:p>
          <a:p>
            <a:pPr lvl="1"/>
            <a:r>
              <a:rPr lang="zh-CN" altLang="en-US" sz="1750"/>
              <a:t>本书旨在透过数据探索的镜头，向学生介绍编程与计算思维。Python可视为远比电子表格强大的问题解决工具。Python是一种易于使用与学习的编程语言，在Windows、Mac与Linux计算机上都可以免费获取。</a:t>
            </a:r>
            <a:endParaRPr lang="zh-CN" altLang="en-US" sz="1750"/>
          </a:p>
          <a:p>
            <a:pPr lvl="1"/>
            <a:r>
              <a:rPr lang="zh-CN" altLang="en-US" sz="1750"/>
              <a:t>本书采用“署名-非商业性使用-相同方式共享”许可形式，提供各种电子格式的免费下载。另外，本书配套一门免费在线自学课程(http://www.pythonlearn.com)。</a:t>
            </a:r>
            <a:endParaRPr lang="zh-CN" altLang="en-US" sz="1750"/>
          </a:p>
          <a:p>
            <a:pPr lvl="1"/>
            <a:r>
              <a:rPr lang="zh-CN" altLang="en-US" sz="1750"/>
              <a:t>书中所有内容材料是开放的，可用于改编。</a:t>
            </a:r>
            <a:endParaRPr lang="zh-CN" altLang="en-US" sz="175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62C8B-B14F-4D97-AF65-F5344CB8AC3E}" type="datetime1">
              <a:rPr lang="zh-CN" altLang="zh-CN" smtClean="0"/>
            </a:fld>
            <a:endParaRPr lang="en-US" altLang="zh-CN" smtClean="0"/>
          </a:p>
        </p:txBody>
      </p:sp>
    </p:spTree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Python for Informatics（</a:t>
            </a:r>
            <a:r>
              <a:rPr lang="zh-CN" altLang="en-US">
                <a:sym typeface="+mn-ea"/>
              </a:rPr>
              <a:t>英文版）</a:t>
            </a:r>
            <a:endParaRPr lang="zh-CN" altLang="en-US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2185" y="1556385"/>
            <a:ext cx="7410450" cy="5029200"/>
          </a:xfrm>
        </p:spPr>
        <p:txBody>
          <a:bodyPr/>
          <a:p>
            <a:pPr marL="0" indent="0">
              <a:buNone/>
            </a:pPr>
            <a:r>
              <a:rPr lang="zh-CN" altLang="en-US">
                <a:sym typeface="+mn-ea"/>
              </a:rPr>
              <a:t>下载链接</a:t>
            </a:r>
            <a:r>
              <a:rPr lang="en-US" altLang="zh-CN">
                <a:sym typeface="+mn-ea"/>
              </a:rPr>
              <a:t>:</a:t>
            </a:r>
            <a:r>
              <a:rPr lang="zh-CN" altLang="en-US" sz="2000">
                <a:sym typeface="+mn-ea"/>
              </a:rPr>
              <a:t>http://do1.dr-chuck.com/py4inf/EN-us/book.pdf</a:t>
            </a:r>
            <a:endParaRPr lang="zh-CN" altLang="en-US" sz="2000">
              <a:sym typeface="+mn-ea"/>
            </a:endParaRPr>
          </a:p>
          <a:p>
            <a:pPr marL="0" indent="0">
              <a:buNone/>
            </a:pPr>
            <a:r>
              <a:rPr lang="zh-CN" altLang="en-US" sz="3200">
                <a:sym typeface="+mn-ea"/>
              </a:rPr>
              <a:t>同步课程主页(英文):</a:t>
            </a:r>
            <a:r>
              <a:rPr lang="zh-CN" altLang="en-US" sz="2000">
                <a:sym typeface="+mn-ea"/>
              </a:rPr>
              <a:t>https://www.py4e.com/</a:t>
            </a:r>
            <a:endParaRPr lang="zh-CN" altLang="en-US" sz="2000">
              <a:sym typeface="+mn-ea"/>
            </a:endParaRPr>
          </a:p>
          <a:p>
            <a:pPr marL="0" indent="0">
              <a:buNone/>
            </a:pPr>
            <a:endParaRPr lang="en-US" altLang="zh-CN" sz="200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62C8B-B14F-4D97-AF65-F5344CB8AC3E}" type="datetime1">
              <a:rPr lang="zh-CN" altLang="zh-CN" smtClean="0"/>
            </a:fld>
            <a:endParaRPr lang="en-US" altLang="zh-CN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248025"/>
            <a:ext cx="9143365" cy="3609975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主要案例</a:t>
            </a:r>
            <a:r>
              <a:rPr lang="en-US" altLang="zh-CN">
                <a:latin typeface="华文中宋" panose="02010600040101010101" charset="-122"/>
                <a:ea typeface="华文中宋" panose="02010600040101010101" charset="-122"/>
              </a:rPr>
              <a:t>1</a:t>
            </a:r>
            <a:endParaRPr lang="en-US" altLang="zh-CN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/>
              <a:t>文件</a:t>
            </a:r>
            <a:r>
              <a:rPr lang="zh-CN" altLang="en-US"/>
              <a:t>解析</a:t>
            </a:r>
            <a:endParaRPr lang="zh-CN" altLang="en-US"/>
          </a:p>
          <a:p>
            <a:pPr marL="0" indent="0">
              <a:buNone/>
            </a:pPr>
            <a:endParaRPr lang="zh-CN" altLang="en-US" sz="200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62C8B-B14F-4D97-AF65-F5344CB8AC3E}" type="datetime1">
              <a:rPr lang="zh-CN" altLang="zh-CN" smtClean="0"/>
            </a:fld>
            <a:endParaRPr lang="en-US" altLang="zh-CN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0205" y="1400810"/>
            <a:ext cx="6243955" cy="5517515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文件处理案例</a:t>
            </a:r>
            <a:r>
              <a:rPr lang="en-US" altLang="zh-CN"/>
              <a:t>:</a:t>
            </a:r>
            <a:r>
              <a:rPr lang="zh-CN" altLang="en-US"/>
              <a:t>学位论文全文</a:t>
            </a:r>
            <a:r>
              <a:rPr lang="zh-CN" altLang="en-US"/>
              <a:t>处理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62C8B-B14F-4D97-AF65-F5344CB8AC3E}" type="datetime1">
              <a:rPr lang="zh-CN" altLang="zh-CN" smtClean="0"/>
            </a:fld>
            <a:endParaRPr lang="en-US" altLang="zh-CN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smtClean="0"/>
              <a:t>四川大学图书馆信息技术中心</a:t>
            </a:r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1470025"/>
            <a:ext cx="9142730" cy="5387975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主要案例</a:t>
            </a:r>
            <a:r>
              <a:rPr lang="en-US" altLang="zh-CN">
                <a:latin typeface="华文中宋" panose="02010600040101010101" charset="-122"/>
                <a:ea typeface="华文中宋" panose="02010600040101010101" charset="-122"/>
              </a:rPr>
              <a:t>2</a:t>
            </a:r>
            <a:endParaRPr lang="en-US" altLang="zh-CN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/>
              <a:t>网络</a:t>
            </a:r>
            <a:r>
              <a:rPr lang="zh-CN" altLang="en-US"/>
              <a:t>爬虫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62C8B-B14F-4D97-AF65-F5344CB8AC3E}" type="datetime1">
              <a:rPr lang="zh-CN" altLang="zh-CN" smtClean="0"/>
            </a:fld>
            <a:endParaRPr lang="en-US" altLang="zh-CN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530" y="2708910"/>
            <a:ext cx="2533650" cy="3124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700" y="1410970"/>
            <a:ext cx="5956300" cy="544703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爬虫案例</a:t>
            </a:r>
            <a:r>
              <a:rPr lang="en-US" altLang="zh-CN">
                <a:latin typeface="华文中宋" panose="02010600040101010101" charset="-122"/>
                <a:ea typeface="华文中宋" panose="02010600040101010101" charset="-122"/>
              </a:rPr>
              <a:t>: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豆瓣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书单</a:t>
            </a:r>
            <a:endParaRPr lang="zh-CN" altLang="en-US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62C8B-B14F-4D97-AF65-F5344CB8AC3E}" type="datetime1">
              <a:rPr lang="zh-CN" altLang="zh-CN" smtClean="0"/>
            </a:fld>
            <a:endParaRPr lang="en-US" altLang="zh-CN" smtClean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315" y="1412240"/>
            <a:ext cx="7067550" cy="4133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1767205"/>
            <a:ext cx="9153525" cy="5090795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主要案例</a:t>
            </a:r>
            <a:r>
              <a:rPr lang="en-US" altLang="zh-CN">
                <a:latin typeface="华文中宋" panose="02010600040101010101" charset="-122"/>
                <a:ea typeface="华文中宋" panose="02010600040101010101" charset="-122"/>
              </a:rPr>
              <a:t>3</a:t>
            </a:r>
            <a:endParaRPr lang="en-US" altLang="zh-CN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/>
              <a:t>Python与数据库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B962C8B-B14F-4D97-AF65-F5344CB8AC3E}" type="datetime1">
              <a:rPr lang="zh-CN" altLang="zh-CN" smtClean="0"/>
            </a:fld>
            <a:endParaRPr lang="en-US" altLang="zh-CN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9035" y="2107565"/>
            <a:ext cx="5434965" cy="4782185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图书馆">
  <a:themeElements>
    <a:clrScheme name="2_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2_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图书馆</Template>
  <TotalTime>0</TotalTime>
  <Words>1216</Words>
  <Application>WPS 演示</Application>
  <PresentationFormat>全屏显示(4:3)</PresentationFormat>
  <Paragraphs>141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宋体</vt:lpstr>
      <vt:lpstr>Wingdings</vt:lpstr>
      <vt:lpstr>Verdana</vt:lpstr>
      <vt:lpstr>华文中宋</vt:lpstr>
      <vt:lpstr>微软雅黑</vt:lpstr>
      <vt:lpstr>Arial Unicode MS</vt:lpstr>
      <vt:lpstr>Calibri</vt:lpstr>
      <vt:lpstr>图书馆</vt:lpstr>
      <vt:lpstr>Default Design</vt:lpstr>
      <vt:lpstr>Python 与 信息管理</vt:lpstr>
      <vt:lpstr>Python for Informatics（中文版）</vt:lpstr>
      <vt:lpstr>Python与信息管理</vt:lpstr>
      <vt:lpstr>Python for Informatics（中文版）</vt:lpstr>
      <vt:lpstr>解 决 思 路</vt:lpstr>
      <vt:lpstr>PowerPoint 演示文稿</vt:lpstr>
      <vt:lpstr>主要案例</vt:lpstr>
      <vt:lpstr>主要案例2</vt:lpstr>
      <vt:lpstr>主要案例</vt:lpstr>
      <vt:lpstr>PowerPoint 演示文稿</vt:lpstr>
      <vt:lpstr>PowerPoint 演示文稿</vt:lpstr>
      <vt:lpstr>主要案例</vt:lpstr>
      <vt:lpstr>PowerPoint 演示文稿</vt:lpstr>
      <vt:lpstr>解 决 思 路</vt:lpstr>
      <vt:lpstr>解 决 思 路</vt:lpstr>
      <vt:lpstr>化 繁 为 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libja</dc:creator>
  <cp:lastModifiedBy>闫钟峰</cp:lastModifiedBy>
  <cp:revision>407</cp:revision>
  <dcterms:created xsi:type="dcterms:W3CDTF">2013-12-09T06:50:00Z</dcterms:created>
  <dcterms:modified xsi:type="dcterms:W3CDTF">2024-10-15T02:55:17Z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2052-11.8.2.11718</vt:lpwstr>
  </property>
  <property fmtid="{D5CDD505-2E9C-101B-9397-08002B2CF9AE}" pid="3" name="ICV">
    <vt:lpwstr>2435CEE9C9EC4ACEBDC7D3AF4EC7F2C4</vt:lpwstr>
  </property>
</Properties>
</file>